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018741-0731-4443-A480-E708CD6419F6}">
  <a:tblStyle styleId="{3B018741-0731-4443-A480-E708CD6419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47feaf14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47feaf14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47feaf14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47feaf1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47feaf14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47feaf14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47feaf1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47feaf1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47feaf143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47feaf14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cbf9a092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cbf9a09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cbf9a092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cbf9a09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47feaf14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47feaf14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cbf9a092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cbf9a092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8773533af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8773533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8773533af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8773533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8773533af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8773533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8773533af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8773533a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8773533a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8773533a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8773533a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8773533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7feaf14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47feaf14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47feaf1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47feaf1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streamlit.io/" TargetMode="External"/><Relationship Id="rId4" Type="http://schemas.openxmlformats.org/officeDocument/2006/relationships/image" Target="../media/image15.png"/><Relationship Id="rId10" Type="http://schemas.openxmlformats.org/officeDocument/2006/relationships/image" Target="../media/image21.png"/><Relationship Id="rId9" Type="http://schemas.openxmlformats.org/officeDocument/2006/relationships/hyperlink" Target="https://scikit-learn.org/stable/" TargetMode="External"/><Relationship Id="rId5" Type="http://schemas.openxmlformats.org/officeDocument/2006/relationships/hyperlink" Target="https://seaborn.pydata.org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matplotlib.org/stable/index.html" TargetMode="External"/><Relationship Id="rId8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UUyy-Geniy/MLP_classifier" TargetMode="External"/><Relationship Id="rId4" Type="http://schemas.openxmlformats.org/officeDocument/2006/relationships/hyperlink" Target="https://scikit-learn.org/dev/modules/generated/sklearn.neural_network.MLPClassifier.html" TargetMode="External"/><Relationship Id="rId5" Type="http://schemas.openxmlformats.org/officeDocument/2006/relationships/hyperlink" Target="https://ru.wikipedia.org/wiki/%D0%A0%D0%BE%D0%B7%D0%B5%D0%BD%D0%B1%D0%BB%D0%B0%D1%82%D1%82,_%D0%A4%D1%80%D1%8D%D0%BD%D0%B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571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MLP Classifier: Многослойный перцептрон для задач классификации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 MLP за одну эпоху. Часть 1.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1: Подача данных на входной слой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2: Линейная комбинация весов и входных данных (первый скрытый слой)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3: Применение функции активации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4: Передача данных в следующие слои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5: Выходной слой и предсказание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4901000" y="137542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5190200" y="137542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5479400" y="137542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6448725" y="137542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6737925" y="137542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7027125" y="137542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5832175" y="1410225"/>
            <a:ext cx="116100" cy="10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994958" y="1410225"/>
            <a:ext cx="116100" cy="10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6157740" y="1410225"/>
            <a:ext cx="116100" cy="10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5479400" y="2428725"/>
            <a:ext cx="177900" cy="177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6448725" y="2428725"/>
            <a:ext cx="177900" cy="177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p22"/>
          <p:cNvCxnSpPr>
            <a:stCxn id="141" idx="2"/>
            <a:endCxn id="150" idx="0"/>
          </p:cNvCxnSpPr>
          <p:nvPr/>
        </p:nvCxnSpPr>
        <p:spPr>
          <a:xfrm>
            <a:off x="4989950" y="1553325"/>
            <a:ext cx="5784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>
            <a:stCxn id="142" idx="2"/>
            <a:endCxn id="150" idx="0"/>
          </p:cNvCxnSpPr>
          <p:nvPr/>
        </p:nvCxnSpPr>
        <p:spPr>
          <a:xfrm>
            <a:off x="5279150" y="1553325"/>
            <a:ext cx="2892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>
            <a:stCxn id="143" idx="2"/>
            <a:endCxn id="150" idx="0"/>
          </p:cNvCxnSpPr>
          <p:nvPr/>
        </p:nvCxnSpPr>
        <p:spPr>
          <a:xfrm>
            <a:off x="5568350" y="1553325"/>
            <a:ext cx="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>
            <a:stCxn id="144" idx="2"/>
            <a:endCxn id="150" idx="0"/>
          </p:cNvCxnSpPr>
          <p:nvPr/>
        </p:nvCxnSpPr>
        <p:spPr>
          <a:xfrm flipH="1">
            <a:off x="5568375" y="1553325"/>
            <a:ext cx="9693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2"/>
          <p:cNvCxnSpPr>
            <a:stCxn id="145" idx="2"/>
            <a:endCxn id="150" idx="0"/>
          </p:cNvCxnSpPr>
          <p:nvPr/>
        </p:nvCxnSpPr>
        <p:spPr>
          <a:xfrm flipH="1">
            <a:off x="5568375" y="1553325"/>
            <a:ext cx="12585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2"/>
          <p:cNvCxnSpPr>
            <a:stCxn id="146" idx="2"/>
            <a:endCxn id="150" idx="0"/>
          </p:cNvCxnSpPr>
          <p:nvPr/>
        </p:nvCxnSpPr>
        <p:spPr>
          <a:xfrm flipH="1">
            <a:off x="5568375" y="1553325"/>
            <a:ext cx="15477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2"/>
          <p:cNvCxnSpPr>
            <a:endCxn id="151" idx="0"/>
          </p:cNvCxnSpPr>
          <p:nvPr/>
        </p:nvCxnSpPr>
        <p:spPr>
          <a:xfrm>
            <a:off x="4989975" y="1553325"/>
            <a:ext cx="15477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2"/>
          <p:cNvCxnSpPr>
            <a:stCxn id="142" idx="2"/>
            <a:endCxn id="151" idx="0"/>
          </p:cNvCxnSpPr>
          <p:nvPr/>
        </p:nvCxnSpPr>
        <p:spPr>
          <a:xfrm>
            <a:off x="5279150" y="1553325"/>
            <a:ext cx="12585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2"/>
          <p:cNvCxnSpPr>
            <a:stCxn id="143" idx="2"/>
            <a:endCxn id="151" idx="0"/>
          </p:cNvCxnSpPr>
          <p:nvPr/>
        </p:nvCxnSpPr>
        <p:spPr>
          <a:xfrm>
            <a:off x="5568350" y="1553325"/>
            <a:ext cx="9693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>
            <a:stCxn id="144" idx="2"/>
            <a:endCxn id="151" idx="0"/>
          </p:cNvCxnSpPr>
          <p:nvPr/>
        </p:nvCxnSpPr>
        <p:spPr>
          <a:xfrm>
            <a:off x="6537675" y="1553325"/>
            <a:ext cx="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>
            <a:stCxn id="145" idx="2"/>
            <a:endCxn id="151" idx="0"/>
          </p:cNvCxnSpPr>
          <p:nvPr/>
        </p:nvCxnSpPr>
        <p:spPr>
          <a:xfrm flipH="1">
            <a:off x="6537675" y="1553325"/>
            <a:ext cx="2892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>
            <a:endCxn id="151" idx="0"/>
          </p:cNvCxnSpPr>
          <p:nvPr/>
        </p:nvCxnSpPr>
        <p:spPr>
          <a:xfrm flipH="1">
            <a:off x="6537675" y="1553325"/>
            <a:ext cx="5784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2"/>
          <p:cNvSpPr/>
          <p:nvPr/>
        </p:nvSpPr>
        <p:spPr>
          <a:xfrm>
            <a:off x="5832175" y="2463525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5994958" y="2463525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6157740" y="2463525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2"/>
          <p:cNvSpPr/>
          <p:nvPr/>
        </p:nvSpPr>
        <p:spPr>
          <a:xfrm rot="5400000">
            <a:off x="5994983" y="2750392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/>
          <p:nvPr/>
        </p:nvSpPr>
        <p:spPr>
          <a:xfrm rot="5400000">
            <a:off x="5994983" y="2913175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/>
          <p:nvPr/>
        </p:nvSpPr>
        <p:spPr>
          <a:xfrm rot="5400000">
            <a:off x="5994983" y="3075958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5964050" y="3290775"/>
            <a:ext cx="1779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800" y="1710025"/>
            <a:ext cx="16002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4050" y="2403375"/>
            <a:ext cx="1143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6613" y="3108250"/>
            <a:ext cx="20859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 MLP за одну эпоху. Часть 2.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6: Вычисление ошибки (Loss)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7: Вычисление градиента ошибки (Backpropagation)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Шаг 8: Обновление весов (Gradient Descent)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Переходим к первому шагу!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Когда остановить обучение?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Ранняя остановка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Фиксированное количество эпох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/>
          <p:nvPr/>
        </p:nvSpPr>
        <p:spPr>
          <a:xfrm rot="10800000">
            <a:off x="7027125" y="329077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3"/>
          <p:cNvSpPr/>
          <p:nvPr/>
        </p:nvSpPr>
        <p:spPr>
          <a:xfrm rot="10800000">
            <a:off x="6737925" y="329077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3"/>
          <p:cNvSpPr/>
          <p:nvPr/>
        </p:nvSpPr>
        <p:spPr>
          <a:xfrm rot="10800000">
            <a:off x="6448725" y="329077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3"/>
          <p:cNvSpPr/>
          <p:nvPr/>
        </p:nvSpPr>
        <p:spPr>
          <a:xfrm rot="10800000">
            <a:off x="5479400" y="329077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3"/>
          <p:cNvSpPr/>
          <p:nvPr/>
        </p:nvSpPr>
        <p:spPr>
          <a:xfrm rot="10800000">
            <a:off x="5190200" y="329077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/>
          <p:nvPr/>
        </p:nvSpPr>
        <p:spPr>
          <a:xfrm rot="10800000">
            <a:off x="4901000" y="3290775"/>
            <a:ext cx="177900" cy="17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/>
          <p:nvPr/>
        </p:nvSpPr>
        <p:spPr>
          <a:xfrm rot="10800000">
            <a:off x="6157750" y="3325575"/>
            <a:ext cx="116100" cy="10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/>
          <p:nvPr/>
        </p:nvSpPr>
        <p:spPr>
          <a:xfrm rot="10800000">
            <a:off x="5994967" y="3325575"/>
            <a:ext cx="116100" cy="10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/>
          <p:nvPr/>
        </p:nvSpPr>
        <p:spPr>
          <a:xfrm rot="10800000">
            <a:off x="5832185" y="3325575"/>
            <a:ext cx="116100" cy="10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/>
          <p:nvPr/>
        </p:nvSpPr>
        <p:spPr>
          <a:xfrm rot="10800000">
            <a:off x="6448725" y="2237475"/>
            <a:ext cx="177900" cy="177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/>
          <p:nvPr/>
        </p:nvSpPr>
        <p:spPr>
          <a:xfrm rot="10800000">
            <a:off x="5479400" y="2237475"/>
            <a:ext cx="177900" cy="177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23"/>
          <p:cNvCxnSpPr>
            <a:stCxn id="180" idx="2"/>
            <a:endCxn id="189" idx="0"/>
          </p:cNvCxnSpPr>
          <p:nvPr/>
        </p:nvCxnSpPr>
        <p:spPr>
          <a:xfrm rot="10800000">
            <a:off x="6537675" y="2415375"/>
            <a:ext cx="5784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3"/>
          <p:cNvCxnSpPr>
            <a:stCxn id="181" idx="2"/>
            <a:endCxn id="189" idx="0"/>
          </p:cNvCxnSpPr>
          <p:nvPr/>
        </p:nvCxnSpPr>
        <p:spPr>
          <a:xfrm rot="10800000">
            <a:off x="6537675" y="2415375"/>
            <a:ext cx="2892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3"/>
          <p:cNvCxnSpPr>
            <a:stCxn id="182" idx="2"/>
            <a:endCxn id="189" idx="0"/>
          </p:cNvCxnSpPr>
          <p:nvPr/>
        </p:nvCxnSpPr>
        <p:spPr>
          <a:xfrm rot="10800000">
            <a:off x="6537675" y="2415375"/>
            <a:ext cx="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3"/>
          <p:cNvCxnSpPr>
            <a:stCxn id="183" idx="2"/>
            <a:endCxn id="189" idx="0"/>
          </p:cNvCxnSpPr>
          <p:nvPr/>
        </p:nvCxnSpPr>
        <p:spPr>
          <a:xfrm flipH="1" rot="10800000">
            <a:off x="5568350" y="2415375"/>
            <a:ext cx="9693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3"/>
          <p:cNvCxnSpPr>
            <a:stCxn id="184" idx="2"/>
            <a:endCxn id="189" idx="0"/>
          </p:cNvCxnSpPr>
          <p:nvPr/>
        </p:nvCxnSpPr>
        <p:spPr>
          <a:xfrm flipH="1" rot="10800000">
            <a:off x="5279150" y="2415375"/>
            <a:ext cx="12585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3"/>
          <p:cNvCxnSpPr>
            <a:stCxn id="185" idx="2"/>
            <a:endCxn id="189" idx="0"/>
          </p:cNvCxnSpPr>
          <p:nvPr/>
        </p:nvCxnSpPr>
        <p:spPr>
          <a:xfrm flipH="1" rot="10800000">
            <a:off x="4989950" y="2415375"/>
            <a:ext cx="15477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>
            <a:endCxn id="190" idx="0"/>
          </p:cNvCxnSpPr>
          <p:nvPr/>
        </p:nvCxnSpPr>
        <p:spPr>
          <a:xfrm rot="10800000">
            <a:off x="5568350" y="2415375"/>
            <a:ext cx="15477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3"/>
          <p:cNvCxnSpPr>
            <a:stCxn id="181" idx="2"/>
            <a:endCxn id="190" idx="0"/>
          </p:cNvCxnSpPr>
          <p:nvPr/>
        </p:nvCxnSpPr>
        <p:spPr>
          <a:xfrm rot="10800000">
            <a:off x="5568375" y="2415375"/>
            <a:ext cx="12585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3"/>
          <p:cNvCxnSpPr>
            <a:stCxn id="182" idx="2"/>
            <a:endCxn id="190" idx="0"/>
          </p:cNvCxnSpPr>
          <p:nvPr/>
        </p:nvCxnSpPr>
        <p:spPr>
          <a:xfrm rot="10800000">
            <a:off x="5568375" y="2415375"/>
            <a:ext cx="9693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3"/>
          <p:cNvCxnSpPr>
            <a:stCxn id="183" idx="2"/>
            <a:endCxn id="190" idx="0"/>
          </p:cNvCxnSpPr>
          <p:nvPr/>
        </p:nvCxnSpPr>
        <p:spPr>
          <a:xfrm rot="10800000">
            <a:off x="5568350" y="2415375"/>
            <a:ext cx="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3"/>
          <p:cNvCxnSpPr>
            <a:stCxn id="184" idx="2"/>
            <a:endCxn id="190" idx="0"/>
          </p:cNvCxnSpPr>
          <p:nvPr/>
        </p:nvCxnSpPr>
        <p:spPr>
          <a:xfrm flipH="1" rot="10800000">
            <a:off x="5279150" y="2415375"/>
            <a:ext cx="2892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3"/>
          <p:cNvCxnSpPr>
            <a:endCxn id="190" idx="0"/>
          </p:cNvCxnSpPr>
          <p:nvPr/>
        </p:nvCxnSpPr>
        <p:spPr>
          <a:xfrm flipH="1" rot="10800000">
            <a:off x="4989950" y="2415375"/>
            <a:ext cx="578400" cy="8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3"/>
          <p:cNvSpPr/>
          <p:nvPr/>
        </p:nvSpPr>
        <p:spPr>
          <a:xfrm rot="10800000">
            <a:off x="6157750" y="2272275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3"/>
          <p:cNvSpPr/>
          <p:nvPr/>
        </p:nvSpPr>
        <p:spPr>
          <a:xfrm rot="10800000">
            <a:off x="5994967" y="2272275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3"/>
          <p:cNvSpPr/>
          <p:nvPr/>
        </p:nvSpPr>
        <p:spPr>
          <a:xfrm rot="10800000">
            <a:off x="5832185" y="2272275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3"/>
          <p:cNvSpPr/>
          <p:nvPr/>
        </p:nvSpPr>
        <p:spPr>
          <a:xfrm rot="-5400000">
            <a:off x="5994942" y="1985408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3"/>
          <p:cNvSpPr/>
          <p:nvPr/>
        </p:nvSpPr>
        <p:spPr>
          <a:xfrm rot="-5400000">
            <a:off x="5994942" y="1822625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3"/>
          <p:cNvSpPr/>
          <p:nvPr/>
        </p:nvSpPr>
        <p:spPr>
          <a:xfrm rot="-5400000">
            <a:off x="5994942" y="1659842"/>
            <a:ext cx="116100" cy="1083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5964075" y="1375425"/>
            <a:ext cx="1779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7208438" y="1269325"/>
            <a:ext cx="1481774" cy="1738590"/>
            <a:chOff x="7205025" y="1269338"/>
            <a:chExt cx="1481774" cy="1738590"/>
          </a:xfrm>
        </p:grpSpPr>
        <p:pic>
          <p:nvPicPr>
            <p:cNvPr id="211" name="Google Shape;21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05025" y="1269338"/>
              <a:ext cx="1234300" cy="3900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08450" y="2144913"/>
              <a:ext cx="1234300" cy="3630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8449" y="2698227"/>
              <a:ext cx="1478350" cy="309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метрики для оценки результатов.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311700" y="1229875"/>
            <a:ext cx="5013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/>
              <a:t>Доля правильно предсказанных объектов среди всех объектов.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ru" sz="1200"/>
              <a:t>Доля истинно положительных объектов среди всех предсказанных как положительные.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/>
              <a:t>Доля истинно положительных объектов среди всех реальных положительных объектов.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ru" sz="1300"/>
              <a:t>Гармоническое среднее между </a:t>
            </a:r>
            <a:r>
              <a:rPr b="1" lang="ru" sz="1300"/>
              <a:t>precision</a:t>
            </a:r>
            <a:r>
              <a:rPr lang="ru" sz="1300"/>
              <a:t> и </a:t>
            </a:r>
            <a:r>
              <a:rPr b="1" lang="ru" sz="1300"/>
              <a:t>recall</a:t>
            </a:r>
            <a:r>
              <a:rPr lang="ru" sz="1300"/>
              <a:t>.</a:t>
            </a:r>
            <a:r>
              <a:rPr lang="ru" sz="1300"/>
              <a:t> </a:t>
            </a:r>
            <a:endParaRPr sz="1300"/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 b="0" l="2162" r="0" t="16191"/>
          <a:stretch/>
        </p:blipFill>
        <p:spPr>
          <a:xfrm>
            <a:off x="5576775" y="1229875"/>
            <a:ext cx="2443250" cy="4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4">
            <a:alphaModFix/>
          </a:blip>
          <a:srcRect b="0" l="0" r="0" t="14733"/>
          <a:stretch/>
        </p:blipFill>
        <p:spPr>
          <a:xfrm>
            <a:off x="5576763" y="1719012"/>
            <a:ext cx="1508650" cy="3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775" y="2195750"/>
            <a:ext cx="1296816" cy="3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6775" y="2672500"/>
            <a:ext cx="1818612" cy="3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08698" y="3269848"/>
            <a:ext cx="5313924" cy="11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Пару слов о реализованной учебной модели.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311700" y="1229875"/>
            <a:ext cx="4329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модель: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100"/>
              <a:t>З</a:t>
            </a:r>
            <a:r>
              <a:rPr lang="ru" sz="1100"/>
              <a:t>а основу описываемой модели был взят одноименный класс из sklearn </a:t>
            </a:r>
            <a:r>
              <a:rPr lang="ru" sz="1100"/>
              <a:t>1.17.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Про данные: </a:t>
            </a:r>
            <a:endParaRPr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AutoNum type="arabicPeriod"/>
            </a:pPr>
            <a:r>
              <a:rPr lang="ru" sz="1000"/>
              <a:t>Задача об ирисах;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u" sz="1000"/>
              <a:t>Задача о классификации вина;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u" sz="1000"/>
              <a:t>CIFAR 10;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Про UI: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000"/>
              <a:t>Для визуализации использовался streamlit, кроме того, для построения данных seaborn, matplotlib;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ocs.streamlit.io/" id="236" name="Google Shape;236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1950" y="4161625"/>
            <a:ext cx="4000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000" y="4121148"/>
            <a:ext cx="324650" cy="3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4650" y="4161620"/>
            <a:ext cx="103632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39975" y="4161625"/>
            <a:ext cx="552798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/>
          <p:nvPr/>
        </p:nvSpPr>
        <p:spPr>
          <a:xfrm>
            <a:off x="4710750" y="2571850"/>
            <a:ext cx="1418400" cy="149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5257650" y="2571750"/>
            <a:ext cx="324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Ж</a:t>
            </a:r>
            <a:b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м</a:t>
            </a:r>
            <a:b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а</a:t>
            </a:r>
            <a:b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к</a:t>
            </a:r>
            <a:b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а</a:t>
            </a:r>
            <a:b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й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Датасеты</a:t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75" y="1305288"/>
            <a:ext cx="3291500" cy="25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/>
          <p:nvPr/>
        </p:nvSpPr>
        <p:spPr>
          <a:xfrm>
            <a:off x="1621125" y="4024675"/>
            <a:ext cx="1146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CIFAR10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825" y="1257188"/>
            <a:ext cx="4694900" cy="2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/>
          <p:nvPr/>
        </p:nvSpPr>
        <p:spPr>
          <a:xfrm>
            <a:off x="5761175" y="4040275"/>
            <a:ext cx="1546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Wine Quality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/>
        </p:nvSpPr>
        <p:spPr>
          <a:xfrm>
            <a:off x="458400" y="256400"/>
            <a:ext cx="81270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700"/>
              <a:t>Заключение: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В нашем исследовании MLP Classifier продемонстрировал хорошие результаты на задачах с меньшим числом признаков, как в случае с Wine Quality (точность 62.04%), но столкнулся с трудностями на более сложных данных, как CIFAR-10 (точность 40.02%). Это подтверждает, что MLP лучше подходит для задач с малым или средним числом признаков и умеренной сложностью классификации. Однако, для задач с высокоразмерными данными, как изображения, MLP менее эффективен и требует больших вычислительных ресурсов. В подобных случаях стоит рассматривать другие модели, такие как CNN или более простые алгоритмы для экономии ресурсов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30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{3B018741-0731-4443-A480-E708CD6419F6}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Модель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Датасет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CIFAR10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0.400222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0.401259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0.400063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0.400433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RF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0.453889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0.450721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0.454089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0.450244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SVM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0.536944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0.535243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0.536912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0.53502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MLP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Wine Quality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0.620408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0.427901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0.430817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0.429227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RF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0.677551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0.573797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0.420728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0.458627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0.563946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0.373239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0.273286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0.276554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ctrTitle"/>
          </p:nvPr>
        </p:nvSpPr>
        <p:spPr>
          <a:xfrm>
            <a:off x="598100" y="7573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Ресурсы:</a:t>
            </a:r>
            <a:endParaRPr/>
          </a:p>
        </p:txBody>
      </p:sp>
      <p:sp>
        <p:nvSpPr>
          <p:cNvPr id="271" name="Google Shape;271;p31"/>
          <p:cNvSpPr txBox="1"/>
          <p:nvPr>
            <p:ph idx="1" type="subTitle"/>
          </p:nvPr>
        </p:nvSpPr>
        <p:spPr>
          <a:xfrm>
            <a:off x="598100" y="1698132"/>
            <a:ext cx="82221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github: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https://github.com/UUyy-Geniy/MLP_classifier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Doc: </a:t>
            </a:r>
            <a:r>
              <a:rPr lang="ru" u="sng">
                <a:solidFill>
                  <a:schemeClr val="hlink"/>
                </a:solidFill>
                <a:hlinkClick r:id="rId4"/>
              </a:rPr>
              <a:t>MLPClassifier — scikit-learn 1.6.dev0 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History: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https://ru.wikipedia.org/wiki/%D0%A0%D0%BE%D0%B7%D0%B5%D0%BD%D0%B1%D0%BB%D0%B0%D1%82%D1%82,_%D0%A4%D1%80%D1%8D%D0%BD%D0%BA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MLP Classifier?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98800" y="668325"/>
            <a:ext cx="4273200" cy="14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MLP Classifier (Multilayer Perceptron Classifier) — это нейронная сеть, состоящая из нескольких слоев нейронов, предназначенных для классификации данных</a:t>
            </a:r>
            <a:endParaRPr sz="200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825" y="2020073"/>
            <a:ext cx="6176351" cy="28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2125" y="24033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63550" lvl="0" marL="457200" rtl="0" algn="just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ru" sz="3700"/>
              <a:t>Входной слой</a:t>
            </a:r>
            <a:endParaRPr sz="3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-463550" lvl="0" marL="457200" rtl="0" algn="just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ru" sz="3700"/>
              <a:t>Скрытые слои</a:t>
            </a:r>
            <a:endParaRPr sz="3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  <a:p>
            <a:pPr indent="-463550" lvl="0" marL="457200" rtl="0" algn="just"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ru" sz="3700"/>
              <a:t>Выходной слой</a:t>
            </a:r>
            <a:endParaRPr sz="3700"/>
          </a:p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●"/>
            </a:pPr>
            <a:r>
              <a:rPr b="1" lang="ru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Входной слой</a:t>
            </a:r>
            <a:r>
              <a:rPr lang="ru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Получает данные (признаки).</a:t>
            </a:r>
            <a:endParaRPr sz="12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●"/>
            </a:pPr>
            <a:r>
              <a:rPr b="1" lang="ru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Скрытые слои</a:t>
            </a:r>
            <a:r>
              <a:rPr lang="ru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Обрабатывают данные, находя сложные паттерны.</a:t>
            </a:r>
            <a:endParaRPr sz="12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●"/>
            </a:pPr>
            <a:r>
              <a:rPr b="1" lang="ru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Выходной слой</a:t>
            </a:r>
            <a:r>
              <a:rPr lang="ru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Возвращает предсказание (класс).</a:t>
            </a:r>
            <a:endParaRPr sz="12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Char char="●"/>
            </a:pPr>
            <a:r>
              <a:rPr b="1" lang="ru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Активационные функции</a:t>
            </a:r>
            <a:r>
              <a:rPr lang="ru" sz="125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: Преобразуют входные сигналы нейронов (ReLU, Sigmoid).</a:t>
            </a:r>
            <a:endParaRPr sz="125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 развития MLP Classifier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17050" y="1452200"/>
            <a:ext cx="4273200" cy="20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Основан на идее перцептрона, разработанной в 1958 году.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Развитие многослойных перцептронов в 1980-е годы.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Метод обратного распространения ошибки сделал обучение более эффективным.</a:t>
            </a:r>
            <a:endParaRPr sz="18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450" y="167950"/>
            <a:ext cx="28575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6195900" y="3418650"/>
            <a:ext cx="15306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50">
                <a:solidFill>
                  <a:schemeClr val="lt1"/>
                </a:solidFill>
                <a:highlight>
                  <a:schemeClr val="dk1"/>
                </a:highlight>
              </a:rPr>
              <a:t>Фрэнк Розенблатт</a:t>
            </a:r>
            <a:br>
              <a:rPr b="1" lang="ru" sz="1150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b="1" lang="ru" sz="1150">
                <a:solidFill>
                  <a:schemeClr val="lt1"/>
                </a:solidFill>
                <a:highlight>
                  <a:schemeClr val="dk1"/>
                </a:highlight>
              </a:rPr>
              <a:t>1928-1971 г.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 MLP Classifier в задачах.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1501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стоит применять?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229975"/>
            <a:ext cx="3999900" cy="1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Задачи с малым или средним числом признаков (До 200);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Классификация с небольшой или средней сложностью. (Кол-во классов не больше 10);</a:t>
            </a:r>
            <a:endParaRPr sz="1300"/>
          </a:p>
        </p:txBody>
      </p: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4832400" y="1229975"/>
            <a:ext cx="3999900" cy="1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Задачи с ограниченными вычислительными ресурсами;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Задачи с последовательными данными или временными рядами;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Когда требуется интерпретируемость;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4832400" y="1501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не стоит применять?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2152" l="18615" r="18407" t="0"/>
          <a:stretch/>
        </p:blipFill>
        <p:spPr>
          <a:xfrm>
            <a:off x="3286550" y="2499100"/>
            <a:ext cx="2579524" cy="22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60950" y="1866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теории…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00" y="1142150"/>
            <a:ext cx="8667800" cy="386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