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8" r:id="rId3"/>
    <p:sldId id="259" r:id="rId4"/>
    <p:sldId id="260" r:id="rId5"/>
    <p:sldId id="261" r:id="rId6"/>
    <p:sldId id="262" r:id="rId7"/>
    <p:sldId id="256" r:id="rId8"/>
    <p:sldId id="257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D61425-A447-9137-EFC1-3500E087F6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E498D7-2D4E-4662-303C-E538D66F7C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8E2D45-1862-C9C3-FA3A-F078CECAD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A1A57-40C3-42B2-A800-074224345269}" type="datetimeFigureOut">
              <a:rPr lang="ru-RU" smtClean="0"/>
              <a:t>25.10.2024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403139-FC72-7CCF-2F0C-674658A07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BC07C5-790C-4304-B47B-5881BBEB6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B45E-FD78-4064-8CAF-7D42EBB0F4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7885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1F28A7-A255-CA80-7ED7-DBF685EA7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AEB8B11-4DE6-71DE-1DD4-1A806EC84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068446-2E91-D572-15AF-EB67491EB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A1A57-40C3-42B2-A800-074224345269}" type="datetimeFigureOut">
              <a:rPr lang="ru-RU" smtClean="0"/>
              <a:t>25.10.2024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70F777-8BD3-0CEA-66FC-7A73F5633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49DF01-797E-8DD1-0000-7D223E2C0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B45E-FD78-4064-8CAF-7D42EBB0F4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24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451E947-4B68-0830-42F0-403C397745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7D3FC18-E73B-C9C9-DAD1-5D9832B33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5CC74F-5560-63F0-90A0-4B9EE5A35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A1A57-40C3-42B2-A800-074224345269}" type="datetimeFigureOut">
              <a:rPr lang="ru-RU" smtClean="0"/>
              <a:t>25.10.2024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24A51A-D402-CE9F-DECF-99C215D31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A209CA-DBA9-C666-4198-B376418FC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B45E-FD78-4064-8CAF-7D42EBB0F4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2127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D72372-DCB6-2D12-AC76-E04AAE84A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643001-2D99-1410-9611-E141FCA55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C32833-4AD7-0969-E38E-A8D606D57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A1A57-40C3-42B2-A800-074224345269}" type="datetimeFigureOut">
              <a:rPr lang="ru-RU" smtClean="0"/>
              <a:t>25.10.2024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DE20D7-AA0D-272B-AE5A-563A41A73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3D4D89-BEDD-AEA5-D736-184F3277A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B45E-FD78-4064-8CAF-7D42EBB0F4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9417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9E70AA-A402-3228-0491-9B7AA54FB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556DB2-B1C2-88B5-EBFD-E4CB813CD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52C9E0-E006-4F2E-7859-1E192D539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A1A57-40C3-42B2-A800-074224345269}" type="datetimeFigureOut">
              <a:rPr lang="ru-RU" smtClean="0"/>
              <a:t>25.10.2024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757DC8-7FE2-296D-76BC-42D9377C3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9BAFB3-FC10-A415-6275-A03009D80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B45E-FD78-4064-8CAF-7D42EBB0F4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847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1FB127-4A1E-395F-28C7-30BDE01F0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156D15-9040-D174-BE7A-D780625C6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67F5F1A-1439-DEC6-5E68-272A563BD0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C21137F-BB68-C598-6EDD-06BD1A067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A1A57-40C3-42B2-A800-074224345269}" type="datetimeFigureOut">
              <a:rPr lang="ru-RU" smtClean="0"/>
              <a:t>25.10.2024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7F8FB3D-A14E-C3DD-995D-F63368EB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61D5ADD-CAE6-A91F-D338-FB2DD899D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B45E-FD78-4064-8CAF-7D42EBB0F4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2275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0615B-BBBA-4BDF-51A4-90685B5A0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D3D8384-E883-0366-9F71-0C8A226FB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7CD37D0-ABB1-5F87-5D8A-623517B1E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6639762-9E5A-DDA5-ACA1-6D8041365D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30DBF06-D053-55AF-57CA-2BDA3DEF1E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D600ED8-5400-749B-64B4-B7ADE5D4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A1A57-40C3-42B2-A800-074224345269}" type="datetimeFigureOut">
              <a:rPr lang="ru-RU" smtClean="0"/>
              <a:t>25.10.2024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8E8A5A9-4665-EBCD-6CA8-38D870087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F678EC9-623E-715F-79E0-8E238465D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B45E-FD78-4064-8CAF-7D42EBB0F4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5198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6350A5-2385-A8F9-CC17-2A81F0A1E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D878254-C555-5D72-B8FA-16966005B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A1A57-40C3-42B2-A800-074224345269}" type="datetimeFigureOut">
              <a:rPr lang="ru-RU" smtClean="0"/>
              <a:t>25.10.2024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D08E46E-2C89-25C1-6C01-70FA29070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4268D7A-CE65-781D-0117-3062337F7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B45E-FD78-4064-8CAF-7D42EBB0F4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2392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A32D82F-17B7-DED5-C64B-79222B324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A1A57-40C3-42B2-A800-074224345269}" type="datetimeFigureOut">
              <a:rPr lang="ru-RU" smtClean="0"/>
              <a:t>25.10.2024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8DF56DF-41FF-FD5D-6CFE-B30BF6AA9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620027B-4EF6-B55C-9F95-63E40715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B45E-FD78-4064-8CAF-7D42EBB0F4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0289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21FCB5-2E42-7AFD-8A13-C033143BD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01AF19-2E6D-20CA-E77D-FE8EFD3D1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C2D5286-37EF-F5CB-2F0A-59267353C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C8D8E8-BE12-90BB-99EA-C5E1486E2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A1A57-40C3-42B2-A800-074224345269}" type="datetimeFigureOut">
              <a:rPr lang="ru-RU" smtClean="0"/>
              <a:t>25.10.2024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A84CDBD-B37D-E026-D58F-9029CD270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1A57F7D-580B-A2F6-9C3D-3299C8A4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B45E-FD78-4064-8CAF-7D42EBB0F4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165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75C317-3CA1-36B3-53D1-DF6173AFD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E0A0DF9-B6A5-A98D-0104-6A9F622735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5F3A367-4190-33F1-02EF-721B3A64D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AADAB4F-DDB3-0A7B-5E87-E8FD1595F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A1A57-40C3-42B2-A800-074224345269}" type="datetimeFigureOut">
              <a:rPr lang="ru-RU" smtClean="0"/>
              <a:t>25.10.2024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FAEFDDE-C842-9B2B-86E1-F665639C2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AF26883-F904-1187-F74C-FCCF0D67D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B45E-FD78-4064-8CAF-7D42EBB0F4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4265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D0ED5A-08AC-4DD9-9604-C6F984265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AF9F83A-3601-674A-B750-A97680A9F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E281E7B-C201-1605-A41A-86C6C520F1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AA1A57-40C3-42B2-A800-074224345269}" type="datetimeFigureOut">
              <a:rPr lang="ru-RU" smtClean="0"/>
              <a:t>25.10.2024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16AADC-DB0C-1F99-4DBA-4FF6780553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CC8A3B-449D-4B6C-B34A-93EDBFAEC6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8AB45E-FD78-4064-8CAF-7D42EBB0F4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182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облако, небо, на открытом воздухе, строительство&#10;&#10;Автоматически созданное описание">
            <a:extLst>
              <a:ext uri="{FF2B5EF4-FFF2-40B4-BE49-F238E27FC236}">
                <a16:creationId xmlns:a16="http://schemas.microsoft.com/office/drawing/2014/main" id="{6537864E-7220-FC4E-7707-5A8D83CAFB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964326"/>
          </a:xfrm>
          <a:prstGeom prst="rect">
            <a:avLst/>
          </a:prstGeom>
        </p:spPr>
      </p:pic>
      <p:pic>
        <p:nvPicPr>
          <p:cNvPr id="3074" name="Picture 2" descr="Picture background">
            <a:extLst>
              <a:ext uri="{FF2B5EF4-FFF2-40B4-BE49-F238E27FC236}">
                <a16:creationId xmlns:a16="http://schemas.microsoft.com/office/drawing/2014/main" id="{F12E95EE-3939-846B-9BC1-9B4F3AD12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3333" y1="39740" x2="33333" y2="39740"/>
                        <a14:foregroundMark x1="33333" y1="48312" x2="33333" y2="48312"/>
                        <a14:foregroundMark x1="50068" y1="9870" x2="50068" y2="98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143" y="1307806"/>
            <a:ext cx="3207165" cy="1679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73C426-26EF-7114-77AE-9AAA36D4DFA6}"/>
              </a:ext>
            </a:extLst>
          </p:cNvPr>
          <p:cNvSpPr txBox="1"/>
          <p:nvPr/>
        </p:nvSpPr>
        <p:spPr>
          <a:xfrm>
            <a:off x="4380614" y="4731489"/>
            <a:ext cx="4316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Умнов, Карасев, </a:t>
            </a:r>
            <a:r>
              <a:rPr lang="ru-RU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Пучкин</a:t>
            </a:r>
            <a:endParaRPr lang="ru-RU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2F8B41-B497-2736-6481-23527AD4E6F3}"/>
              </a:ext>
            </a:extLst>
          </p:cNvPr>
          <p:cNvSpPr txBox="1"/>
          <p:nvPr/>
        </p:nvSpPr>
        <p:spPr>
          <a:xfrm>
            <a:off x="3966195" y="5037614"/>
            <a:ext cx="47312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Преподаватель: Иванов Д.Ю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</p:txBody>
      </p:sp>
      <p:pic>
        <p:nvPicPr>
          <p:cNvPr id="7" name="clash-royale-start-up-sound">
            <a:hlinkClick r:id="" action="ppaction://media"/>
            <a:extLst>
              <a:ext uri="{FF2B5EF4-FFF2-40B4-BE49-F238E27FC236}">
                <a16:creationId xmlns:a16="http://schemas.microsoft.com/office/drawing/2014/main" id="{82D4A0E3-1B53-DF94-246D-23BE16AFB79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634382" y="6446284"/>
            <a:ext cx="406400" cy="406400"/>
          </a:xfrm>
          <a:prstGeom prst="rect">
            <a:avLst/>
          </a:prstGeom>
        </p:spPr>
      </p:pic>
      <p:pic>
        <p:nvPicPr>
          <p:cNvPr id="3076" name="Picture 4" descr="Arenas Training Camp">
            <a:extLst>
              <a:ext uri="{FF2B5EF4-FFF2-40B4-BE49-F238E27FC236}">
                <a16:creationId xmlns:a16="http://schemas.microsoft.com/office/drawing/2014/main" id="{E786B3F1-D187-7541-0D85-12D43185C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44" y="5965271"/>
            <a:ext cx="95250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9500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523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E90AC7-9C87-2761-5AF5-44AC678B9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10093"/>
          </a:xfrm>
        </p:spPr>
        <p:txBody>
          <a:bodyPr>
            <a:normAutofit/>
          </a:bodyPr>
          <a:lstStyle/>
          <a:p>
            <a:r>
              <a:rPr lang="ru-RU" sz="3200" b="1">
                <a:latin typeface="Cambria Math" panose="02040503050406030204" pitchFamily="18" charset="0"/>
                <a:ea typeface="Cambria Math" panose="02040503050406030204" pitchFamily="18" charset="0"/>
              </a:rPr>
              <a:t> Введение в протоколы в </a:t>
            </a:r>
            <a:r>
              <a:rPr lang="en" sz="3200" b="1">
                <a:latin typeface="Cambria Math" panose="02040503050406030204" pitchFamily="18" charset="0"/>
                <a:ea typeface="Cambria Math" panose="02040503050406030204" pitchFamily="18" charset="0"/>
              </a:rPr>
              <a:t>Elixir (</a:t>
            </a:r>
            <a:r>
              <a:rPr lang="ru-RU" sz="3200" b="1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" sz="3200" b="1">
                <a:latin typeface="Cambria Math" panose="02040503050406030204" pitchFamily="18" charset="0"/>
                <a:ea typeface="Cambria Math" panose="02040503050406030204" pitchFamily="18" charset="0"/>
              </a:rPr>
              <a:t>/2)</a:t>
            </a:r>
            <a:endParaRPr lang="ru-RU" sz="32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87B92E-DB7F-EC7B-6A5F-E889925E1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674" y="2772476"/>
            <a:ext cx="10515600" cy="435133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sz="2400" b="0" i="0" u="none" strike="noStrike">
                <a:solidFill>
                  <a:srgbClr val="40404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Протокол </a:t>
            </a:r>
            <a:r>
              <a:rPr lang="en" sz="2400" b="0" i="0" u="none" strike="noStrike">
                <a:solidFill>
                  <a:srgbClr val="40404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Printable </a:t>
            </a:r>
            <a:r>
              <a:rPr lang="ru-RU" sz="2400" b="0" i="0" u="none" strike="noStrike">
                <a:solidFill>
                  <a:srgbClr val="40404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определяет функцию </a:t>
            </a:r>
            <a:r>
              <a:rPr lang="en" sz="2400" b="0" i="0" u="none" strike="noStrike">
                <a:solidFill>
                  <a:srgbClr val="40404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to_string/1, </a:t>
            </a:r>
            <a:r>
              <a:rPr lang="ru-RU" sz="2400" b="0" i="0" u="none" strike="noStrike">
                <a:solidFill>
                  <a:srgbClr val="40404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которая принимает один аргумент и возвращает его строковое представление.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0" i="0" u="none" strike="noStrike">
                <a:solidFill>
                  <a:srgbClr val="40404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Реализация этого протокола может быть предоставлена для любого типа данных, например, для целых чисел, строк или пользовательских структур.</a:t>
            </a:r>
            <a:endParaRPr lang="ru-RU" sz="2400" b="0" i="0" u="none" strike="noStrike" dirty="0">
              <a:solidFill>
                <a:srgbClr val="40404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24F8CCDE-1E0C-5DCE-D15D-2F0DD4A4D562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85" y="1148777"/>
            <a:ext cx="9461500" cy="1219200"/>
          </a:xfrm>
          <a:prstGeom prst="rect">
            <a:avLst/>
          </a:prstGeom>
        </p:spPr>
      </p:pic>
      <p:pic>
        <p:nvPicPr>
          <p:cNvPr id="7170" name="Picture 2" descr="Jungle Arena">
            <a:extLst>
              <a:ext uri="{FF2B5EF4-FFF2-40B4-BE49-F238E27FC236}">
                <a16:creationId xmlns:a16="http://schemas.microsoft.com/office/drawing/2014/main" id="{E58ADB85-8FDB-31CC-2C37-023665B6B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5839" y="5437992"/>
            <a:ext cx="1266161" cy="1308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Picture background">
            <a:extLst>
              <a:ext uri="{FF2B5EF4-FFF2-40B4-BE49-F238E27FC236}">
                <a16:creationId xmlns:a16="http://schemas.microsoft.com/office/drawing/2014/main" id="{9235D6A2-963D-048B-4DF1-63E780F15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1908" y="5342299"/>
            <a:ext cx="1308366" cy="1308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8184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E90AC7-9C87-2761-5AF5-44AC678B9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10093"/>
          </a:xfrm>
        </p:spPr>
        <p:txBody>
          <a:bodyPr>
            <a:normAutofit/>
          </a:bodyPr>
          <a:lstStyle/>
          <a:p>
            <a:r>
              <a:rPr lang="ru-RU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 Реализация протокола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87B92E-DB7F-EC7B-6A5F-E889925E1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984" y="3518525"/>
            <a:ext cx="10515600" cy="435133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sz="2400" b="0" i="0" u="none" strike="noStrike" dirty="0">
                <a:solidFill>
                  <a:srgbClr val="40404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Для каждого типа данных, который должен поддерживать протокол </a:t>
            </a:r>
            <a:r>
              <a:rPr lang="ru-RU" sz="2400" b="0" i="0" u="none" strike="noStrike" dirty="0" err="1">
                <a:solidFill>
                  <a:srgbClr val="40404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Printable</a:t>
            </a:r>
            <a:r>
              <a:rPr lang="ru-RU" sz="2400" b="0" i="0" u="none" strike="noStrike" dirty="0">
                <a:solidFill>
                  <a:srgbClr val="40404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, необходимо определить соответствующую реализацию.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0" i="0" u="none" strike="noStrike" dirty="0">
                <a:solidFill>
                  <a:srgbClr val="40404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Реализация определяется с помощью макроса </a:t>
            </a:r>
            <a:r>
              <a:rPr lang="ru-RU" sz="2400" b="0" i="0" u="none" strike="noStrike" dirty="0" err="1">
                <a:solidFill>
                  <a:srgbClr val="40404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defimpl</a:t>
            </a:r>
            <a:r>
              <a:rPr lang="ru-RU" sz="2400" b="0" i="0" u="none" strike="noStrike" dirty="0">
                <a:solidFill>
                  <a:srgbClr val="40404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, где </a:t>
            </a:r>
            <a:r>
              <a:rPr lang="ru-RU" sz="2400" b="0" i="0" u="none" strike="noStrike" dirty="0" err="1">
                <a:solidFill>
                  <a:srgbClr val="40404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for</a:t>
            </a:r>
            <a:r>
              <a:rPr lang="ru-RU" sz="2400" b="0" i="0" u="none" strike="noStrike" dirty="0">
                <a:solidFill>
                  <a:srgbClr val="40404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: указывает тип данных.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0" i="0" u="none" strike="noStrike" dirty="0">
                <a:solidFill>
                  <a:srgbClr val="40404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Внутри реализации определяются функции, объявленные в протоколе.</a:t>
            </a:r>
          </a:p>
        </p:txBody>
      </p:sp>
      <p:pic>
        <p:nvPicPr>
          <p:cNvPr id="5" name="Объект 3">
            <a:extLst>
              <a:ext uri="{FF2B5EF4-FFF2-40B4-BE49-F238E27FC236}">
                <a16:creationId xmlns:a16="http://schemas.microsoft.com/office/drawing/2014/main" id="{2AFEF604-B616-C92D-E18E-C27A4E07D974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07" y="960557"/>
            <a:ext cx="8027581" cy="2468443"/>
          </a:xfrm>
          <a:prstGeom prst="rect">
            <a:avLst/>
          </a:prstGeom>
        </p:spPr>
      </p:pic>
      <p:pic>
        <p:nvPicPr>
          <p:cNvPr id="6146" name="Picture 2" descr="Legendary Arena">
            <a:extLst>
              <a:ext uri="{FF2B5EF4-FFF2-40B4-BE49-F238E27FC236}">
                <a16:creationId xmlns:a16="http://schemas.microsoft.com/office/drawing/2014/main" id="{BBB765C2-A920-9879-6374-56F18EAB7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7737" y="5427421"/>
            <a:ext cx="1234263" cy="1347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Picture background">
            <a:extLst>
              <a:ext uri="{FF2B5EF4-FFF2-40B4-BE49-F238E27FC236}">
                <a16:creationId xmlns:a16="http://schemas.microsoft.com/office/drawing/2014/main" id="{152BAD33-EC46-D386-11E1-970CAF5A5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3634" y="3906903"/>
            <a:ext cx="1308366" cy="1308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310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E90AC7-9C87-2761-5AF5-44AC678B9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10093"/>
          </a:xfrm>
        </p:spPr>
        <p:txBody>
          <a:bodyPr>
            <a:normAutofit/>
          </a:bodyPr>
          <a:lstStyle/>
          <a:p>
            <a:r>
              <a:rPr lang="ru-RU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 Применение протоколов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87B92E-DB7F-EC7B-6A5F-E889925E1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674" y="1010093"/>
            <a:ext cx="10515600" cy="4351338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Сериализация данных: Протоколы могут использоваться для сериализации данных в различные форматы, такие как JSON, XML или YAML.</a:t>
            </a:r>
          </a:p>
          <a:p>
            <a:r>
              <a:rPr lang="ru-RU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Обработка событий: Протоколы могут определять общий интерфейс для обработки событий, который может быть реализован различными обработчиками.</a:t>
            </a:r>
          </a:p>
          <a:p>
            <a:r>
              <a:rPr lang="ru-RU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Работа с коллекциями: Протоколы могут определять общие операции для работы с коллекциями данных, такие как фильтрация, сортировка и агрегация.</a:t>
            </a:r>
            <a:endParaRPr lang="ru-RU" sz="2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5122" name="Picture 2" descr="Electro Valley">
            <a:extLst>
              <a:ext uri="{FF2B5EF4-FFF2-40B4-BE49-F238E27FC236}">
                <a16:creationId xmlns:a16="http://schemas.microsoft.com/office/drawing/2014/main" id="{79BA0E02-F70A-D250-577E-E5B1D7CDC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0274" y="5214584"/>
            <a:ext cx="1300716" cy="1474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Picture background">
            <a:extLst>
              <a:ext uri="{FF2B5EF4-FFF2-40B4-BE49-F238E27FC236}">
                <a16:creationId xmlns:a16="http://schemas.microsoft.com/office/drawing/2014/main" id="{989A18CC-C28D-0423-63BC-20BFB0D0D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234" y="5361431"/>
            <a:ext cx="1308366" cy="1308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849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0" name="Rectangle 410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Изображение выглядит как риф, плавание, мультфильм,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9909E18-77F3-A3AB-D506-40E9FE39A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96" b="22912"/>
          <a:stretch/>
        </p:blipFill>
        <p:spPr bwMode="auto">
          <a:xfrm>
            <a:off x="1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2" name="Rectangle 411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F69F33-E997-E9D7-19C2-8393393E20D1}"/>
              </a:ext>
            </a:extLst>
          </p:cNvPr>
          <p:cNvSpPr txBox="1"/>
          <p:nvPr/>
        </p:nvSpPr>
        <p:spPr>
          <a:xfrm>
            <a:off x="9018203" y="-70257"/>
            <a:ext cx="3822189" cy="7512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 err="1">
                <a:latin typeface="Cambria Math" panose="02040503050406030204" pitchFamily="18" charset="0"/>
                <a:ea typeface="Cambria Math" panose="02040503050406030204" pitchFamily="18" charset="0"/>
                <a:cs typeface="+mj-cs"/>
              </a:rPr>
              <a:t>Тестирование</a:t>
            </a:r>
            <a:endParaRPr lang="en-US" sz="3600" b="1" dirty="0">
              <a:latin typeface="Cambria Math" panose="02040503050406030204" pitchFamily="18" charset="0"/>
              <a:ea typeface="Cambria Math" panose="02040503050406030204" pitchFamily="18" charset="0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1607AC-4BDB-FB47-0181-A16222EBD560}"/>
              </a:ext>
            </a:extLst>
          </p:cNvPr>
          <p:cNvSpPr txBox="1"/>
          <p:nvPr/>
        </p:nvSpPr>
        <p:spPr>
          <a:xfrm>
            <a:off x="7423630" y="897803"/>
            <a:ext cx="4634022" cy="5263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В Elixir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есть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встроенный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фреймворк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для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тестирования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—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ExUnit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который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включает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всё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необходимое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для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тестирования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кода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Тесты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реализованы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в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виде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скриптов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Elixir,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поэтому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нужно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использовать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расширение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.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exs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Для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того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чтобы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выполнять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тесты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нужно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запустить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ExUnit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с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помощью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вызова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ExUnit.start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(),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обычно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это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делается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в test/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test_helper.exs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34538D-E62B-D834-8DB5-CA6768303091}"/>
              </a:ext>
            </a:extLst>
          </p:cNvPr>
          <p:cNvSpPr txBox="1"/>
          <p:nvPr/>
        </p:nvSpPr>
        <p:spPr>
          <a:xfrm>
            <a:off x="3971870" y="605416"/>
            <a:ext cx="17969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ExUnit</a:t>
            </a:r>
            <a:endParaRPr lang="ru-RU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pic>
        <p:nvPicPr>
          <p:cNvPr id="4100" name="Picture 4" descr="Arenas Goblin Stadium">
            <a:extLst>
              <a:ext uri="{FF2B5EF4-FFF2-40B4-BE49-F238E27FC236}">
                <a16:creationId xmlns:a16="http://schemas.microsoft.com/office/drawing/2014/main" id="{A99632C5-8743-EDF0-BDBF-AA76A3E4E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6552" y="5841632"/>
            <a:ext cx="1116750" cy="993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4808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F69F33-E997-E9D7-19C2-8393393E20D1}"/>
              </a:ext>
            </a:extLst>
          </p:cNvPr>
          <p:cNvSpPr txBox="1"/>
          <p:nvPr/>
        </p:nvSpPr>
        <p:spPr>
          <a:xfrm>
            <a:off x="212651" y="170120"/>
            <a:ext cx="7719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>
                <a:latin typeface="Cambria Math" panose="02040503050406030204" pitchFamily="18" charset="0"/>
                <a:ea typeface="Cambria Math" panose="02040503050406030204" pitchFamily="18" charset="0"/>
              </a:rPr>
              <a:t>Пример кода</a:t>
            </a:r>
            <a:endParaRPr lang="ru-RU" sz="32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1A579A3-1ACA-B34F-9FE5-0DD4F2C88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261" y="1086346"/>
            <a:ext cx="8898298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i="0" u="none" strike="noStrike" cap="none" normalizeH="0" baseline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defmodule</a:t>
            </a:r>
            <a:r>
              <a:rPr kumimoji="0" lang="ru-RU" altLang="ru-RU" sz="240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400" i="0" u="none" strike="noStrike" cap="none" normalizeH="0" baseline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MathOperations</a:t>
            </a:r>
            <a:r>
              <a:rPr kumimoji="0" lang="ru-RU" altLang="ru-RU" sz="240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400" i="0" u="none" strike="noStrike" cap="none" normalizeH="0" baseline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kumimoji="0" lang="ru-RU" altLang="ru-RU" sz="240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i="0" u="none" strike="noStrike" cap="none" normalizeH="0" baseline="0">
                <a:ln>
                  <a:noFill/>
                </a:ln>
                <a:solidFill>
                  <a:srgbClr val="996633"/>
                </a:solidFill>
                <a:effectLst/>
                <a:latin typeface="Consolas" panose="020B0609020204030204" pitchFamily="49" charset="0"/>
              </a:rPr>
              <a:t>	@doc</a:t>
            </a:r>
            <a:r>
              <a:rPr kumimoji="0" lang="ru-RU" altLang="ru-RU" sz="240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400" i="0" u="none" strike="noStrike" cap="none" normalizeH="0" baseline="0">
                <a:ln>
                  <a:noFill/>
                </a:ln>
                <a:solidFill>
                  <a:srgbClr val="DD4422"/>
                </a:solidFill>
                <a:effectLst/>
                <a:latin typeface="Consolas" panose="020B0609020204030204" pitchFamily="49" charset="0"/>
              </a:rPr>
              <a:t>"""</a:t>
            </a:r>
            <a:r>
              <a:rPr kumimoji="0" lang="ru-RU" altLang="ru-RU" sz="240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kumimoji="0" lang="ru-RU" altLang="ru-RU" sz="2400" i="0" u="none" strike="noStrike" cap="none" normalizeH="0" baseline="0">
                <a:ln>
                  <a:noFill/>
                </a:ln>
                <a:solidFill>
                  <a:srgbClr val="DD4422"/>
                </a:solidFill>
                <a:effectLst/>
                <a:latin typeface="Consolas" panose="020B0609020204030204" pitchFamily="49" charset="0"/>
              </a:rPr>
              <a:t>Вычисляет сумму списка чисел.</a:t>
            </a:r>
            <a:r>
              <a:rPr kumimoji="0" lang="ru-RU" altLang="ru-RU" sz="240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kumimoji="0" lang="ru-RU" altLang="ru-RU" sz="2400" i="0" u="none" strike="noStrike" cap="none" normalizeH="0" baseline="0">
                <a:ln>
                  <a:noFill/>
                </a:ln>
                <a:solidFill>
                  <a:srgbClr val="DD4422"/>
                </a:solidFill>
                <a:effectLst/>
                <a:latin typeface="Consolas" panose="020B0609020204030204" pitchFamily="49" charset="0"/>
              </a:rPr>
              <a:t>"""</a:t>
            </a:r>
            <a:r>
              <a:rPr kumimoji="0" lang="ru-RU" altLang="ru-RU" sz="240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i="0" u="none" strike="noStrike" cap="none" normalizeH="0" baseline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	def</a:t>
            </a:r>
            <a:r>
              <a:rPr kumimoji="0" lang="ru-RU" altLang="ru-RU" sz="240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sum(numbers) </a:t>
            </a:r>
            <a:r>
              <a:rPr kumimoji="0" lang="ru-RU" altLang="ru-RU" sz="240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kumimoji="0" lang="ru-RU" altLang="ru-RU" sz="240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is_list(numbers) </a:t>
            </a:r>
            <a:r>
              <a:rPr kumimoji="0" lang="ru-RU" altLang="ru-RU" sz="2400" i="0" u="none" strike="noStrike" cap="none" normalizeH="0" baseline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kumimoji="0" lang="ru-RU" altLang="ru-RU" sz="240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i="0" u="none" strike="noStrike" cap="none" normalizeH="0" baseline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		Enum</a:t>
            </a:r>
            <a:r>
              <a:rPr kumimoji="0" lang="ru-RU" altLang="ru-RU" sz="240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.reduce(numbers, </a:t>
            </a:r>
            <a:r>
              <a:rPr kumimoji="0" lang="ru-RU" altLang="ru-RU" sz="2400" i="0" u="none" strike="noStrike" cap="none" normalizeH="0" baseline="0">
                <a:ln>
                  <a:noFill/>
                </a:ln>
                <a:solidFill>
                  <a:srgbClr val="6600EE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ru-RU" altLang="ru-RU" sz="240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240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kumimoji="0" lang="ru-RU" altLang="ru-RU" sz="240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400" i="0" u="none" strike="noStrike" cap="none" normalizeH="0" baseline="0">
                <a:ln>
                  <a:noFill/>
                </a:ln>
                <a:solidFill>
                  <a:srgbClr val="996633"/>
                </a:solidFill>
                <a:effectLst/>
                <a:latin typeface="Consolas" panose="020B0609020204030204" pitchFamily="49" charset="0"/>
              </a:rPr>
              <a:t>&amp;1</a:t>
            </a:r>
            <a:r>
              <a:rPr kumimoji="0" lang="ru-RU" altLang="ru-RU" sz="240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ru-RU" altLang="ru-RU" sz="2400" i="0" u="none" strike="noStrike" cap="none" normalizeH="0" baseline="0">
                <a:ln>
                  <a:noFill/>
                </a:ln>
                <a:solidFill>
                  <a:srgbClr val="996633"/>
                </a:solidFill>
                <a:effectLst/>
                <a:latin typeface="Consolas" panose="020B0609020204030204" pitchFamily="49" charset="0"/>
              </a:rPr>
              <a:t>&amp;2</a:t>
            </a:r>
            <a:r>
              <a:rPr kumimoji="0" lang="ru-RU" altLang="ru-RU" sz="240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i="0" u="none" strike="noStrike" cap="none" normalizeH="0" baseline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	end</a:t>
            </a:r>
            <a:r>
              <a:rPr kumimoji="0" lang="ru-RU" altLang="ru-RU" sz="240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i="0" u="none" strike="noStrike" cap="none" normalizeH="0" baseline="0">
                <a:ln>
                  <a:noFill/>
                </a:ln>
                <a:solidFill>
                  <a:srgbClr val="996633"/>
                </a:solidFill>
                <a:effectLst/>
                <a:latin typeface="Consolas" panose="020B0609020204030204" pitchFamily="49" charset="0"/>
              </a:rPr>
              <a:t>	@doc</a:t>
            </a:r>
            <a:r>
              <a:rPr kumimoji="0" lang="ru-RU" altLang="ru-RU" sz="240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400" i="0" u="none" strike="noStrike" cap="none" normalizeH="0" baseline="0">
                <a:ln>
                  <a:noFill/>
                </a:ln>
                <a:solidFill>
                  <a:srgbClr val="DD4422"/>
                </a:solidFill>
                <a:effectLst/>
                <a:latin typeface="Consolas" panose="020B0609020204030204" pitchFamily="49" charset="0"/>
              </a:rPr>
              <a:t>"""</a:t>
            </a:r>
            <a:r>
              <a:rPr kumimoji="0" lang="ru-RU" altLang="ru-RU" sz="240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kumimoji="0" lang="ru-RU" altLang="ru-RU" sz="2400" i="0" u="none" strike="noStrike" cap="none" normalizeH="0" baseline="0">
                <a:ln>
                  <a:noFill/>
                </a:ln>
                <a:solidFill>
                  <a:srgbClr val="DD4422"/>
                </a:solidFill>
                <a:effectLst/>
                <a:latin typeface="Consolas" panose="020B0609020204030204" pitchFamily="49" charset="0"/>
              </a:rPr>
              <a:t>Вычисляет произведение списка чисел.</a:t>
            </a:r>
            <a:r>
              <a:rPr kumimoji="0" lang="ru-RU" altLang="ru-RU" sz="240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kumimoji="0" lang="ru-RU" altLang="ru-RU" sz="2400" i="0" u="none" strike="noStrike" cap="none" normalizeH="0" baseline="0">
                <a:ln>
                  <a:noFill/>
                </a:ln>
                <a:solidFill>
                  <a:srgbClr val="DD4422"/>
                </a:solidFill>
                <a:effectLst/>
                <a:latin typeface="Consolas" panose="020B0609020204030204" pitchFamily="49" charset="0"/>
              </a:rPr>
              <a:t>"""</a:t>
            </a:r>
            <a:r>
              <a:rPr lang="ru-RU" altLang="ru-RU" sz="2400">
                <a:solidFill>
                  <a:srgbClr val="DD4422"/>
                </a:solidFill>
                <a:latin typeface="Consolas" panose="020B0609020204030204" pitchFamily="49" charset="0"/>
              </a:rPr>
              <a:t> </a:t>
            </a:r>
            <a:endParaRPr kumimoji="0" lang="ru-RU" altLang="ru-RU" sz="2400" i="0" u="none" strike="noStrike" cap="none" normalizeH="0" baseline="0">
              <a:ln>
                <a:noFill/>
              </a:ln>
              <a:solidFill>
                <a:srgbClr val="DD442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	</a:t>
            </a:r>
            <a:r>
              <a:rPr kumimoji="0" lang="ru-RU" altLang="ru-RU" sz="2400" i="0" u="none" strike="noStrike" cap="none" normalizeH="0" baseline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ru-RU" altLang="ru-RU" sz="240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product(numbers) </a:t>
            </a:r>
            <a:r>
              <a:rPr kumimoji="0" lang="ru-RU" altLang="ru-RU" sz="240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kumimoji="0" lang="ru-RU" altLang="ru-RU" sz="240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is_list(numbers) </a:t>
            </a:r>
            <a:r>
              <a:rPr kumimoji="0" lang="ru-RU" altLang="ru-RU" sz="2400" i="0" u="none" strike="noStrike" cap="none" normalizeH="0" baseline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kumimoji="0" lang="ru-RU" altLang="ru-RU" sz="240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i="0" u="none" strike="noStrike" cap="none" normalizeH="0" baseline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		Enum</a:t>
            </a:r>
            <a:r>
              <a:rPr kumimoji="0" lang="ru-RU" altLang="ru-RU" sz="240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.reduce(numbers, </a:t>
            </a:r>
            <a:r>
              <a:rPr kumimoji="0" lang="ru-RU" altLang="ru-RU" sz="2400" i="0" u="none" strike="noStrike" cap="none" normalizeH="0" baseline="0">
                <a:ln>
                  <a:noFill/>
                </a:ln>
                <a:solidFill>
                  <a:srgbClr val="6600EE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ru-RU" altLang="ru-RU" sz="240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240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kumimoji="0" lang="ru-RU" altLang="ru-RU" sz="240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400" i="0" u="none" strike="noStrike" cap="none" normalizeH="0" baseline="0">
                <a:ln>
                  <a:noFill/>
                </a:ln>
                <a:solidFill>
                  <a:srgbClr val="996633"/>
                </a:solidFill>
                <a:effectLst/>
                <a:latin typeface="Consolas" panose="020B0609020204030204" pitchFamily="49" charset="0"/>
              </a:rPr>
              <a:t>&amp;1</a:t>
            </a:r>
            <a:r>
              <a:rPr kumimoji="0" lang="ru-RU" altLang="ru-RU" sz="240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kumimoji="0" lang="ru-RU" altLang="ru-RU" sz="2400" i="0" u="none" strike="noStrike" cap="none" normalizeH="0" baseline="0">
                <a:ln>
                  <a:noFill/>
                </a:ln>
                <a:solidFill>
                  <a:srgbClr val="996633"/>
                </a:solidFill>
                <a:effectLst/>
                <a:latin typeface="Consolas" panose="020B0609020204030204" pitchFamily="49" charset="0"/>
              </a:rPr>
              <a:t>&amp;2</a:t>
            </a:r>
            <a:r>
              <a:rPr kumimoji="0" lang="ru-RU" altLang="ru-RU" sz="240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i="0" u="none" strike="noStrike" cap="none" normalizeH="0" baseline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	end</a:t>
            </a:r>
            <a:r>
              <a:rPr kumimoji="0" lang="ru-RU" altLang="ru-RU" sz="240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i="0" u="none" strike="noStrike" cap="none" normalizeH="0" baseline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ru-RU" altLang="ru-RU" sz="2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ru-RU" altLang="ru-RU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31" name="Picture 7" descr="Arenas Bone Pit">
            <a:extLst>
              <a:ext uri="{FF2B5EF4-FFF2-40B4-BE49-F238E27FC236}">
                <a16:creationId xmlns:a16="http://schemas.microsoft.com/office/drawing/2014/main" id="{B9AD16F6-4001-CC0E-9740-95FA7068A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9824" y="5840849"/>
            <a:ext cx="1117748" cy="1017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680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F69F33-E997-E9D7-19C2-8393393E20D1}"/>
              </a:ext>
            </a:extLst>
          </p:cNvPr>
          <p:cNvSpPr txBox="1"/>
          <p:nvPr/>
        </p:nvSpPr>
        <p:spPr>
          <a:xfrm>
            <a:off x="212651" y="170120"/>
            <a:ext cx="7719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Тесты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012C33A-63D2-4C79-F690-0FC3968CF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951" y="1031427"/>
            <a:ext cx="8396542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defmodule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MathOperationsTest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ExUnit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"сумма пустого списка равна 0"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MathOperations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.sum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([]) == 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6600EE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"сумма списка чисел"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MathOperations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.sum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6600EE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6600EE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6600EE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6600EE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]) == 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6600EE"/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MathOperations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.sum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([-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6600EE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6600EE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6600EE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]) == -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6600EE"/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MathOperations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.sum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6600EE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]) == 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6600EE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end</a:t>
            </a:r>
            <a:endParaRPr kumimoji="0" lang="ru-RU" altLang="ru-RU" b="1" i="0" u="none" strike="noStrike" cap="none" normalizeH="0" baseline="0" dirty="0">
              <a:ln>
                <a:noFill/>
              </a:ln>
              <a:solidFill>
                <a:srgbClr val="0088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"произведение пустого списка равно 1"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MathOperations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.product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([]) == 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6600EE"/>
                </a:solidFill>
                <a:effectLst/>
                <a:latin typeface="Consolas" panose="020B0609020204030204" pitchFamily="49" charset="0"/>
              </a:rPr>
              <a:t>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end</a:t>
            </a:r>
            <a:endParaRPr kumimoji="0" lang="ru-RU" altLang="ru-RU" b="1" i="0" u="none" strike="noStrike" cap="none" normalizeH="0" baseline="0" dirty="0">
              <a:ln>
                <a:noFill/>
              </a:ln>
              <a:solidFill>
                <a:srgbClr val="0088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"произведение списка чисел"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MathOperations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.product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6600EE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6600EE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6600EE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6600EE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]) == 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6600EE"/>
                </a:solidFill>
                <a:effectLst/>
                <a:latin typeface="Consolas" panose="020B0609020204030204" pitchFamily="49" charset="0"/>
              </a:rPr>
              <a:t>24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MathOperations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.product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([-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6600EE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6600EE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6600EE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]) == -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6600EE"/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MathOperations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.product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6600EE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]) == 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6600EE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end</a:t>
            </a:r>
            <a:endParaRPr kumimoji="0" lang="ru-RU" altLang="ru-RU" b="1" i="0" u="none" strike="noStrike" cap="none" normalizeH="0" baseline="0" dirty="0">
              <a:ln>
                <a:noFill/>
              </a:ln>
              <a:solidFill>
                <a:srgbClr val="0088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051" name="Picture 3" descr="Arenas Barbarian Bowl">
            <a:extLst>
              <a:ext uri="{FF2B5EF4-FFF2-40B4-BE49-F238E27FC236}">
                <a16:creationId xmlns:a16="http://schemas.microsoft.com/office/drawing/2014/main" id="{0FE22DF2-02EC-DF6E-BE58-F621A0F74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1973" y="5713972"/>
            <a:ext cx="1100027" cy="1144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5486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F69F33-E997-E9D7-19C2-8393393E20D1}"/>
              </a:ext>
            </a:extLst>
          </p:cNvPr>
          <p:cNvSpPr txBox="1"/>
          <p:nvPr/>
        </p:nvSpPr>
        <p:spPr>
          <a:xfrm>
            <a:off x="212651" y="170120"/>
            <a:ext cx="7719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>
                <a:latin typeface="Cambria Math" panose="02040503050406030204" pitchFamily="18" charset="0"/>
                <a:ea typeface="Cambria Math" panose="02040503050406030204" pitchFamily="18" charset="0"/>
              </a:rPr>
              <a:t>Тесты</a:t>
            </a:r>
            <a:endParaRPr lang="ru-RU" sz="32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012C33A-63D2-4C79-F690-0FC3968CF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951" y="1031427"/>
            <a:ext cx="8396542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defmodule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1" i="0" u="none" strike="noStrike" cap="none" normalizeH="0" baseline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MathOperationsTest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1" i="0" u="none" strike="noStrike" cap="none" normalizeH="0" baseline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1" i="0" u="none" strike="noStrike" cap="none" normalizeH="0" baseline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ru-RU" altLang="ru-RU" b="1" i="0" u="none" strike="noStrike" cap="none" normalizeH="0" baseline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1" i="0" u="none" strike="noStrike" cap="none" normalizeH="0" baseline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ExUnit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b="1" i="0" u="none" strike="noStrike" cap="none" normalizeH="0" baseline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test "сумма пустого списка равна 0" </a:t>
            </a:r>
            <a:r>
              <a:rPr kumimoji="0" lang="ru-RU" altLang="ru-RU" b="1" i="0" u="none" strike="noStrike" cap="none" normalizeH="0" baseline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assert </a:t>
            </a:r>
            <a:r>
              <a:rPr kumimoji="0" lang="ru-RU" altLang="ru-RU" b="1" i="0" u="none" strike="noStrike" cap="none" normalizeH="0" baseline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MathOperations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.sum([]) == </a:t>
            </a:r>
            <a:r>
              <a:rPr kumimoji="0" lang="ru-RU" altLang="ru-RU" b="1" i="0" u="none" strike="noStrike" cap="none" normalizeH="0" baseline="0">
                <a:ln>
                  <a:noFill/>
                </a:ln>
                <a:solidFill>
                  <a:srgbClr val="6600EE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1" i="0" u="none" strike="noStrike" cap="none" normalizeH="0" baseline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ru-RU" altLang="ru-RU" b="1" i="0" u="none" strike="noStrike" cap="none" normalizeH="0" baseline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test "сумма списка чисел" </a:t>
            </a:r>
            <a:r>
              <a:rPr kumimoji="0" lang="ru-RU" altLang="ru-RU" b="1" i="0" u="none" strike="noStrike" cap="none" normalizeH="0" baseline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assert </a:t>
            </a:r>
            <a:r>
              <a:rPr kumimoji="0" lang="ru-RU" altLang="ru-RU" b="1" i="0" u="none" strike="noStrike" cap="none" normalizeH="0" baseline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MathOperations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.sum([</a:t>
            </a:r>
            <a:r>
              <a:rPr kumimoji="0" lang="ru-RU" altLang="ru-RU" b="1" i="0" u="none" strike="noStrike" cap="none" normalizeH="0" baseline="0">
                <a:ln>
                  <a:noFill/>
                </a:ln>
                <a:solidFill>
                  <a:srgbClr val="6600EE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b="1" i="0" u="none" strike="noStrike" cap="none" normalizeH="0" baseline="0">
                <a:ln>
                  <a:noFill/>
                </a:ln>
                <a:solidFill>
                  <a:srgbClr val="6600EE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b="1" i="0" u="none" strike="noStrike" cap="none" normalizeH="0" baseline="0">
                <a:ln>
                  <a:noFill/>
                </a:ln>
                <a:solidFill>
                  <a:srgbClr val="6600EE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b="1" i="0" u="none" strike="noStrike" cap="none" normalizeH="0" baseline="0">
                <a:ln>
                  <a:noFill/>
                </a:ln>
                <a:solidFill>
                  <a:srgbClr val="6600EE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]) == </a:t>
            </a:r>
            <a:r>
              <a:rPr kumimoji="0" lang="ru-RU" altLang="ru-RU" b="1" i="0" u="none" strike="noStrike" cap="none" normalizeH="0" baseline="0">
                <a:ln>
                  <a:noFill/>
                </a:ln>
                <a:solidFill>
                  <a:srgbClr val="6600EE"/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ru-RU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assert </a:t>
            </a:r>
            <a:r>
              <a:rPr kumimoji="0" lang="ru-RU" altLang="ru-RU" b="1" i="0" u="none" strike="noStrike" cap="none" normalizeH="0" baseline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MathOperations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.sum([-</a:t>
            </a:r>
            <a:r>
              <a:rPr kumimoji="0" lang="ru-RU" altLang="ru-RU" b="1" i="0" u="none" strike="noStrike" cap="none" normalizeH="0" baseline="0">
                <a:ln>
                  <a:noFill/>
                </a:ln>
                <a:solidFill>
                  <a:srgbClr val="6600EE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kumimoji="0" lang="ru-RU" altLang="ru-RU" b="1" i="0" u="none" strike="noStrike" cap="none" normalizeH="0" baseline="0">
                <a:ln>
                  <a:noFill/>
                </a:ln>
                <a:solidFill>
                  <a:srgbClr val="6600EE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kumimoji="0" lang="ru-RU" altLang="ru-RU" b="1" i="0" u="none" strike="noStrike" cap="none" normalizeH="0" baseline="0">
                <a:ln>
                  <a:noFill/>
                </a:ln>
                <a:solidFill>
                  <a:srgbClr val="6600EE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]) == -</a:t>
            </a:r>
            <a:r>
              <a:rPr kumimoji="0" lang="ru-RU" altLang="ru-RU" b="1" i="0" u="none" strike="noStrike" cap="none" normalizeH="0" baseline="0">
                <a:ln>
                  <a:noFill/>
                </a:ln>
                <a:solidFill>
                  <a:srgbClr val="6600EE"/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ru-RU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assert </a:t>
            </a:r>
            <a:r>
              <a:rPr kumimoji="0" lang="ru-RU" altLang="ru-RU" b="1" i="0" u="none" strike="noStrike" cap="none" normalizeH="0" baseline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MathOperations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.sum([</a:t>
            </a:r>
            <a:r>
              <a:rPr kumimoji="0" lang="ru-RU" altLang="ru-RU" b="1" i="0" u="none" strike="noStrike" cap="none" normalizeH="0" baseline="0">
                <a:ln>
                  <a:noFill/>
                </a:ln>
                <a:solidFill>
                  <a:srgbClr val="6600EE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]) == </a:t>
            </a:r>
            <a:r>
              <a:rPr kumimoji="0" lang="ru-RU" altLang="ru-RU" b="1" i="0" u="none" strike="noStrike" cap="none" normalizeH="0" baseline="0">
                <a:ln>
                  <a:noFill/>
                </a:ln>
                <a:solidFill>
                  <a:srgbClr val="6600EE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ru-RU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ru-RU" altLang="ru-RU" b="1" i="0" u="none" strike="noStrike" cap="none" normalizeH="0" baseline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ru-RU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test "произведение пустого списка равно 1" </a:t>
            </a:r>
            <a:r>
              <a:rPr kumimoji="0" lang="ru-RU" altLang="ru-RU" b="1" i="0" u="none" strike="noStrike" cap="none" normalizeH="0" baseline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assert </a:t>
            </a:r>
            <a:r>
              <a:rPr kumimoji="0" lang="ru-RU" altLang="ru-RU" b="1" i="0" u="none" strike="noStrike" cap="none" normalizeH="0" baseline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MathOperations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.product([]) == </a:t>
            </a:r>
            <a:r>
              <a:rPr kumimoji="0" lang="ru-RU" altLang="ru-RU" b="1" i="0" u="none" strike="noStrike" cap="none" normalizeH="0" baseline="0">
                <a:ln>
                  <a:noFill/>
                </a:ln>
                <a:solidFill>
                  <a:srgbClr val="6600EE"/>
                </a:solidFill>
                <a:effectLst/>
                <a:latin typeface="Consolas" panose="020B0609020204030204" pitchFamily="49" charset="0"/>
              </a:rPr>
              <a:t>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ru-RU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ru-RU" altLang="ru-RU" b="1" i="0" u="none" strike="noStrike" cap="none" normalizeH="0" baseline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ru-RU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test "произведение списка чисел" </a:t>
            </a:r>
            <a:r>
              <a:rPr kumimoji="0" lang="ru-RU" altLang="ru-RU" b="1" i="0" u="none" strike="noStrike" cap="none" normalizeH="0" baseline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assert </a:t>
            </a:r>
            <a:r>
              <a:rPr kumimoji="0" lang="ru-RU" altLang="ru-RU" b="1" i="0" u="none" strike="noStrike" cap="none" normalizeH="0" baseline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MathOperations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.product([</a:t>
            </a:r>
            <a:r>
              <a:rPr kumimoji="0" lang="ru-RU" altLang="ru-RU" b="1" i="0" u="none" strike="noStrike" cap="none" normalizeH="0" baseline="0">
                <a:ln>
                  <a:noFill/>
                </a:ln>
                <a:solidFill>
                  <a:srgbClr val="6600EE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b="1" i="0" u="none" strike="noStrike" cap="none" normalizeH="0" baseline="0">
                <a:ln>
                  <a:noFill/>
                </a:ln>
                <a:solidFill>
                  <a:srgbClr val="6600EE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b="1" i="0" u="none" strike="noStrike" cap="none" normalizeH="0" baseline="0">
                <a:ln>
                  <a:noFill/>
                </a:ln>
                <a:solidFill>
                  <a:srgbClr val="6600EE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b="1" i="0" u="none" strike="noStrike" cap="none" normalizeH="0" baseline="0">
                <a:ln>
                  <a:noFill/>
                </a:ln>
                <a:solidFill>
                  <a:srgbClr val="6600EE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]) == </a:t>
            </a:r>
            <a:r>
              <a:rPr kumimoji="0" lang="ru-RU" altLang="ru-RU" b="1" i="0" u="none" strike="noStrike" cap="none" normalizeH="0" baseline="0">
                <a:ln>
                  <a:noFill/>
                </a:ln>
                <a:solidFill>
                  <a:srgbClr val="6600EE"/>
                </a:solidFill>
                <a:effectLst/>
                <a:latin typeface="Consolas" panose="020B0609020204030204" pitchFamily="49" charset="0"/>
              </a:rPr>
              <a:t>24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ru-RU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assert </a:t>
            </a:r>
            <a:r>
              <a:rPr kumimoji="0" lang="ru-RU" altLang="ru-RU" b="1" i="0" u="none" strike="noStrike" cap="none" normalizeH="0" baseline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MathOperations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.product([-</a:t>
            </a:r>
            <a:r>
              <a:rPr kumimoji="0" lang="ru-RU" altLang="ru-RU" b="1" i="0" u="none" strike="noStrike" cap="none" normalizeH="0" baseline="0">
                <a:ln>
                  <a:noFill/>
                </a:ln>
                <a:solidFill>
                  <a:srgbClr val="6600EE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kumimoji="0" lang="ru-RU" altLang="ru-RU" b="1" i="0" u="none" strike="noStrike" cap="none" normalizeH="0" baseline="0">
                <a:ln>
                  <a:noFill/>
                </a:ln>
                <a:solidFill>
                  <a:srgbClr val="6600EE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kumimoji="0" lang="ru-RU" altLang="ru-RU" b="1" i="0" u="none" strike="noStrike" cap="none" normalizeH="0" baseline="0">
                <a:ln>
                  <a:noFill/>
                </a:ln>
                <a:solidFill>
                  <a:srgbClr val="6600EE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]) == -</a:t>
            </a:r>
            <a:r>
              <a:rPr kumimoji="0" lang="ru-RU" altLang="ru-RU" b="1" i="0" u="none" strike="noStrike" cap="none" normalizeH="0" baseline="0">
                <a:ln>
                  <a:noFill/>
                </a:ln>
                <a:solidFill>
                  <a:srgbClr val="6600EE"/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ru-RU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assert </a:t>
            </a:r>
            <a:r>
              <a:rPr kumimoji="0" lang="ru-RU" altLang="ru-RU" b="1" i="0" u="none" strike="noStrike" cap="none" normalizeH="0" baseline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MathOperations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.product([</a:t>
            </a:r>
            <a:r>
              <a:rPr kumimoji="0" lang="ru-RU" altLang="ru-RU" b="1" i="0" u="none" strike="noStrike" cap="none" normalizeH="0" baseline="0">
                <a:ln>
                  <a:noFill/>
                </a:ln>
                <a:solidFill>
                  <a:srgbClr val="6600EE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]) == </a:t>
            </a:r>
            <a:r>
              <a:rPr kumimoji="0" lang="ru-RU" altLang="ru-RU" b="1" i="0" u="none" strike="noStrike" cap="none" normalizeH="0" baseline="0">
                <a:ln>
                  <a:noFill/>
                </a:ln>
                <a:solidFill>
                  <a:srgbClr val="6600EE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ru-RU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ru-RU" altLang="ru-RU" b="1" i="0" u="none" strike="noStrike" cap="none" normalizeH="0" baseline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1" i="0" u="none" strike="noStrike" cap="none" normalizeH="0" baseline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2290" name="Picture 2" descr="Spell Valley">
            <a:extLst>
              <a:ext uri="{FF2B5EF4-FFF2-40B4-BE49-F238E27FC236}">
                <a16:creationId xmlns:a16="http://schemas.microsoft.com/office/drawing/2014/main" id="{F7BE0609-B8C9-F809-DAD9-6E4A6A021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5206" y="5517367"/>
            <a:ext cx="1276793" cy="1340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2707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F69F33-E997-E9D7-19C2-8393393E20D1}"/>
              </a:ext>
            </a:extLst>
          </p:cNvPr>
          <p:cNvSpPr txBox="1"/>
          <p:nvPr/>
        </p:nvSpPr>
        <p:spPr>
          <a:xfrm>
            <a:off x="212651" y="170120"/>
            <a:ext cx="7719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Тесты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012C33A-63D2-4C79-F690-0FC3968CF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747" y="1163975"/>
            <a:ext cx="839654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mix test</a:t>
            </a:r>
            <a:endParaRPr kumimoji="0" lang="ru-RU" altLang="ru-RU" sz="540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Рисунок 4" descr="Изображение выглядит как текст, Шрифт, белый, чек&#10;&#10;Автоматически созданное описание">
            <a:extLst>
              <a:ext uri="{FF2B5EF4-FFF2-40B4-BE49-F238E27FC236}">
                <a16:creationId xmlns:a16="http://schemas.microsoft.com/office/drawing/2014/main" id="{1366C9A0-B1C9-77F0-EB2F-9D37975123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23" y="2442675"/>
            <a:ext cx="6321029" cy="3035906"/>
          </a:xfrm>
          <a:prstGeom prst="rect">
            <a:avLst/>
          </a:prstGeom>
        </p:spPr>
      </p:pic>
      <p:pic>
        <p:nvPicPr>
          <p:cNvPr id="11266" name="Picture 2" descr="BuildersWorkshop">
            <a:extLst>
              <a:ext uri="{FF2B5EF4-FFF2-40B4-BE49-F238E27FC236}">
                <a16:creationId xmlns:a16="http://schemas.microsoft.com/office/drawing/2014/main" id="{2E79CFF9-4776-28ED-6D26-B2DBCD195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7737" y="5478581"/>
            <a:ext cx="11430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2557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F69F33-E997-E9D7-19C2-8393393E20D1}"/>
              </a:ext>
            </a:extLst>
          </p:cNvPr>
          <p:cNvSpPr txBox="1"/>
          <p:nvPr/>
        </p:nvSpPr>
        <p:spPr>
          <a:xfrm>
            <a:off x="212651" y="170120"/>
            <a:ext cx="7719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>
                <a:latin typeface="Cambria Math" panose="02040503050406030204" pitchFamily="18" charset="0"/>
                <a:ea typeface="Cambria Math" panose="02040503050406030204" pitchFamily="18" charset="0"/>
              </a:rPr>
              <a:t>Работа с текстовыми файлами </a:t>
            </a:r>
            <a:endParaRPr lang="ru-RU" sz="32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1607AC-4BDB-FB47-0181-A16222EBD560}"/>
              </a:ext>
            </a:extLst>
          </p:cNvPr>
          <p:cNvSpPr txBox="1"/>
          <p:nvPr/>
        </p:nvSpPr>
        <p:spPr>
          <a:xfrm>
            <a:off x="712381" y="1190847"/>
            <a:ext cx="106644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>
                <a:latin typeface="Cambria Math" panose="02040503050406030204" pitchFamily="18" charset="0"/>
                <a:ea typeface="Cambria Math" panose="02040503050406030204" pitchFamily="18" charset="0"/>
              </a:rPr>
              <a:t>Для работы используются модули </a:t>
            </a:r>
            <a:r>
              <a:rPr lang="en-US" sz="2400">
                <a:latin typeface="Cambria Math" panose="02040503050406030204" pitchFamily="18" charset="0"/>
                <a:ea typeface="Cambria Math" panose="02040503050406030204" pitchFamily="18" charset="0"/>
              </a:rPr>
              <a:t>File </a:t>
            </a:r>
            <a:r>
              <a:rPr lang="ru-RU" sz="2400">
                <a:latin typeface="Cambria Math" panose="02040503050406030204" pitchFamily="18" charset="0"/>
                <a:ea typeface="Cambria Math" panose="02040503050406030204" pitchFamily="18" charset="0"/>
              </a:rPr>
              <a:t>и </a:t>
            </a:r>
            <a:r>
              <a:rPr lang="en-US" sz="2400">
                <a:latin typeface="Cambria Math" panose="02040503050406030204" pitchFamily="18" charset="0"/>
                <a:ea typeface="Cambria Math" panose="02040503050406030204" pitchFamily="18" charset="0"/>
              </a:rPr>
              <a:t>IO</a:t>
            </a:r>
            <a:endParaRPr lang="ru-RU" sz="240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>
                <a:latin typeface="Cambria Math" panose="02040503050406030204" pitchFamily="18" charset="0"/>
                <a:ea typeface="Cambria Math" panose="02040503050406030204" pitchFamily="18" charset="0"/>
              </a:rPr>
              <a:t>Модуль </a:t>
            </a:r>
            <a:r>
              <a:rPr lang="en-US" sz="2400">
                <a:latin typeface="Cambria Math" panose="02040503050406030204" pitchFamily="18" charset="0"/>
                <a:ea typeface="Cambria Math" panose="02040503050406030204" pitchFamily="18" charset="0"/>
              </a:rPr>
              <a:t>IO – </a:t>
            </a:r>
            <a:r>
              <a:rPr lang="ru-RU" sz="2400">
                <a:latin typeface="Cambria Math" panose="02040503050406030204" pitchFamily="18" charset="0"/>
                <a:ea typeface="Cambria Math" panose="02040503050406030204" pitchFamily="18" charset="0"/>
              </a:rPr>
              <a:t>модуль для работы с вводом-выводом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>
                <a:latin typeface="Cambria Math" panose="02040503050406030204" pitchFamily="18" charset="0"/>
                <a:ea typeface="Cambria Math" panose="02040503050406030204" pitchFamily="18" charset="0"/>
              </a:rPr>
              <a:t>Позволяет открывать и читать файлы построчно и целиком</a:t>
            </a:r>
            <a:r>
              <a:rPr lang="en-US" sz="2400">
                <a:latin typeface="Cambria Math" panose="02040503050406030204" pitchFamily="18" charset="0"/>
                <a:ea typeface="Cambria Math" panose="02040503050406030204" pitchFamily="18" charset="0"/>
              </a:rPr>
              <a:t> [Ex1]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>
                <a:latin typeface="Cambria Math" panose="02040503050406030204" pitchFamily="18" charset="0"/>
                <a:ea typeface="Cambria Math" panose="02040503050406030204" pitchFamily="18" charset="0"/>
              </a:rPr>
              <a:t>Используется понятие «</a:t>
            </a:r>
            <a:r>
              <a:rPr lang="ru-RU" sz="2400" i="1">
                <a:latin typeface="Cambria Math" panose="02040503050406030204" pitchFamily="18" charset="0"/>
                <a:ea typeface="Cambria Math" panose="02040503050406030204" pitchFamily="18" charset="0"/>
              </a:rPr>
              <a:t>устройство</a:t>
            </a:r>
            <a:r>
              <a:rPr lang="ru-RU" sz="2400">
                <a:latin typeface="Cambria Math" panose="02040503050406030204" pitchFamily="18" charset="0"/>
                <a:ea typeface="Cambria Math" panose="02040503050406030204" pitchFamily="18" charset="0"/>
              </a:rPr>
              <a:t>», которые могут быть либо идентификаторами процессов </a:t>
            </a:r>
            <a:r>
              <a:rPr lang="en-US" sz="2400">
                <a:latin typeface="Cambria Math" panose="02040503050406030204" pitchFamily="18" charset="0"/>
                <a:ea typeface="Cambria Math" panose="02040503050406030204" pitchFamily="18" charset="0"/>
              </a:rPr>
              <a:t>(PID)</a:t>
            </a:r>
            <a:r>
              <a:rPr lang="ru-RU" sz="2400">
                <a:latin typeface="Cambria Math" panose="02040503050406030204" pitchFamily="18" charset="0"/>
                <a:ea typeface="Cambria Math" panose="02040503050406030204" pitchFamily="18" charset="0"/>
              </a:rPr>
              <a:t>, либо атомами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>
                <a:latin typeface="Cambria Math" panose="02040503050406030204" pitchFamily="18" charset="0"/>
                <a:ea typeface="Cambria Math" panose="02040503050406030204" pitchFamily="18" charset="0"/>
              </a:rPr>
              <a:t>Устройства в </a:t>
            </a:r>
            <a:r>
              <a:rPr lang="en-US" sz="2400">
                <a:latin typeface="Cambria Math" panose="02040503050406030204" pitchFamily="18" charset="0"/>
                <a:ea typeface="Cambria Math" panose="02040503050406030204" pitchFamily="18" charset="0"/>
              </a:rPr>
              <a:t>Elixir </a:t>
            </a:r>
            <a:r>
              <a:rPr lang="ru-RU" sz="2400">
                <a:latin typeface="Cambria Math" panose="02040503050406030204" pitchFamily="18" charset="0"/>
                <a:ea typeface="Cambria Math" panose="02040503050406030204" pitchFamily="18" charset="0"/>
              </a:rPr>
              <a:t>сохраняют свое положение, поэтому последующие операции чтения/записи  начинаются с того места, где устройство использовалось ранее</a:t>
            </a:r>
            <a:endParaRPr lang="ru-RU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10242" name="Picture 2" descr="Arenas P.E.K.K.A.'s Playhouse">
            <a:extLst>
              <a:ext uri="{FF2B5EF4-FFF2-40B4-BE49-F238E27FC236}">
                <a16:creationId xmlns:a16="http://schemas.microsoft.com/office/drawing/2014/main" id="{1EC5065C-555A-870E-89D1-40F594ED2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1446" y="5308305"/>
            <a:ext cx="1420554" cy="1549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6B1ADD0-3ADD-7A81-9862-41C937EBB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4375" y="5580249"/>
            <a:ext cx="1227071" cy="115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802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F69F33-E997-E9D7-19C2-8393393E20D1}"/>
              </a:ext>
            </a:extLst>
          </p:cNvPr>
          <p:cNvSpPr txBox="1"/>
          <p:nvPr/>
        </p:nvSpPr>
        <p:spPr>
          <a:xfrm>
            <a:off x="212651" y="170120"/>
            <a:ext cx="7719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Работа с текстовыми файлами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1607AC-4BDB-FB47-0181-A16222EBD560}"/>
              </a:ext>
            </a:extLst>
          </p:cNvPr>
          <p:cNvSpPr txBox="1"/>
          <p:nvPr/>
        </p:nvSpPr>
        <p:spPr>
          <a:xfrm>
            <a:off x="712381" y="1190847"/>
            <a:ext cx="106644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Модуль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File – </a:t>
            </a:r>
            <a:r>
              <a:rPr lang="ru-RU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отдельный модуль для работы с файлами в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Elixir (</a:t>
            </a:r>
            <a:r>
              <a:rPr lang="ru-RU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имеет более высокоуровневые функции в отличие от модуля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IO </a:t>
            </a:r>
            <a:r>
              <a:rPr lang="ru-RU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и не работает с устройствами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ru-RU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Позволяет читать, копировать, перемещать, редактировать (посредством записи) и удалять файлы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[Ex2, Ex3]</a:t>
            </a:r>
            <a:endParaRPr lang="ru-RU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9218" name="Picture 2" descr="Royal Arena">
            <a:extLst>
              <a:ext uri="{FF2B5EF4-FFF2-40B4-BE49-F238E27FC236}">
                <a16:creationId xmlns:a16="http://schemas.microsoft.com/office/drawing/2014/main" id="{B90DF88B-331E-056D-DB1C-98B5CB742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3688" y="5503102"/>
            <a:ext cx="1366284" cy="1354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9F71070-9F22-23B4-EFC8-70C841671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4610" y="5667153"/>
            <a:ext cx="1149077" cy="108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32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E90AC7-9C87-2761-5AF5-44AC678B9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10093"/>
          </a:xfrm>
        </p:spPr>
        <p:txBody>
          <a:bodyPr>
            <a:normAutofit/>
          </a:bodyPr>
          <a:lstStyle/>
          <a:p>
            <a:r>
              <a:rPr lang="ru-RU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 Введение в протоколы в </a:t>
            </a:r>
            <a:r>
              <a:rPr lang="en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Elixir (1/2)</a:t>
            </a:r>
            <a:endParaRPr lang="ru-RU" sz="32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87B92E-DB7F-EC7B-6A5F-E889925E1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674" y="1010093"/>
            <a:ext cx="10515600" cy="4351338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Абстракция: Протоколы в </a:t>
            </a:r>
            <a:r>
              <a:rPr lang="e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Elixir </a:t>
            </a:r>
            <a:r>
              <a:rPr lang="ru-RU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позволяют определить поведение, которое может быть реализовано различными типами данных.</a:t>
            </a:r>
          </a:p>
          <a:p>
            <a:r>
              <a:rPr lang="ru-RU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Многократная реализация: В отличие от обычных модулей, протоколы могут иметь несколько реализаций для разных типов данных.</a:t>
            </a:r>
          </a:p>
          <a:p>
            <a:r>
              <a:rPr lang="ru-RU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Расширяемость: Протоколы позволяют добавлять новые типы данных без изменения существующего кода</a:t>
            </a:r>
            <a:r>
              <a:rPr lang="ru-RU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</p:txBody>
      </p:sp>
      <p:pic>
        <p:nvPicPr>
          <p:cNvPr id="8194" name="Picture 2" descr="Arena Ice Peak">
            <a:extLst>
              <a:ext uri="{FF2B5EF4-FFF2-40B4-BE49-F238E27FC236}">
                <a16:creationId xmlns:a16="http://schemas.microsoft.com/office/drawing/2014/main" id="{AFEBE962-FCAA-F968-F1B7-59CEA2917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7105" y="5441655"/>
            <a:ext cx="11430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653753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854</Words>
  <Application>Microsoft Office PowerPoint</Application>
  <PresentationFormat>Широкоэкранный</PresentationFormat>
  <Paragraphs>88</Paragraphs>
  <Slides>12</Slides>
  <Notes>0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Cambria Math</vt:lpstr>
      <vt:lpstr>Consolas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 Введение в протоколы в Elixir (1/2)</vt:lpstr>
      <vt:lpstr> Введение в протоколы в Elixir (2/2)</vt:lpstr>
      <vt:lpstr> Реализация протокола</vt:lpstr>
      <vt:lpstr> Применение протоколов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Вячеслав Карасёв</dc:creator>
  <cp:lastModifiedBy>Вячеслав Карасёв</cp:lastModifiedBy>
  <cp:revision>4</cp:revision>
  <dcterms:created xsi:type="dcterms:W3CDTF">2024-10-17T15:06:41Z</dcterms:created>
  <dcterms:modified xsi:type="dcterms:W3CDTF">2024-10-25T10:28:57Z</dcterms:modified>
</cp:coreProperties>
</file>