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67" r:id="rId7"/>
    <p:sldId id="276" r:id="rId8"/>
    <p:sldId id="278" r:id="rId9"/>
    <p:sldId id="279" r:id="rId10"/>
    <p:sldId id="280" r:id="rId11"/>
    <p:sldId id="281" r:id="rId12"/>
    <p:sldId id="284" r:id="rId13"/>
    <p:sldId id="277" r:id="rId14"/>
    <p:sldId id="283" r:id="rId15"/>
    <p:sldId id="282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724" y="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20.09.2024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20.09.2024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getting-started/index.html" TargetMode="External"/><Relationship Id="rId2" Type="http://schemas.openxmlformats.org/officeDocument/2006/relationships/hyperlink" Target="https://www.scala-lang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by.io/news/scala-evolution" TargetMode="External"/><Relationship Id="rId4" Type="http://schemas.openxmlformats.org/officeDocument/2006/relationships/hyperlink" Target="https://www.jetbrains.com/ru-ru/lp/devecosystem-2020/scal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a-lang.org/download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bt/docker-sbt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204864"/>
            <a:ext cx="10058400" cy="1711037"/>
          </a:xfrm>
        </p:spPr>
        <p:txBody>
          <a:bodyPr rtlCol="0"/>
          <a:lstStyle/>
          <a:p>
            <a:pPr rtl="0"/>
            <a:r>
              <a:rPr lang="en-US" dirty="0"/>
              <a:t>Scala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800" y="3888596"/>
            <a:ext cx="10058400" cy="17110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/>
              <a:t>                                    Марков Михаил Денисович</a:t>
            </a:r>
          </a:p>
          <a:p>
            <a:pPr rtl="0"/>
            <a:r>
              <a:rPr lang="ru-RU" dirty="0"/>
              <a:t>                                             </a:t>
            </a:r>
            <a:r>
              <a:rPr lang="ru-RU" dirty="0" err="1"/>
              <a:t>Аптуков</a:t>
            </a:r>
            <a:r>
              <a:rPr lang="ru-RU" dirty="0"/>
              <a:t> Михаил </a:t>
            </a:r>
            <a:r>
              <a:rPr lang="ru-RU" dirty="0" err="1"/>
              <a:t>Ильдусович</a:t>
            </a:r>
            <a:r>
              <a:rPr lang="ru-RU" dirty="0"/>
              <a:t> </a:t>
            </a:r>
          </a:p>
          <a:p>
            <a:pPr rtl="0"/>
            <a:r>
              <a:rPr lang="ru-RU" dirty="0"/>
              <a:t>                                          Хамидуллин </a:t>
            </a:r>
            <a:r>
              <a:rPr lang="ru-RU" dirty="0" err="1"/>
              <a:t>Ильсаф</a:t>
            </a:r>
            <a:r>
              <a:rPr lang="ru-RU" dirty="0"/>
              <a:t> </a:t>
            </a:r>
            <a:r>
              <a:rPr lang="ru-RU" dirty="0" err="1"/>
              <a:t>Ильназович</a:t>
            </a:r>
            <a:endParaRPr lang="ru-RU" dirty="0"/>
          </a:p>
          <a:p>
            <a:pPr rtl="0"/>
            <a:endParaRPr lang="ru-RU" dirty="0"/>
          </a:p>
          <a:p>
            <a:pPr rtl="0"/>
            <a:r>
              <a:rPr lang="ru-RU" dirty="0"/>
              <a:t>Группа</a:t>
            </a:r>
            <a:r>
              <a:rPr lang="en-US" dirty="0"/>
              <a:t>: </a:t>
            </a:r>
            <a:r>
              <a:rPr lang="ru-RU" dirty="0"/>
              <a:t>                                                 </a:t>
            </a:r>
            <a:r>
              <a:rPr lang="en-US" dirty="0"/>
              <a:t>5030102/10201</a:t>
            </a:r>
            <a:r>
              <a:rPr lang="ru-R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US" dirty="0"/>
              <a:t>Hello world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CF53-0368-E0B1-49D6-3A05D7D4AE2B}"/>
              </a:ext>
            </a:extLst>
          </p:cNvPr>
          <p:cNvSpPr txBox="1"/>
          <p:nvPr/>
        </p:nvSpPr>
        <p:spPr>
          <a:xfrm>
            <a:off x="3048000" y="221901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was compiled by Scala 3. :)"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6B1BA2-5B99-6865-4FD1-3AA59E08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65" y="4250342"/>
            <a:ext cx="833566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5715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Отладка в </a:t>
            </a:r>
            <a:r>
              <a:rPr lang="en-US" dirty="0"/>
              <a:t>VS 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293812"/>
            <a:ext cx="6264696" cy="4270375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Установить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breakpoint’</a:t>
            </a:r>
            <a:r>
              <a:rPr lang="ru-RU" sz="1800" dirty="0">
                <a:solidFill>
                  <a:srgbClr val="859900"/>
                </a:solidFill>
                <a:latin typeface="Consolas" panose="020B0609020204030204" pitchFamily="49" charset="0"/>
              </a:rPr>
              <a:t>ы	</a:t>
            </a:r>
          </a:p>
          <a:p>
            <a:r>
              <a:rPr lang="ru-RU" dirty="0"/>
              <a:t>Нажать кнопку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debug</a:t>
            </a:r>
          </a:p>
          <a:p>
            <a:r>
              <a:rPr lang="ru-RU" dirty="0"/>
              <a:t>Начать</a:t>
            </a:r>
            <a:r>
              <a:rPr lang="ru-RU" sz="1800" dirty="0">
                <a:solidFill>
                  <a:srgbClr val="859900"/>
                </a:solidFill>
                <a:latin typeface="Consolas" panose="020B0609020204030204" pitchFamily="49" charset="0"/>
              </a:rPr>
              <a:t> отладку</a:t>
            </a:r>
            <a:endParaRPr lang="en-US" sz="18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8599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17F1FD-E162-DC05-E0BC-B25E71E2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293812"/>
            <a:ext cx="642131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825625"/>
            <a:ext cx="7344816" cy="4270375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hlinkClick r:id="rId2"/>
              </a:rPr>
              <a:t>https://www.scala-lang.org/</a:t>
            </a:r>
            <a:endParaRPr lang="en-US" dirty="0"/>
          </a:p>
          <a:p>
            <a:pPr rtl="0"/>
            <a:r>
              <a:rPr lang="en-US" dirty="0">
                <a:hlinkClick r:id="rId3"/>
              </a:rPr>
              <a:t>https://docs.scala-lang.org/getting-started/index.html</a:t>
            </a:r>
            <a:endParaRPr lang="en-US" dirty="0"/>
          </a:p>
          <a:p>
            <a:pPr rtl="0"/>
            <a:r>
              <a:rPr lang="en-US" dirty="0">
                <a:hlinkClick r:id="rId4"/>
              </a:rPr>
              <a:t>https://www.jetbrains.com/ru-ru/lp/devecosystem-2020/scala/</a:t>
            </a:r>
            <a:endParaRPr lang="en-US" dirty="0"/>
          </a:p>
          <a:p>
            <a:pPr rtl="0"/>
            <a:r>
              <a:rPr lang="en-US" dirty="0">
                <a:hlinkClick r:id="rId5"/>
              </a:rPr>
              <a:t>https://devby.io/news/scala-evolution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План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История создания языка</a:t>
            </a:r>
          </a:p>
          <a:p>
            <a:pPr rtl="0"/>
            <a:r>
              <a:rPr lang="ru-RU" dirty="0"/>
              <a:t>Основные особенности</a:t>
            </a:r>
          </a:p>
          <a:p>
            <a:pPr rtl="0"/>
            <a:r>
              <a:rPr lang="ru-RU" dirty="0"/>
              <a:t>Область применения</a:t>
            </a:r>
          </a:p>
          <a:p>
            <a:pPr rtl="0"/>
            <a:r>
              <a:rPr lang="ru-RU" dirty="0"/>
              <a:t>Редакторы кода</a:t>
            </a:r>
          </a:p>
          <a:p>
            <a:pPr rtl="0"/>
            <a:r>
              <a:rPr lang="en-US" dirty="0"/>
              <a:t>“Hello, world!”</a:t>
            </a:r>
            <a:endParaRPr lang="ru-RU" dirty="0"/>
          </a:p>
          <a:p>
            <a:pPr rtl="0"/>
            <a:r>
              <a:rPr lang="ru-RU" dirty="0"/>
              <a:t>Литература и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ru-RU" dirty="0"/>
              <a:t>История создания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825625"/>
            <a:ext cx="5099992" cy="4270375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Предшественники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Java</a:t>
            </a:r>
          </a:p>
          <a:p>
            <a:pPr rtl="0"/>
            <a:r>
              <a:rPr lang="ru-RU" dirty="0"/>
              <a:t>Решаемые проблемы </a:t>
            </a:r>
            <a:r>
              <a:rPr lang="en-US" dirty="0"/>
              <a:t>Java:</a:t>
            </a:r>
          </a:p>
          <a:p>
            <a:pPr lvl="1"/>
            <a:r>
              <a:rPr lang="ru-RU" dirty="0"/>
              <a:t>Громоздкий синтаксис</a:t>
            </a:r>
          </a:p>
          <a:p>
            <a:pPr lvl="1"/>
            <a:r>
              <a:rPr lang="ru-RU" dirty="0"/>
              <a:t>Отсутствие </a:t>
            </a:r>
            <a:r>
              <a:rPr lang="ru-RU" dirty="0" err="1"/>
              <a:t>автовыведения</a:t>
            </a:r>
            <a:r>
              <a:rPr lang="ru-RU" dirty="0"/>
              <a:t> типов</a:t>
            </a:r>
            <a:endParaRPr lang="en-US" dirty="0"/>
          </a:p>
          <a:p>
            <a:pPr lvl="1"/>
            <a:r>
              <a:rPr lang="ru-RU" dirty="0"/>
              <a:t>Отсутствие </a:t>
            </a:r>
            <a:r>
              <a:rPr lang="en-US" dirty="0"/>
              <a:t>pattern matching’</a:t>
            </a:r>
            <a:r>
              <a:rPr lang="ru-RU" dirty="0"/>
              <a:t>а</a:t>
            </a:r>
          </a:p>
          <a:p>
            <a:pPr rtl="0"/>
            <a:r>
              <a:rPr lang="ru-RU" dirty="0"/>
              <a:t>Выпущен для общего пользования в 2004 Мартином </a:t>
            </a:r>
            <a:r>
              <a:rPr lang="ru-RU" dirty="0" err="1"/>
              <a:t>Одерески</a:t>
            </a:r>
            <a:endParaRPr lang="ru-RU" dirty="0"/>
          </a:p>
          <a:p>
            <a:pPr rtl="0"/>
            <a:r>
              <a:rPr lang="ru-RU" dirty="0"/>
              <a:t>Создание </a:t>
            </a:r>
            <a:r>
              <a:rPr lang="en-US" dirty="0"/>
              <a:t>Scala-Native </a:t>
            </a:r>
            <a:r>
              <a:rPr lang="ru-RU" dirty="0"/>
              <a:t>в</a:t>
            </a:r>
            <a:r>
              <a:rPr lang="en-US" dirty="0"/>
              <a:t> 2016</a:t>
            </a:r>
            <a:endParaRPr lang="ru-RU" dirty="0"/>
          </a:p>
        </p:txBody>
      </p:sp>
      <p:pic>
        <p:nvPicPr>
          <p:cNvPr id="1028" name="Picture 4" descr="Scala Days - Scala's Role in the Programming Languages Ecosystem">
            <a:extLst>
              <a:ext uri="{FF2B5EF4-FFF2-40B4-BE49-F238E27FC236}">
                <a16:creationId xmlns:a16="http://schemas.microsoft.com/office/drawing/2014/main" id="{620E118E-042E-9462-B9A2-5C980ABF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686"/>
          <a:stretch/>
        </p:blipFill>
        <p:spPr bwMode="auto">
          <a:xfrm>
            <a:off x="6324600" y="1825625"/>
            <a:ext cx="4343400" cy="427037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Основные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825625"/>
            <a:ext cx="6264696" cy="4270375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/>
              <a:t>Мультипарадигменный</a:t>
            </a:r>
            <a:r>
              <a:rPr lang="ru-RU" dirty="0"/>
              <a:t> язык</a:t>
            </a:r>
          </a:p>
          <a:p>
            <a:pPr lvl="1"/>
            <a:r>
              <a:rPr lang="ru-RU" dirty="0"/>
              <a:t>ООП</a:t>
            </a:r>
          </a:p>
          <a:p>
            <a:pPr lvl="1"/>
            <a:r>
              <a:rPr lang="ru-RU" dirty="0"/>
              <a:t>Функциональное программирование</a:t>
            </a:r>
          </a:p>
          <a:p>
            <a:pPr lvl="1"/>
            <a:r>
              <a:rPr lang="ru-RU" dirty="0"/>
              <a:t>Обобщённое программирование </a:t>
            </a:r>
            <a:endParaRPr lang="en-US" dirty="0"/>
          </a:p>
          <a:p>
            <a:pPr rtl="0"/>
            <a:r>
              <a:rPr lang="ru-RU" dirty="0" err="1"/>
              <a:t>Типобезопасный</a:t>
            </a:r>
            <a:endParaRPr lang="en-US" dirty="0"/>
          </a:p>
          <a:p>
            <a:pPr rtl="0"/>
            <a:r>
              <a:rPr lang="ru-RU" dirty="0"/>
              <a:t>Статически типизированный</a:t>
            </a:r>
          </a:p>
          <a:p>
            <a:pPr rtl="0"/>
            <a:r>
              <a:rPr lang="ru-RU" dirty="0"/>
              <a:t>Кроссплатформенный</a:t>
            </a:r>
          </a:p>
          <a:p>
            <a:pPr rtl="0"/>
            <a:r>
              <a:rPr lang="ru-RU" dirty="0"/>
              <a:t>Свободное взаимодействие с </a:t>
            </a:r>
            <a:r>
              <a:rPr lang="en-US" dirty="0"/>
              <a:t>Java</a:t>
            </a:r>
            <a:r>
              <a:rPr lang="ru-RU" dirty="0"/>
              <a:t>-кодом</a:t>
            </a:r>
          </a:p>
          <a:p>
            <a:pPr rtl="0"/>
            <a:r>
              <a:rPr lang="ru-RU" dirty="0"/>
              <a:t>Двусторонняя совместимость с </a:t>
            </a:r>
            <a:r>
              <a:rPr lang="en-US" dirty="0"/>
              <a:t>JavaScript</a:t>
            </a:r>
            <a:r>
              <a:rPr lang="ru-RU" dirty="0"/>
              <a:t> (</a:t>
            </a:r>
            <a:r>
              <a:rPr lang="en-US" dirty="0"/>
              <a:t>Scala.js)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Область применения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825625"/>
            <a:ext cx="6264696" cy="42703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General purpose programming </a:t>
            </a:r>
          </a:p>
          <a:p>
            <a:pPr rtl="0"/>
            <a:r>
              <a:rPr lang="en-US" dirty="0" err="1"/>
              <a:t>BigData</a:t>
            </a:r>
            <a:endParaRPr lang="en-US" dirty="0"/>
          </a:p>
          <a:p>
            <a:pPr lvl="1"/>
            <a:r>
              <a:rPr lang="en-US" dirty="0"/>
              <a:t>Spark</a:t>
            </a:r>
          </a:p>
          <a:p>
            <a:pPr lvl="1"/>
            <a:r>
              <a:rPr lang="en-US" dirty="0" err="1"/>
              <a:t>Flink</a:t>
            </a:r>
            <a:endParaRPr lang="en-US" dirty="0"/>
          </a:p>
          <a:p>
            <a:r>
              <a:rPr lang="en-US" dirty="0"/>
              <a:t>Web</a:t>
            </a:r>
            <a:r>
              <a:rPr lang="ru-RU" dirty="0"/>
              <a:t> разработка</a:t>
            </a:r>
          </a:p>
          <a:p>
            <a:pPr lvl="1"/>
            <a:r>
              <a:rPr lang="ru-RU" dirty="0" err="1"/>
              <a:t>Бэкэнд</a:t>
            </a:r>
            <a:endParaRPr lang="ru-RU" dirty="0"/>
          </a:p>
          <a:p>
            <a:pPr lvl="1"/>
            <a:r>
              <a:rPr lang="ru-RU" dirty="0" err="1"/>
              <a:t>Фронтэнд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8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Где используется </a:t>
            </a:r>
            <a:r>
              <a:rPr lang="en-US" dirty="0"/>
              <a:t>Scala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825625"/>
            <a:ext cx="6264696" cy="42703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Twitter</a:t>
            </a:r>
            <a:endParaRPr lang="ru-RU" dirty="0"/>
          </a:p>
          <a:p>
            <a:pPr rtl="0"/>
            <a:r>
              <a:rPr lang="en-US" dirty="0"/>
              <a:t>The Guardian</a:t>
            </a:r>
          </a:p>
          <a:p>
            <a:pPr rtl="0"/>
            <a:r>
              <a:rPr lang="en-US" dirty="0" err="1"/>
              <a:t>Linkedln</a:t>
            </a:r>
            <a:endParaRPr lang="en-US" dirty="0"/>
          </a:p>
          <a:p>
            <a:pPr rtl="0"/>
            <a:r>
              <a:rPr lang="en-US" dirty="0"/>
              <a:t>Caterpillar</a:t>
            </a:r>
          </a:p>
          <a:p>
            <a:pPr rtl="0"/>
            <a:r>
              <a:rPr lang="en-US" dirty="0" err="1"/>
              <a:t>JPMorganChase</a:t>
            </a:r>
            <a:endParaRPr lang="en-US" dirty="0"/>
          </a:p>
          <a:p>
            <a:pPr rtl="0"/>
            <a:r>
              <a:rPr lang="en-US" dirty="0"/>
              <a:t>Adobe</a:t>
            </a:r>
          </a:p>
          <a:p>
            <a:pPr rtl="0"/>
            <a:r>
              <a:rPr lang="en-US" dirty="0"/>
              <a:t>Boeing</a:t>
            </a:r>
          </a:p>
          <a:p>
            <a:pPr rtl="0"/>
            <a:r>
              <a:rPr lang="en-US" dirty="0"/>
              <a:t>Coursera</a:t>
            </a:r>
          </a:p>
        </p:txBody>
      </p:sp>
    </p:spTree>
    <p:extLst>
      <p:ext uri="{BB962C8B-B14F-4D97-AF65-F5344CB8AC3E}">
        <p14:creationId xmlns:p14="http://schemas.microsoft.com/office/powerpoint/2010/main" val="187926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Редакторы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7408" y="1825625"/>
            <a:ext cx="6264696" cy="4270375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IntelliJ IDEA (JetBrains)</a:t>
            </a:r>
            <a:endParaRPr lang="ru-RU" dirty="0"/>
          </a:p>
          <a:p>
            <a:pPr lvl="1"/>
            <a:r>
              <a:rPr lang="en-US" dirty="0"/>
              <a:t>Scala plugin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VS Code</a:t>
            </a:r>
            <a:endParaRPr lang="ru-RU" dirty="0"/>
          </a:p>
          <a:p>
            <a:r>
              <a:rPr lang="en-US" dirty="0"/>
              <a:t>Online compiler</a:t>
            </a:r>
          </a:p>
          <a:p>
            <a:pPr lvl="1"/>
            <a:r>
              <a:rPr lang="en-US" dirty="0"/>
              <a:t>https://onecompiler.com/scala</a:t>
            </a:r>
          </a:p>
        </p:txBody>
      </p:sp>
    </p:spTree>
    <p:extLst>
      <p:ext uri="{BB962C8B-B14F-4D97-AF65-F5344CB8AC3E}">
        <p14:creationId xmlns:p14="http://schemas.microsoft.com/office/powerpoint/2010/main" val="5000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ru-RU" dirty="0"/>
              <a:t>Начало работы со </a:t>
            </a:r>
            <a:r>
              <a:rPr lang="en-US" dirty="0"/>
              <a:t>Scala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9416" y="1259632"/>
            <a:ext cx="6264696" cy="533772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ru-RU" dirty="0"/>
              <a:t>Установить </a:t>
            </a:r>
            <a:r>
              <a:rPr lang="en-US" dirty="0"/>
              <a:t>Scala</a:t>
            </a:r>
          </a:p>
          <a:p>
            <a:pPr lvl="1"/>
            <a:r>
              <a:rPr lang="en-US" dirty="0">
                <a:hlinkClick r:id="rId2"/>
              </a:rPr>
              <a:t>https://www.scala-lang.org/download/</a:t>
            </a:r>
            <a:endParaRPr lang="ru-RU" dirty="0"/>
          </a:p>
          <a:p>
            <a:r>
              <a:rPr lang="ru-RU" dirty="0"/>
              <a:t>Установить 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Code</a:t>
            </a:r>
          </a:p>
          <a:p>
            <a:r>
              <a:rPr lang="ru-RU" dirty="0"/>
              <a:t>Установить расширение </a:t>
            </a:r>
            <a:r>
              <a:rPr lang="en-US" dirty="0"/>
              <a:t>Metals</a:t>
            </a:r>
            <a:r>
              <a:rPr lang="ru-RU" dirty="0"/>
              <a:t> в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Code</a:t>
            </a:r>
          </a:p>
          <a:p>
            <a:r>
              <a:rPr lang="ru-RU" dirty="0"/>
              <a:t>Создать проект через терминал</a:t>
            </a:r>
            <a:endParaRPr lang="en-US" dirty="0"/>
          </a:p>
          <a:p>
            <a:pPr lvl="1"/>
            <a:r>
              <a:rPr lang="it-IT" b="0" i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sbt new scala/scala3.g8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ru-RU" dirty="0"/>
              <a:t>Перейти в директорию с проектом</a:t>
            </a:r>
            <a:endParaRPr lang="en-US" dirty="0"/>
          </a:p>
          <a:p>
            <a:r>
              <a:rPr lang="ru-RU" dirty="0"/>
              <a:t>Запустить файл </a:t>
            </a:r>
            <a:r>
              <a:rPr lang="en-US" sz="1800" dirty="0" err="1">
                <a:solidFill>
                  <a:srgbClr val="859900"/>
                </a:solidFill>
                <a:latin typeface="Consolas" panose="020B0609020204030204" pitchFamily="49" charset="0"/>
              </a:rPr>
              <a:t>Main.scala</a:t>
            </a:r>
            <a:endParaRPr lang="en-US" sz="18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С использованием терминала</a:t>
            </a:r>
            <a:endParaRPr lang="en-US" sz="2000" dirty="0"/>
          </a:p>
          <a:p>
            <a:pPr lvl="2"/>
            <a:r>
              <a:rPr lang="ru-RU" sz="1800" dirty="0"/>
              <a:t>Выполнить команду </a:t>
            </a:r>
            <a:r>
              <a:rPr lang="en-US" sz="1400" dirty="0" err="1">
                <a:solidFill>
                  <a:srgbClr val="859900"/>
                </a:solidFill>
                <a:latin typeface="Consolas" panose="020B0609020204030204" pitchFamily="49" charset="0"/>
              </a:rPr>
              <a:t>sbt</a:t>
            </a:r>
            <a:endParaRPr lang="ru-RU" sz="14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pPr lvl="2"/>
            <a:r>
              <a:rPr lang="ru-RU" sz="1800" dirty="0"/>
              <a:t>Выполнить команду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run</a:t>
            </a:r>
            <a:endParaRPr lang="ru-RU" sz="14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С использованием </a:t>
            </a:r>
            <a:r>
              <a:rPr lang="en-US" dirty="0"/>
              <a:t>Vs Code</a:t>
            </a:r>
          </a:p>
          <a:p>
            <a:pPr lvl="2"/>
            <a:r>
              <a:rPr lang="ru-RU" sz="1800" dirty="0"/>
              <a:t>Нажать кнопку </a:t>
            </a:r>
            <a:r>
              <a:rPr lang="en-US" sz="1400" dirty="0">
                <a:solidFill>
                  <a:srgbClr val="859900"/>
                </a:solidFill>
                <a:latin typeface="Consolas" panose="020B0609020204030204" pitchFamily="49" charset="0"/>
              </a:rPr>
              <a:t>run</a:t>
            </a:r>
          </a:p>
          <a:p>
            <a:pPr lvl="1"/>
            <a:endParaRPr lang="en-US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pPr lvl="1"/>
            <a:endParaRPr lang="ru-RU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n-US" dirty="0"/>
              <a:t>Docker </a:t>
            </a:r>
            <a:r>
              <a:rPr lang="ru-RU"/>
              <a:t>и </a:t>
            </a:r>
            <a:r>
              <a:rPr lang="en-US"/>
              <a:t>Scala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9416" y="1259632"/>
            <a:ext cx="10801200" cy="533772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Docker</a:t>
            </a:r>
          </a:p>
          <a:p>
            <a:pPr lvl="1"/>
            <a:r>
              <a:rPr lang="en-US" dirty="0">
                <a:hlinkClick r:id="rId2"/>
              </a:rPr>
              <a:t>https://github.com/sbt/docker-sbt</a:t>
            </a:r>
            <a:endParaRPr lang="en-US" dirty="0"/>
          </a:p>
          <a:p>
            <a:r>
              <a:rPr lang="ru-RU" dirty="0"/>
              <a:t>Установка </a:t>
            </a:r>
          </a:p>
          <a:p>
            <a:pPr lvl="1"/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docker pull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</a:rPr>
              <a:t>sbtscala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/scala-sbt:eclipse-temurin-17.0.4_1.7.1_3.2.0</a:t>
            </a:r>
            <a:endParaRPr lang="ru-RU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Запуск</a:t>
            </a:r>
          </a:p>
          <a:p>
            <a:pPr lvl="1"/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docker run -it --rm </a:t>
            </a:r>
            <a:r>
              <a:rPr lang="en-US" dirty="0" err="1">
                <a:solidFill>
                  <a:srgbClr val="859900"/>
                </a:solidFill>
                <a:latin typeface="Consolas" panose="020B0609020204030204" pitchFamily="49" charset="0"/>
              </a:rPr>
              <a:t>sbtscala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/scala-sbt:eclipse-temurin-17.0.4_1.7.1_3.2.0</a:t>
            </a:r>
          </a:p>
          <a:p>
            <a:pPr lvl="1"/>
            <a:endParaRPr lang="en-US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pPr lvl="1"/>
            <a:endParaRPr lang="ru-RU" sz="1600" dirty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" id="{9ABFC068-3A73-4579-A906-236FD849EB75}" vid="{807ADEAB-3D6D-4E0B-BC9C-74CA21365FB3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182</TotalTime>
  <Words>329</Words>
  <Application>Microsoft Office PowerPoint</Application>
  <PresentationFormat>Широкоэкранный</PresentationFormat>
  <Paragraphs>94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Компьютерная техника (16 х 9)</vt:lpstr>
      <vt:lpstr>Scala</vt:lpstr>
      <vt:lpstr>План</vt:lpstr>
      <vt:lpstr>История создания</vt:lpstr>
      <vt:lpstr>Основные особенности</vt:lpstr>
      <vt:lpstr>Область применения</vt:lpstr>
      <vt:lpstr>Где используется Scala</vt:lpstr>
      <vt:lpstr>Редакторы кода</vt:lpstr>
      <vt:lpstr>Начало работы со Scala</vt:lpstr>
      <vt:lpstr>Docker и Scala</vt:lpstr>
      <vt:lpstr>Hello world</vt:lpstr>
      <vt:lpstr>Отладка в VS Code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Марков</dc:creator>
  <cp:lastModifiedBy>Михаил Марков</cp:lastModifiedBy>
  <cp:revision>12</cp:revision>
  <dcterms:created xsi:type="dcterms:W3CDTF">2024-09-08T12:20:36Z</dcterms:created>
  <dcterms:modified xsi:type="dcterms:W3CDTF">2024-09-20T11:42:43Z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