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84" r:id="rId3"/>
    <p:sldId id="257" r:id="rId4"/>
    <p:sldId id="269" r:id="rId5"/>
    <p:sldId id="270" r:id="rId6"/>
    <p:sldId id="273" r:id="rId7"/>
    <p:sldId id="274" r:id="rId8"/>
    <p:sldId id="258" r:id="rId9"/>
    <p:sldId id="279" r:id="rId10"/>
    <p:sldId id="280" r:id="rId11"/>
    <p:sldId id="281" r:id="rId12"/>
    <p:sldId id="282" r:id="rId13"/>
    <p:sldId id="283" r:id="rId14"/>
    <p:sldId id="259" r:id="rId15"/>
    <p:sldId id="275" r:id="rId16"/>
    <p:sldId id="276" r:id="rId17"/>
    <p:sldId id="277" r:id="rId18"/>
    <p:sldId id="278" r:id="rId19"/>
    <p:sldId id="272"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4" autoAdjust="0"/>
  </p:normalViewPr>
  <p:slideViewPr>
    <p:cSldViewPr snapToGrid="0">
      <p:cViewPr varScale="1">
        <p:scale>
          <a:sx n="86" d="100"/>
          <a:sy n="86" d="100"/>
        </p:scale>
        <p:origin x="562"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5B298EA8-9F67-9345-77D0-9D91C19FE5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1F9AF2E9-BD95-D64F-1676-907C47F84C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0DCEEC-F92F-4228-8EF7-468D8CF29A69}" type="datetimeFigureOut">
              <a:rPr lang="ru-RU" smtClean="0"/>
              <a:t>15.11.2024</a:t>
            </a:fld>
            <a:endParaRPr lang="ru-RU"/>
          </a:p>
        </p:txBody>
      </p:sp>
      <p:sp>
        <p:nvSpPr>
          <p:cNvPr id="4" name="Нижний колонтитул 3">
            <a:extLst>
              <a:ext uri="{FF2B5EF4-FFF2-40B4-BE49-F238E27FC236}">
                <a16:creationId xmlns:a16="http://schemas.microsoft.com/office/drawing/2014/main" id="{58182396-8573-13D6-1D10-3F7E7BD6D8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341F76A4-30A7-BDCF-78A7-3AE950507B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25680C-A6B7-4102-8E15-6E268E07A7AE}" type="slidenum">
              <a:rPr lang="ru-RU" smtClean="0"/>
              <a:t>‹#›</a:t>
            </a:fld>
            <a:endParaRPr lang="ru-RU"/>
          </a:p>
        </p:txBody>
      </p:sp>
    </p:spTree>
    <p:extLst>
      <p:ext uri="{BB962C8B-B14F-4D97-AF65-F5344CB8AC3E}">
        <p14:creationId xmlns:p14="http://schemas.microsoft.com/office/powerpoint/2010/main" val="3972950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F1DDF-8C6E-48B7-9F30-FC842D0297D6}" type="datetimeFigureOut">
              <a:rPr lang="ru-RU" smtClean="0"/>
              <a:t>15.11.2024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5C5F08-003D-4BAA-B14B-72C0D8A0E576}" type="slidenum">
              <a:rPr lang="ru-RU" smtClean="0"/>
              <a:t>‹#›</a:t>
            </a:fld>
            <a:endParaRPr lang="ru-RU"/>
          </a:p>
        </p:txBody>
      </p:sp>
    </p:spTree>
    <p:extLst>
      <p:ext uri="{BB962C8B-B14F-4D97-AF65-F5344CB8AC3E}">
        <p14:creationId xmlns:p14="http://schemas.microsoft.com/office/powerpoint/2010/main" val="3397168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15C5F08-003D-4BAA-B14B-72C0D8A0E576}" type="slidenum">
              <a:rPr lang="ru-RU" smtClean="0"/>
              <a:t>8</a:t>
            </a:fld>
            <a:endParaRPr lang="ru-RU"/>
          </a:p>
        </p:txBody>
      </p:sp>
    </p:spTree>
    <p:extLst>
      <p:ext uri="{BB962C8B-B14F-4D97-AF65-F5344CB8AC3E}">
        <p14:creationId xmlns:p14="http://schemas.microsoft.com/office/powerpoint/2010/main" val="924605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15C5F08-003D-4BAA-B14B-72C0D8A0E576}" type="slidenum">
              <a:rPr lang="ru-RU" smtClean="0"/>
              <a:t>9</a:t>
            </a:fld>
            <a:endParaRPr lang="ru-RU"/>
          </a:p>
        </p:txBody>
      </p:sp>
    </p:spTree>
    <p:extLst>
      <p:ext uri="{BB962C8B-B14F-4D97-AF65-F5344CB8AC3E}">
        <p14:creationId xmlns:p14="http://schemas.microsoft.com/office/powerpoint/2010/main" val="687838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15C5F08-003D-4BAA-B14B-72C0D8A0E576}" type="slidenum">
              <a:rPr lang="ru-RU" smtClean="0"/>
              <a:t>10</a:t>
            </a:fld>
            <a:endParaRPr lang="ru-RU"/>
          </a:p>
        </p:txBody>
      </p:sp>
    </p:spTree>
    <p:extLst>
      <p:ext uri="{BB962C8B-B14F-4D97-AF65-F5344CB8AC3E}">
        <p14:creationId xmlns:p14="http://schemas.microsoft.com/office/powerpoint/2010/main" val="2040223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15C5F08-003D-4BAA-B14B-72C0D8A0E576}" type="slidenum">
              <a:rPr lang="ru-RU" smtClean="0"/>
              <a:t>11</a:t>
            </a:fld>
            <a:endParaRPr lang="ru-RU"/>
          </a:p>
        </p:txBody>
      </p:sp>
    </p:spTree>
    <p:extLst>
      <p:ext uri="{BB962C8B-B14F-4D97-AF65-F5344CB8AC3E}">
        <p14:creationId xmlns:p14="http://schemas.microsoft.com/office/powerpoint/2010/main" val="291179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15C5F08-003D-4BAA-B14B-72C0D8A0E576}" type="slidenum">
              <a:rPr lang="ru-RU" smtClean="0"/>
              <a:t>12</a:t>
            </a:fld>
            <a:endParaRPr lang="ru-RU"/>
          </a:p>
        </p:txBody>
      </p:sp>
    </p:spTree>
    <p:extLst>
      <p:ext uri="{BB962C8B-B14F-4D97-AF65-F5344CB8AC3E}">
        <p14:creationId xmlns:p14="http://schemas.microsoft.com/office/powerpoint/2010/main" val="3633418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15C5F08-003D-4BAA-B14B-72C0D8A0E576}" type="slidenum">
              <a:rPr lang="ru-RU" smtClean="0"/>
              <a:t>13</a:t>
            </a:fld>
            <a:endParaRPr lang="ru-RU"/>
          </a:p>
        </p:txBody>
      </p:sp>
    </p:spTree>
    <p:extLst>
      <p:ext uri="{BB962C8B-B14F-4D97-AF65-F5344CB8AC3E}">
        <p14:creationId xmlns:p14="http://schemas.microsoft.com/office/powerpoint/2010/main" val="383095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BE9FC02-0EE9-43B8-A4CB-B60AF806BD69}" type="datetimeFigureOut">
              <a:rPr lang="ru-RU" smtClean="0"/>
              <a:t>15.11.2024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72440C4-C445-4EBC-9112-C8080D4C6DAB}" type="slidenum">
              <a:rPr lang="ru-RU" smtClean="0"/>
              <a:t>‹#›</a:t>
            </a:fld>
            <a:endParaRPr lang="ru-RU"/>
          </a:p>
        </p:txBody>
      </p:sp>
    </p:spTree>
    <p:extLst>
      <p:ext uri="{BB962C8B-B14F-4D97-AF65-F5344CB8AC3E}">
        <p14:creationId xmlns:p14="http://schemas.microsoft.com/office/powerpoint/2010/main" val="451751664"/>
      </p:ext>
    </p:extLst>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BE9FC02-0EE9-43B8-A4CB-B60AF806BD69}" type="datetimeFigureOut">
              <a:rPr lang="ru-RU" smtClean="0"/>
              <a:t>15.11.2024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72440C4-C445-4EBC-9112-C8080D4C6DAB}" type="slidenum">
              <a:rPr lang="ru-RU" smtClean="0"/>
              <a:t>‹#›</a:t>
            </a:fld>
            <a:endParaRPr lang="ru-RU"/>
          </a:p>
        </p:txBody>
      </p:sp>
    </p:spTree>
    <p:extLst>
      <p:ext uri="{BB962C8B-B14F-4D97-AF65-F5344CB8AC3E}">
        <p14:creationId xmlns:p14="http://schemas.microsoft.com/office/powerpoint/2010/main" val="2789119172"/>
      </p:ext>
    </p:extLst>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BE9FC02-0EE9-43B8-A4CB-B60AF806BD69}" type="datetimeFigureOut">
              <a:rPr lang="ru-RU" smtClean="0"/>
              <a:t>15.11.2024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72440C4-C445-4EBC-9112-C8080D4C6DAB}" type="slidenum">
              <a:rPr lang="ru-RU" smtClean="0"/>
              <a:t>‹#›</a:t>
            </a:fld>
            <a:endParaRPr lang="ru-RU"/>
          </a:p>
        </p:txBody>
      </p:sp>
    </p:spTree>
    <p:extLst>
      <p:ext uri="{BB962C8B-B14F-4D97-AF65-F5344CB8AC3E}">
        <p14:creationId xmlns:p14="http://schemas.microsoft.com/office/powerpoint/2010/main" val="3660818998"/>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BE9FC02-0EE9-43B8-A4CB-B60AF806BD69}" type="datetimeFigureOut">
              <a:rPr lang="ru-RU" smtClean="0"/>
              <a:t>15.11.2024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72440C4-C445-4EBC-9112-C8080D4C6DAB}" type="slidenum">
              <a:rPr lang="ru-RU" smtClean="0"/>
              <a:t>‹#›</a:t>
            </a:fld>
            <a:endParaRPr lang="ru-RU"/>
          </a:p>
        </p:txBody>
      </p:sp>
    </p:spTree>
    <p:extLst>
      <p:ext uri="{BB962C8B-B14F-4D97-AF65-F5344CB8AC3E}">
        <p14:creationId xmlns:p14="http://schemas.microsoft.com/office/powerpoint/2010/main" val="447296625"/>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BE9FC02-0EE9-43B8-A4CB-B60AF806BD69}" type="datetimeFigureOut">
              <a:rPr lang="ru-RU" smtClean="0"/>
              <a:t>15.11.2024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72440C4-C445-4EBC-9112-C8080D4C6DAB}" type="slidenum">
              <a:rPr lang="ru-RU" smtClean="0"/>
              <a:t>‹#›</a:t>
            </a:fld>
            <a:endParaRPr lang="ru-RU"/>
          </a:p>
        </p:txBody>
      </p:sp>
    </p:spTree>
    <p:extLst>
      <p:ext uri="{BB962C8B-B14F-4D97-AF65-F5344CB8AC3E}">
        <p14:creationId xmlns:p14="http://schemas.microsoft.com/office/powerpoint/2010/main" val="1457893602"/>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BE9FC02-0EE9-43B8-A4CB-B60AF806BD69}" type="datetimeFigureOut">
              <a:rPr lang="ru-RU" smtClean="0"/>
              <a:t>15.11.2024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72440C4-C445-4EBC-9112-C8080D4C6DAB}" type="slidenum">
              <a:rPr lang="ru-RU" smtClean="0"/>
              <a:t>‹#›</a:t>
            </a:fld>
            <a:endParaRPr lang="ru-RU"/>
          </a:p>
        </p:txBody>
      </p:sp>
    </p:spTree>
    <p:extLst>
      <p:ext uri="{BB962C8B-B14F-4D97-AF65-F5344CB8AC3E}">
        <p14:creationId xmlns:p14="http://schemas.microsoft.com/office/powerpoint/2010/main" val="4267435128"/>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BE9FC02-0EE9-43B8-A4CB-B60AF806BD69}" type="datetimeFigureOut">
              <a:rPr lang="ru-RU" smtClean="0"/>
              <a:t>15.11.2024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72440C4-C445-4EBC-9112-C8080D4C6DAB}" type="slidenum">
              <a:rPr lang="ru-RU" smtClean="0"/>
              <a:t>‹#›</a:t>
            </a:fld>
            <a:endParaRPr lang="ru-RU"/>
          </a:p>
        </p:txBody>
      </p:sp>
    </p:spTree>
    <p:extLst>
      <p:ext uri="{BB962C8B-B14F-4D97-AF65-F5344CB8AC3E}">
        <p14:creationId xmlns:p14="http://schemas.microsoft.com/office/powerpoint/2010/main" val="1127239026"/>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BE9FC02-0EE9-43B8-A4CB-B60AF806BD69}" type="datetimeFigureOut">
              <a:rPr lang="ru-RU" smtClean="0"/>
              <a:t>15.11.2024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72440C4-C445-4EBC-9112-C8080D4C6DAB}" type="slidenum">
              <a:rPr lang="ru-RU" smtClean="0"/>
              <a:t>‹#›</a:t>
            </a:fld>
            <a:endParaRPr lang="ru-RU"/>
          </a:p>
        </p:txBody>
      </p:sp>
    </p:spTree>
    <p:extLst>
      <p:ext uri="{BB962C8B-B14F-4D97-AF65-F5344CB8AC3E}">
        <p14:creationId xmlns:p14="http://schemas.microsoft.com/office/powerpoint/2010/main" val="3400049699"/>
      </p:ext>
    </p:extLst>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E9FC02-0EE9-43B8-A4CB-B60AF806BD69}" type="datetimeFigureOut">
              <a:rPr lang="ru-RU" smtClean="0"/>
              <a:t>15.11.2024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72440C4-C445-4EBC-9112-C8080D4C6DAB}" type="slidenum">
              <a:rPr lang="ru-RU" smtClean="0"/>
              <a:t>‹#›</a:t>
            </a:fld>
            <a:endParaRPr lang="ru-RU"/>
          </a:p>
        </p:txBody>
      </p:sp>
    </p:spTree>
    <p:extLst>
      <p:ext uri="{BB962C8B-B14F-4D97-AF65-F5344CB8AC3E}">
        <p14:creationId xmlns:p14="http://schemas.microsoft.com/office/powerpoint/2010/main" val="1733430111"/>
      </p:ext>
    </p:extLst>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1BE9FC02-0EE9-43B8-A4CB-B60AF806BD69}" type="datetimeFigureOut">
              <a:rPr lang="ru-RU" smtClean="0"/>
              <a:t>15.11.2024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72440C4-C445-4EBC-9112-C8080D4C6DAB}" type="slidenum">
              <a:rPr lang="ru-RU" smtClean="0"/>
              <a:t>‹#›</a:t>
            </a:fld>
            <a:endParaRPr lang="ru-RU"/>
          </a:p>
        </p:txBody>
      </p:sp>
    </p:spTree>
    <p:extLst>
      <p:ext uri="{BB962C8B-B14F-4D97-AF65-F5344CB8AC3E}">
        <p14:creationId xmlns:p14="http://schemas.microsoft.com/office/powerpoint/2010/main" val="1161395203"/>
      </p:ext>
    </p:extLst>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1BE9FC02-0EE9-43B8-A4CB-B60AF806BD69}" type="datetimeFigureOut">
              <a:rPr lang="ru-RU" smtClean="0"/>
              <a:t>15.11.2024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72440C4-C445-4EBC-9112-C8080D4C6DAB}" type="slidenum">
              <a:rPr lang="ru-RU" smtClean="0"/>
              <a:t>‹#›</a:t>
            </a:fld>
            <a:endParaRPr lang="ru-RU"/>
          </a:p>
        </p:txBody>
      </p:sp>
    </p:spTree>
    <p:extLst>
      <p:ext uri="{BB962C8B-B14F-4D97-AF65-F5344CB8AC3E}">
        <p14:creationId xmlns:p14="http://schemas.microsoft.com/office/powerpoint/2010/main" val="954663871"/>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1BE9FC02-0EE9-43B8-A4CB-B60AF806BD69}" type="datetimeFigureOut">
              <a:rPr lang="ru-RU" smtClean="0"/>
              <a:t>15.11.2024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772440C4-C445-4EBC-9112-C8080D4C6DAB}" type="slidenum">
              <a:rPr lang="ru-RU" smtClean="0"/>
              <a:t>‹#›</a:t>
            </a:fld>
            <a:endParaRPr lang="ru-RU"/>
          </a:p>
        </p:txBody>
      </p:sp>
    </p:spTree>
    <p:extLst>
      <p:ext uri="{BB962C8B-B14F-4D97-AF65-F5344CB8AC3E}">
        <p14:creationId xmlns:p14="http://schemas.microsoft.com/office/powerpoint/2010/main" val="13099068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split orient="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ocaml.org/docs/cli-arguments" TargetMode="External"/><Relationship Id="rId2" Type="http://schemas.openxmlformats.org/officeDocument/2006/relationships/hyperlink" Target="https://ocaml.org/docs/file-manipulation" TargetMode="External"/><Relationship Id="rId1" Type="http://schemas.openxmlformats.org/officeDocument/2006/relationships/slideLayout" Target="../slideLayouts/slideLayout2.xml"/><Relationship Id="rId6" Type="http://schemas.openxmlformats.org/officeDocument/2006/relationships/hyperlink" Target="https://ocaml.org/docs/lists" TargetMode="External"/><Relationship Id="rId5" Type="http://schemas.openxmlformats.org/officeDocument/2006/relationships/hyperlink" Target="https://ocaml.org/manual/5.2/api/String.html" TargetMode="External"/><Relationship Id="rId4" Type="http://schemas.openxmlformats.org/officeDocument/2006/relationships/hyperlink" Target="https://ocaml.org/manual/5.2/parallelism.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7028D4-86FB-CD90-CFF2-03CD5D9A2835}"/>
              </a:ext>
            </a:extLst>
          </p:cNvPr>
          <p:cNvSpPr>
            <a:spLocks noGrp="1"/>
          </p:cNvSpPr>
          <p:nvPr>
            <p:ph type="ctrTitle"/>
          </p:nvPr>
        </p:nvSpPr>
        <p:spPr>
          <a:xfrm>
            <a:off x="1524000" y="1475448"/>
            <a:ext cx="9144000" cy="2387600"/>
          </a:xfrm>
        </p:spPr>
        <p:txBody>
          <a:bodyPr>
            <a:normAutofit/>
          </a:bodyPr>
          <a:lstStyle/>
          <a:p>
            <a:pPr algn="l"/>
            <a:r>
              <a:rPr lang="en-US" dirty="0" err="1"/>
              <a:t>OCaml</a:t>
            </a:r>
            <a:r>
              <a:rPr lang="en-US" dirty="0"/>
              <a:t> – </a:t>
            </a:r>
            <a:r>
              <a:rPr lang="ru-RU" dirty="0"/>
              <a:t>урок </a:t>
            </a:r>
            <a:r>
              <a:rPr lang="en-US" dirty="0"/>
              <a:t>4</a:t>
            </a:r>
            <a:br>
              <a:rPr lang="en-US" dirty="0"/>
            </a:br>
            <a:r>
              <a:rPr lang="ru-RU" sz="4000" dirty="0">
                <a:solidFill>
                  <a:schemeClr val="bg1">
                    <a:lumMod val="50000"/>
                    <a:lumOff val="50000"/>
                  </a:schemeClr>
                </a:solidFill>
              </a:rPr>
              <a:t>Работа с файлами. Строки. Списки. </a:t>
            </a:r>
            <a:r>
              <a:rPr lang="ru-RU" sz="4000">
                <a:solidFill>
                  <a:schemeClr val="bg1">
                    <a:lumMod val="50000"/>
                    <a:lumOff val="50000"/>
                  </a:schemeClr>
                </a:solidFill>
              </a:rPr>
              <a:t>Параллелизм</a:t>
            </a:r>
            <a:endParaRPr lang="ru-RU" dirty="0">
              <a:solidFill>
                <a:schemeClr val="bg1">
                  <a:lumMod val="50000"/>
                  <a:lumOff val="50000"/>
                </a:schemeClr>
              </a:solidFill>
            </a:endParaRPr>
          </a:p>
        </p:txBody>
      </p:sp>
      <p:sp>
        <p:nvSpPr>
          <p:cNvPr id="3" name="Подзаголовок 2">
            <a:extLst>
              <a:ext uri="{FF2B5EF4-FFF2-40B4-BE49-F238E27FC236}">
                <a16:creationId xmlns:a16="http://schemas.microsoft.com/office/drawing/2014/main" id="{906D41DD-5C1C-3B8E-0BB6-1CE879216E70}"/>
              </a:ext>
            </a:extLst>
          </p:cNvPr>
          <p:cNvSpPr>
            <a:spLocks noGrp="1"/>
          </p:cNvSpPr>
          <p:nvPr>
            <p:ph type="subTitle" idx="1"/>
          </p:nvPr>
        </p:nvSpPr>
        <p:spPr>
          <a:xfrm>
            <a:off x="0" y="6109610"/>
            <a:ext cx="7329273" cy="405881"/>
          </a:xfrm>
        </p:spPr>
        <p:txBody>
          <a:bodyPr>
            <a:normAutofit lnSpcReduction="10000"/>
          </a:bodyPr>
          <a:lstStyle/>
          <a:p>
            <a:r>
              <a:rPr lang="ru-RU" dirty="0"/>
              <a:t>Скворцов В. С., Голузин Е. К., Горюнов М. Ю. </a:t>
            </a:r>
          </a:p>
        </p:txBody>
      </p:sp>
      <p:sp>
        <p:nvSpPr>
          <p:cNvPr id="4" name="TextBox 3">
            <a:extLst>
              <a:ext uri="{FF2B5EF4-FFF2-40B4-BE49-F238E27FC236}">
                <a16:creationId xmlns:a16="http://schemas.microsoft.com/office/drawing/2014/main" id="{F5711559-F26F-1226-24A2-9CDEAD1382C6}"/>
              </a:ext>
            </a:extLst>
          </p:cNvPr>
          <p:cNvSpPr txBox="1"/>
          <p:nvPr/>
        </p:nvSpPr>
        <p:spPr>
          <a:xfrm>
            <a:off x="9486523" y="6108801"/>
            <a:ext cx="2869948" cy="369332"/>
          </a:xfrm>
          <a:prstGeom prst="rect">
            <a:avLst/>
          </a:prstGeom>
          <a:noFill/>
        </p:spPr>
        <p:txBody>
          <a:bodyPr wrap="square" rtlCol="0">
            <a:spAutoFit/>
          </a:bodyPr>
          <a:lstStyle/>
          <a:p>
            <a:r>
              <a:rPr lang="ru-RU" dirty="0"/>
              <a:t>Группа: 5030102/10201</a:t>
            </a:r>
          </a:p>
        </p:txBody>
      </p:sp>
    </p:spTree>
    <p:extLst>
      <p:ext uri="{BB962C8B-B14F-4D97-AF65-F5344CB8AC3E}">
        <p14:creationId xmlns:p14="http://schemas.microsoft.com/office/powerpoint/2010/main" val="3496057074"/>
      </p:ext>
    </p:extLst>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F87B2-0990-63D2-8E67-32018A9A50DA}"/>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C4BDE0-4426-86D7-7B48-DCB7D6D44644}"/>
              </a:ext>
            </a:extLst>
          </p:cNvPr>
          <p:cNvSpPr>
            <a:spLocks noGrp="1"/>
          </p:cNvSpPr>
          <p:nvPr>
            <p:ph type="title"/>
          </p:nvPr>
        </p:nvSpPr>
        <p:spPr>
          <a:xfrm>
            <a:off x="63373" y="63375"/>
            <a:ext cx="12050163" cy="977774"/>
          </a:xfrm>
        </p:spPr>
        <p:txBody>
          <a:bodyPr/>
          <a:lstStyle/>
          <a:p>
            <a:pPr algn="ctr"/>
            <a:r>
              <a:rPr lang="ru-RU" dirty="0"/>
              <a:t>Строки</a:t>
            </a:r>
            <a:r>
              <a:rPr lang="en-US" dirty="0"/>
              <a:t> (2/2)</a:t>
            </a:r>
            <a:endParaRPr lang="ru-RU" dirty="0"/>
          </a:p>
        </p:txBody>
      </p:sp>
      <p:sp>
        <p:nvSpPr>
          <p:cNvPr id="3" name="Объект 2">
            <a:extLst>
              <a:ext uri="{FF2B5EF4-FFF2-40B4-BE49-F238E27FC236}">
                <a16:creationId xmlns:a16="http://schemas.microsoft.com/office/drawing/2014/main" id="{349753A0-301C-AFA3-7058-1177AFA72911}"/>
              </a:ext>
            </a:extLst>
          </p:cNvPr>
          <p:cNvSpPr>
            <a:spLocks noGrp="1"/>
          </p:cNvSpPr>
          <p:nvPr>
            <p:ph idx="1"/>
          </p:nvPr>
        </p:nvSpPr>
        <p:spPr>
          <a:xfrm>
            <a:off x="470780" y="1303698"/>
            <a:ext cx="11108602" cy="5060887"/>
          </a:xfrm>
        </p:spPr>
        <p:txBody>
          <a:bodyPr/>
          <a:lstStyle/>
          <a:p>
            <a:r>
              <a:rPr lang="ru-RU" sz="2400" dirty="0"/>
              <a:t>Конкатенация с сепаратором</a:t>
            </a:r>
          </a:p>
          <a:p>
            <a:r>
              <a:rPr lang="ru-RU" sz="2400" dirty="0"/>
              <a:t>Проверка на начало  </a:t>
            </a:r>
          </a:p>
          <a:p>
            <a:r>
              <a:rPr lang="ru-RU" sz="2400" dirty="0"/>
              <a:t>Проверка на конец </a:t>
            </a:r>
          </a:p>
          <a:p>
            <a:r>
              <a:rPr lang="ru-RU" sz="2400" dirty="0"/>
              <a:t>Подстрока</a:t>
            </a:r>
          </a:p>
          <a:p>
            <a:r>
              <a:rPr lang="ru-RU" sz="2400" dirty="0"/>
              <a:t>Разбиение строки</a:t>
            </a:r>
          </a:p>
          <a:p>
            <a:r>
              <a:rPr lang="ru-RU" sz="2400" dirty="0"/>
              <a:t>Заглавные буквы</a:t>
            </a:r>
          </a:p>
        </p:txBody>
      </p:sp>
      <p:pic>
        <p:nvPicPr>
          <p:cNvPr id="5" name="Рисунок 4">
            <a:extLst>
              <a:ext uri="{FF2B5EF4-FFF2-40B4-BE49-F238E27FC236}">
                <a16:creationId xmlns:a16="http://schemas.microsoft.com/office/drawing/2014/main" id="{5D0D3512-2C10-5A95-9D67-30F7DED94635}"/>
              </a:ext>
            </a:extLst>
          </p:cNvPr>
          <p:cNvPicPr>
            <a:picLocks noChangeAspect="1"/>
          </p:cNvPicPr>
          <p:nvPr/>
        </p:nvPicPr>
        <p:blipFill>
          <a:blip r:embed="rId3"/>
          <a:stretch>
            <a:fillRect/>
          </a:stretch>
        </p:blipFill>
        <p:spPr>
          <a:xfrm>
            <a:off x="5238565" y="1303698"/>
            <a:ext cx="5638800" cy="428625"/>
          </a:xfrm>
          <a:prstGeom prst="rect">
            <a:avLst/>
          </a:prstGeom>
        </p:spPr>
      </p:pic>
      <p:pic>
        <p:nvPicPr>
          <p:cNvPr id="8" name="Рисунок 7">
            <a:extLst>
              <a:ext uri="{FF2B5EF4-FFF2-40B4-BE49-F238E27FC236}">
                <a16:creationId xmlns:a16="http://schemas.microsoft.com/office/drawing/2014/main" id="{27741180-A397-79CE-E201-7DCEF612450B}"/>
              </a:ext>
            </a:extLst>
          </p:cNvPr>
          <p:cNvPicPr>
            <a:picLocks noChangeAspect="1"/>
          </p:cNvPicPr>
          <p:nvPr/>
        </p:nvPicPr>
        <p:blipFill>
          <a:blip r:embed="rId4"/>
          <a:stretch>
            <a:fillRect/>
          </a:stretch>
        </p:blipFill>
        <p:spPr>
          <a:xfrm>
            <a:off x="5238565" y="1728172"/>
            <a:ext cx="5381625" cy="266700"/>
          </a:xfrm>
          <a:prstGeom prst="rect">
            <a:avLst/>
          </a:prstGeom>
        </p:spPr>
      </p:pic>
      <p:pic>
        <p:nvPicPr>
          <p:cNvPr id="12" name="Рисунок 11">
            <a:extLst>
              <a:ext uri="{FF2B5EF4-FFF2-40B4-BE49-F238E27FC236}">
                <a16:creationId xmlns:a16="http://schemas.microsoft.com/office/drawing/2014/main" id="{AC2B5AAC-CFB7-9146-4D09-531B19772243}"/>
              </a:ext>
            </a:extLst>
          </p:cNvPr>
          <p:cNvPicPr>
            <a:picLocks noChangeAspect="1"/>
          </p:cNvPicPr>
          <p:nvPr/>
        </p:nvPicPr>
        <p:blipFill>
          <a:blip r:embed="rId5"/>
          <a:stretch>
            <a:fillRect/>
          </a:stretch>
        </p:blipFill>
        <p:spPr>
          <a:xfrm>
            <a:off x="5238565" y="1974081"/>
            <a:ext cx="2047875" cy="228600"/>
          </a:xfrm>
          <a:prstGeom prst="rect">
            <a:avLst/>
          </a:prstGeom>
        </p:spPr>
      </p:pic>
      <p:pic>
        <p:nvPicPr>
          <p:cNvPr id="15" name="Рисунок 14">
            <a:extLst>
              <a:ext uri="{FF2B5EF4-FFF2-40B4-BE49-F238E27FC236}">
                <a16:creationId xmlns:a16="http://schemas.microsoft.com/office/drawing/2014/main" id="{74AB9C20-4B7A-D0F8-3191-D288D02171B1}"/>
              </a:ext>
            </a:extLst>
          </p:cNvPr>
          <p:cNvPicPr>
            <a:picLocks noChangeAspect="1"/>
          </p:cNvPicPr>
          <p:nvPr/>
        </p:nvPicPr>
        <p:blipFill>
          <a:blip r:embed="rId6"/>
          <a:stretch>
            <a:fillRect/>
          </a:stretch>
        </p:blipFill>
        <p:spPr>
          <a:xfrm>
            <a:off x="5238565" y="2192286"/>
            <a:ext cx="5076825" cy="228600"/>
          </a:xfrm>
          <a:prstGeom prst="rect">
            <a:avLst/>
          </a:prstGeom>
        </p:spPr>
      </p:pic>
      <p:pic>
        <p:nvPicPr>
          <p:cNvPr id="18" name="Рисунок 17">
            <a:extLst>
              <a:ext uri="{FF2B5EF4-FFF2-40B4-BE49-F238E27FC236}">
                <a16:creationId xmlns:a16="http://schemas.microsoft.com/office/drawing/2014/main" id="{B59FAD00-E3A4-3BA2-DCCF-0928B04F1922}"/>
              </a:ext>
            </a:extLst>
          </p:cNvPr>
          <p:cNvPicPr>
            <a:picLocks noChangeAspect="1"/>
          </p:cNvPicPr>
          <p:nvPr/>
        </p:nvPicPr>
        <p:blipFill>
          <a:blip r:embed="rId7"/>
          <a:stretch>
            <a:fillRect/>
          </a:stretch>
        </p:blipFill>
        <p:spPr>
          <a:xfrm>
            <a:off x="5238565" y="2410490"/>
            <a:ext cx="1914525" cy="247650"/>
          </a:xfrm>
          <a:prstGeom prst="rect">
            <a:avLst/>
          </a:prstGeom>
        </p:spPr>
      </p:pic>
      <p:pic>
        <p:nvPicPr>
          <p:cNvPr id="22" name="Рисунок 21">
            <a:extLst>
              <a:ext uri="{FF2B5EF4-FFF2-40B4-BE49-F238E27FC236}">
                <a16:creationId xmlns:a16="http://schemas.microsoft.com/office/drawing/2014/main" id="{76921991-C3E2-3AAC-9157-E34934B90F98}"/>
              </a:ext>
            </a:extLst>
          </p:cNvPr>
          <p:cNvPicPr>
            <a:picLocks noChangeAspect="1"/>
          </p:cNvPicPr>
          <p:nvPr/>
        </p:nvPicPr>
        <p:blipFill>
          <a:blip r:embed="rId8"/>
          <a:stretch>
            <a:fillRect/>
          </a:stretch>
        </p:blipFill>
        <p:spPr>
          <a:xfrm>
            <a:off x="5238565" y="2665924"/>
            <a:ext cx="4962525" cy="400050"/>
          </a:xfrm>
          <a:prstGeom prst="rect">
            <a:avLst/>
          </a:prstGeom>
        </p:spPr>
      </p:pic>
      <p:pic>
        <p:nvPicPr>
          <p:cNvPr id="25" name="Рисунок 24">
            <a:extLst>
              <a:ext uri="{FF2B5EF4-FFF2-40B4-BE49-F238E27FC236}">
                <a16:creationId xmlns:a16="http://schemas.microsoft.com/office/drawing/2014/main" id="{4233109F-600C-A9FE-D510-B89744CE93C4}"/>
              </a:ext>
            </a:extLst>
          </p:cNvPr>
          <p:cNvPicPr>
            <a:picLocks noChangeAspect="1"/>
          </p:cNvPicPr>
          <p:nvPr/>
        </p:nvPicPr>
        <p:blipFill>
          <a:blip r:embed="rId9"/>
          <a:stretch>
            <a:fillRect/>
          </a:stretch>
        </p:blipFill>
        <p:spPr>
          <a:xfrm>
            <a:off x="5238565" y="3065974"/>
            <a:ext cx="6400800" cy="419100"/>
          </a:xfrm>
          <a:prstGeom prst="rect">
            <a:avLst/>
          </a:prstGeom>
        </p:spPr>
      </p:pic>
      <p:pic>
        <p:nvPicPr>
          <p:cNvPr id="29" name="Рисунок 28">
            <a:extLst>
              <a:ext uri="{FF2B5EF4-FFF2-40B4-BE49-F238E27FC236}">
                <a16:creationId xmlns:a16="http://schemas.microsoft.com/office/drawing/2014/main" id="{5F9EDB31-47E7-3957-B5A2-16BFD00F3EC7}"/>
              </a:ext>
            </a:extLst>
          </p:cNvPr>
          <p:cNvPicPr>
            <a:picLocks noChangeAspect="1"/>
          </p:cNvPicPr>
          <p:nvPr/>
        </p:nvPicPr>
        <p:blipFill>
          <a:blip r:embed="rId10"/>
          <a:stretch>
            <a:fillRect/>
          </a:stretch>
        </p:blipFill>
        <p:spPr>
          <a:xfrm>
            <a:off x="5238565" y="3495007"/>
            <a:ext cx="4829175" cy="438150"/>
          </a:xfrm>
          <a:prstGeom prst="rect">
            <a:avLst/>
          </a:prstGeom>
        </p:spPr>
      </p:pic>
    </p:spTree>
    <p:extLst>
      <p:ext uri="{BB962C8B-B14F-4D97-AF65-F5344CB8AC3E}">
        <p14:creationId xmlns:p14="http://schemas.microsoft.com/office/powerpoint/2010/main" val="1609148446"/>
      </p:ext>
    </p:extLst>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F87B2-0990-63D2-8E67-32018A9A50DA}"/>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C4BDE0-4426-86D7-7B48-DCB7D6D44644}"/>
              </a:ext>
            </a:extLst>
          </p:cNvPr>
          <p:cNvSpPr>
            <a:spLocks noGrp="1"/>
          </p:cNvSpPr>
          <p:nvPr>
            <p:ph type="title"/>
          </p:nvPr>
        </p:nvSpPr>
        <p:spPr>
          <a:xfrm>
            <a:off x="63373" y="63375"/>
            <a:ext cx="12050163" cy="977774"/>
          </a:xfrm>
        </p:spPr>
        <p:txBody>
          <a:bodyPr/>
          <a:lstStyle/>
          <a:p>
            <a:pPr algn="ctr"/>
            <a:r>
              <a:rPr lang="ru-RU" dirty="0"/>
              <a:t>Списки</a:t>
            </a:r>
            <a:r>
              <a:rPr lang="en-US" dirty="0"/>
              <a:t> (1/</a:t>
            </a:r>
            <a:r>
              <a:rPr lang="ru-RU" dirty="0"/>
              <a:t>3</a:t>
            </a:r>
            <a:r>
              <a:rPr lang="en-US" dirty="0"/>
              <a:t>)</a:t>
            </a:r>
            <a:endParaRPr lang="ru-RU" dirty="0"/>
          </a:p>
        </p:txBody>
      </p:sp>
      <p:sp>
        <p:nvSpPr>
          <p:cNvPr id="3" name="Объект 2">
            <a:extLst>
              <a:ext uri="{FF2B5EF4-FFF2-40B4-BE49-F238E27FC236}">
                <a16:creationId xmlns:a16="http://schemas.microsoft.com/office/drawing/2014/main" id="{349753A0-301C-AFA3-7058-1177AFA72911}"/>
              </a:ext>
            </a:extLst>
          </p:cNvPr>
          <p:cNvSpPr>
            <a:spLocks noGrp="1"/>
          </p:cNvSpPr>
          <p:nvPr>
            <p:ph idx="1"/>
          </p:nvPr>
        </p:nvSpPr>
        <p:spPr>
          <a:xfrm>
            <a:off x="470780" y="1303698"/>
            <a:ext cx="11108602" cy="5060887"/>
          </a:xfrm>
        </p:spPr>
        <p:txBody>
          <a:bodyPr/>
          <a:lstStyle/>
          <a:p>
            <a:pPr marL="0" indent="0">
              <a:buNone/>
            </a:pPr>
            <a:r>
              <a:rPr lang="ru-RU" sz="2400" dirty="0"/>
              <a:t>Списки состоят из </a:t>
            </a:r>
            <a:r>
              <a:rPr lang="ru-RU" sz="2400" dirty="0">
                <a:solidFill>
                  <a:schemeClr val="accent2">
                    <a:lumMod val="75000"/>
                  </a:schemeClr>
                </a:solidFill>
              </a:rPr>
              <a:t>головы </a:t>
            </a:r>
            <a:r>
              <a:rPr lang="ru-RU" sz="2400" dirty="0"/>
              <a:t>(первого элемента</a:t>
            </a:r>
            <a:r>
              <a:rPr lang="en-US" sz="2400" dirty="0"/>
              <a:t>)</a:t>
            </a:r>
            <a:r>
              <a:rPr lang="ru-RU" sz="2400" dirty="0"/>
              <a:t> и </a:t>
            </a:r>
            <a:r>
              <a:rPr lang="ru-RU" sz="2400" dirty="0">
                <a:solidFill>
                  <a:schemeClr val="accent2">
                    <a:lumMod val="75000"/>
                  </a:schemeClr>
                </a:solidFill>
              </a:rPr>
              <a:t>хвоста </a:t>
            </a:r>
            <a:r>
              <a:rPr lang="ru-RU" sz="2400" dirty="0"/>
              <a:t>(остальных элементов). </a:t>
            </a:r>
            <a:endParaRPr lang="en-US" sz="2400" dirty="0"/>
          </a:p>
          <a:p>
            <a:r>
              <a:rPr lang="ru-RU" sz="2400" dirty="0"/>
              <a:t>Пустой список </a:t>
            </a:r>
            <a:r>
              <a:rPr lang="en-US" sz="2400" dirty="0"/>
              <a:t>(</a:t>
            </a:r>
            <a:r>
              <a:rPr lang="ru-RU" sz="2400" dirty="0"/>
              <a:t>некоторый тип) </a:t>
            </a:r>
          </a:p>
          <a:p>
            <a:r>
              <a:rPr lang="ru-RU" sz="2400" dirty="0"/>
              <a:t>Список целых чисел</a:t>
            </a:r>
          </a:p>
          <a:p>
            <a:r>
              <a:rPr lang="ru-RU" sz="2400" dirty="0"/>
              <a:t>Список списков</a:t>
            </a:r>
          </a:p>
          <a:p>
            <a:r>
              <a:rPr lang="ru-RU" sz="2400" dirty="0"/>
              <a:t>Добавление в начало</a:t>
            </a:r>
          </a:p>
          <a:p>
            <a:r>
              <a:rPr lang="ru-RU" sz="2400" dirty="0"/>
              <a:t>Объединение</a:t>
            </a:r>
          </a:p>
          <a:p>
            <a:pPr marL="0" indent="0">
              <a:buNone/>
            </a:pPr>
            <a:r>
              <a:rPr lang="ru-RU" sz="2400" dirty="0"/>
              <a:t>На списках можно определять функции высшего порядка</a:t>
            </a:r>
          </a:p>
          <a:p>
            <a:pPr marL="0" indent="0">
              <a:buNone/>
            </a:pPr>
            <a:r>
              <a:rPr lang="en-US" sz="1600" b="0" dirty="0">
                <a:solidFill>
                  <a:srgbClr val="FF75B5"/>
                </a:solidFill>
                <a:effectLst/>
                <a:latin typeface="Fira Code" panose="020B0809050000020004" pitchFamily="49" charset="0"/>
              </a:rPr>
              <a:t>let</a:t>
            </a: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rec </a:t>
            </a:r>
            <a:r>
              <a:rPr lang="en-US" sz="1600" b="0" dirty="0">
                <a:solidFill>
                  <a:srgbClr val="6FC1FF"/>
                </a:solidFill>
                <a:effectLst/>
                <a:latin typeface="Fira Code" panose="020B0809050000020004" pitchFamily="49" charset="0"/>
              </a:rPr>
              <a:t>map</a:t>
            </a:r>
            <a:r>
              <a:rPr lang="en-US" sz="1600" b="0" dirty="0">
                <a:solidFill>
                  <a:srgbClr val="E6E6E6"/>
                </a:solidFill>
                <a:effectLst/>
                <a:latin typeface="Fira Code" panose="020B0809050000020004" pitchFamily="49" charset="0"/>
              </a:rPr>
              <a:t> f l =</a:t>
            </a:r>
          </a:p>
          <a:p>
            <a:pPr marL="0" indent="0">
              <a:buNone/>
            </a:pP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match</a:t>
            </a:r>
            <a:r>
              <a:rPr lang="en-US" sz="1600" b="0" dirty="0">
                <a:solidFill>
                  <a:srgbClr val="E6E6E6"/>
                </a:solidFill>
                <a:effectLst/>
                <a:latin typeface="Fira Code" panose="020B0809050000020004" pitchFamily="49" charset="0"/>
              </a:rPr>
              <a:t> l </a:t>
            </a:r>
            <a:r>
              <a:rPr lang="en-US" sz="1600" b="0" dirty="0">
                <a:solidFill>
                  <a:srgbClr val="FF75B5"/>
                </a:solidFill>
                <a:effectLst/>
                <a:latin typeface="Fira Code" panose="020B0809050000020004" pitchFamily="49" charset="0"/>
              </a:rPr>
              <a:t>with</a:t>
            </a:r>
            <a:endParaRPr lang="en-US" sz="1600" b="0" dirty="0">
              <a:solidFill>
                <a:srgbClr val="E6E6E6"/>
              </a:solidFill>
              <a:effectLst/>
              <a:latin typeface="Fira Code" panose="020B0809050000020004" pitchFamily="49" charset="0"/>
            </a:endParaRPr>
          </a:p>
          <a:p>
            <a:pPr marL="0" indent="0">
              <a:buNone/>
            </a:pP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-&gt; </a:t>
            </a:r>
            <a:r>
              <a:rPr lang="en-US" sz="1600" b="0" dirty="0">
                <a:solidFill>
                  <a:srgbClr val="FFB86C"/>
                </a:solidFill>
                <a:effectLst/>
                <a:latin typeface="Fira Code" panose="020B0809050000020004" pitchFamily="49" charset="0"/>
              </a:rPr>
              <a:t>[]</a:t>
            </a:r>
            <a:endParaRPr lang="en-US" sz="1600" b="0" dirty="0">
              <a:solidFill>
                <a:srgbClr val="E6E6E6"/>
              </a:solidFill>
              <a:effectLst/>
              <a:latin typeface="Fira Code" panose="020B0809050000020004" pitchFamily="49" charset="0"/>
            </a:endParaRPr>
          </a:p>
          <a:p>
            <a:pPr marL="0" indent="0">
              <a:buNone/>
            </a:pP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h </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t -&gt; f h </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map f t</a:t>
            </a:r>
            <a:r>
              <a:rPr lang="en-US" sz="1600" b="0" dirty="0">
                <a:solidFill>
                  <a:srgbClr val="FF75B5"/>
                </a:solidFill>
                <a:effectLst/>
                <a:latin typeface="Fira Code" panose="020B0809050000020004" pitchFamily="49" charset="0"/>
              </a:rPr>
              <a:t>;;</a:t>
            </a:r>
            <a:endParaRPr lang="ru-RU" sz="1600" b="0" dirty="0">
              <a:solidFill>
                <a:srgbClr val="FF75B5"/>
              </a:solidFill>
              <a:effectLst/>
              <a:latin typeface="Fira Code" panose="020B0809050000020004" pitchFamily="49" charset="0"/>
            </a:endParaRPr>
          </a:p>
          <a:p>
            <a:pPr marL="0" indent="0">
              <a:buNone/>
            </a:pPr>
            <a:r>
              <a:rPr lang="en-US" sz="1600" b="0" dirty="0" err="1">
                <a:solidFill>
                  <a:srgbClr val="FF75B5"/>
                </a:solidFill>
                <a:effectLst/>
                <a:latin typeface="Fira Code" panose="020B0809050000020004" pitchFamily="49" charset="0"/>
              </a:rPr>
              <a:t>val</a:t>
            </a:r>
            <a:r>
              <a:rPr lang="en-US" sz="1600" b="0" dirty="0">
                <a:solidFill>
                  <a:srgbClr val="E6E6E6"/>
                </a:solidFill>
                <a:effectLst/>
                <a:latin typeface="Fira Code" panose="020B0809050000020004" pitchFamily="49" charset="0"/>
              </a:rPr>
              <a:t> </a:t>
            </a:r>
            <a:r>
              <a:rPr lang="en-US" sz="1600" b="0" dirty="0">
                <a:solidFill>
                  <a:srgbClr val="6FC1FF"/>
                </a:solidFill>
                <a:effectLst/>
                <a:latin typeface="Fira Code" panose="020B0809050000020004" pitchFamily="49" charset="0"/>
              </a:rPr>
              <a:t>map</a:t>
            </a: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'a</a:t>
            </a:r>
            <a:r>
              <a:rPr lang="en-US" sz="1600" b="0" dirty="0">
                <a:solidFill>
                  <a:srgbClr val="E6E6E6"/>
                </a:solidFill>
                <a:effectLst/>
                <a:latin typeface="Fira Code" panose="020B0809050000020004" pitchFamily="49" charset="0"/>
              </a:rPr>
              <a:t> -&gt; </a:t>
            </a:r>
            <a:r>
              <a:rPr lang="en-US" sz="1600" b="0" dirty="0">
                <a:solidFill>
                  <a:srgbClr val="FFB86C"/>
                </a:solidFill>
                <a:effectLst/>
                <a:latin typeface="Fira Code" panose="020B0809050000020004" pitchFamily="49" charset="0"/>
              </a:rPr>
              <a:t>'b</a:t>
            </a:r>
            <a:r>
              <a:rPr lang="en-US" sz="1600" b="0" dirty="0">
                <a:solidFill>
                  <a:srgbClr val="E6E6E6"/>
                </a:solidFill>
                <a:effectLst/>
                <a:latin typeface="Fira Code" panose="020B0809050000020004" pitchFamily="49" charset="0"/>
              </a:rPr>
              <a:t>) -&gt; </a:t>
            </a:r>
            <a:r>
              <a:rPr lang="en-US" sz="1600" b="0" dirty="0">
                <a:solidFill>
                  <a:srgbClr val="FFB86C"/>
                </a:solidFill>
                <a:effectLst/>
                <a:latin typeface="Fira Code" panose="020B0809050000020004" pitchFamily="49" charset="0"/>
              </a:rPr>
              <a:t>'a</a:t>
            </a:r>
            <a:r>
              <a:rPr lang="en-US" sz="1600" b="0" dirty="0">
                <a:solidFill>
                  <a:srgbClr val="E6E6E6"/>
                </a:solidFill>
                <a:effectLst/>
                <a:latin typeface="Fira Code" panose="020B0809050000020004" pitchFamily="49" charset="0"/>
              </a:rPr>
              <a:t> list -&gt; </a:t>
            </a:r>
            <a:r>
              <a:rPr lang="en-US" sz="1600" b="0" dirty="0">
                <a:solidFill>
                  <a:srgbClr val="FFB86C"/>
                </a:solidFill>
                <a:effectLst/>
                <a:latin typeface="Fira Code" panose="020B0809050000020004" pitchFamily="49" charset="0"/>
              </a:rPr>
              <a:t>'b</a:t>
            </a:r>
            <a:r>
              <a:rPr lang="en-US" sz="1600" b="0" dirty="0">
                <a:solidFill>
                  <a:srgbClr val="E6E6E6"/>
                </a:solidFill>
                <a:effectLst/>
                <a:latin typeface="Fira Code" panose="020B0809050000020004" pitchFamily="49" charset="0"/>
              </a:rPr>
              <a:t> list = &lt;</a:t>
            </a:r>
            <a:r>
              <a:rPr lang="en-US" sz="1600" b="0" dirty="0">
                <a:solidFill>
                  <a:srgbClr val="FF75B5"/>
                </a:solidFill>
                <a:effectLst/>
                <a:latin typeface="Fira Code" panose="020B0809050000020004" pitchFamily="49" charset="0"/>
              </a:rPr>
              <a:t>fun</a:t>
            </a:r>
            <a:r>
              <a:rPr lang="en-US" sz="1600" b="0" dirty="0">
                <a:solidFill>
                  <a:srgbClr val="E6E6E6"/>
                </a:solidFill>
                <a:effectLst/>
                <a:latin typeface="Fira Code" panose="020B0809050000020004" pitchFamily="49" charset="0"/>
              </a:rPr>
              <a:t>&gt;</a:t>
            </a:r>
          </a:p>
          <a:p>
            <a:pPr marL="0" indent="0">
              <a:buNone/>
            </a:pPr>
            <a:endParaRPr lang="en-US" sz="1600" b="0" dirty="0">
              <a:solidFill>
                <a:srgbClr val="E6E6E6"/>
              </a:solidFill>
              <a:effectLst/>
              <a:latin typeface="Fira Code" panose="020B0809050000020004" pitchFamily="49" charset="0"/>
            </a:endParaRPr>
          </a:p>
          <a:p>
            <a:pPr marL="0" indent="0">
              <a:buNone/>
            </a:pPr>
            <a:endParaRPr lang="ru-RU" sz="2400" dirty="0"/>
          </a:p>
        </p:txBody>
      </p:sp>
      <p:pic>
        <p:nvPicPr>
          <p:cNvPr id="6" name="Рисунок 5">
            <a:extLst>
              <a:ext uri="{FF2B5EF4-FFF2-40B4-BE49-F238E27FC236}">
                <a16:creationId xmlns:a16="http://schemas.microsoft.com/office/drawing/2014/main" id="{A1E74691-9FF6-A245-87C6-B7247A46648B}"/>
              </a:ext>
            </a:extLst>
          </p:cNvPr>
          <p:cNvPicPr>
            <a:picLocks noChangeAspect="1"/>
          </p:cNvPicPr>
          <p:nvPr/>
        </p:nvPicPr>
        <p:blipFill>
          <a:blip r:embed="rId3"/>
          <a:stretch>
            <a:fillRect/>
          </a:stretch>
        </p:blipFill>
        <p:spPr>
          <a:xfrm>
            <a:off x="6088454" y="1799023"/>
            <a:ext cx="2238375" cy="419100"/>
          </a:xfrm>
          <a:prstGeom prst="rect">
            <a:avLst/>
          </a:prstGeom>
        </p:spPr>
      </p:pic>
      <p:pic>
        <p:nvPicPr>
          <p:cNvPr id="11" name="Рисунок 10">
            <a:extLst>
              <a:ext uri="{FF2B5EF4-FFF2-40B4-BE49-F238E27FC236}">
                <a16:creationId xmlns:a16="http://schemas.microsoft.com/office/drawing/2014/main" id="{5A851520-B18A-77DD-7186-45317E24AC5D}"/>
              </a:ext>
            </a:extLst>
          </p:cNvPr>
          <p:cNvPicPr>
            <a:picLocks noChangeAspect="1"/>
          </p:cNvPicPr>
          <p:nvPr/>
        </p:nvPicPr>
        <p:blipFill>
          <a:blip r:embed="rId4"/>
          <a:stretch>
            <a:fillRect/>
          </a:stretch>
        </p:blipFill>
        <p:spPr>
          <a:xfrm>
            <a:off x="6088454" y="2218123"/>
            <a:ext cx="2752725" cy="447675"/>
          </a:xfrm>
          <a:prstGeom prst="rect">
            <a:avLst/>
          </a:prstGeom>
        </p:spPr>
      </p:pic>
      <p:pic>
        <p:nvPicPr>
          <p:cNvPr id="14" name="Рисунок 13">
            <a:extLst>
              <a:ext uri="{FF2B5EF4-FFF2-40B4-BE49-F238E27FC236}">
                <a16:creationId xmlns:a16="http://schemas.microsoft.com/office/drawing/2014/main" id="{8E7240C5-1025-941C-8378-C623EDC66868}"/>
              </a:ext>
            </a:extLst>
          </p:cNvPr>
          <p:cNvPicPr>
            <a:picLocks noChangeAspect="1"/>
          </p:cNvPicPr>
          <p:nvPr/>
        </p:nvPicPr>
        <p:blipFill>
          <a:blip r:embed="rId5"/>
          <a:stretch>
            <a:fillRect/>
          </a:stretch>
        </p:blipFill>
        <p:spPr>
          <a:xfrm>
            <a:off x="6088454" y="2660459"/>
            <a:ext cx="4381500" cy="447675"/>
          </a:xfrm>
          <a:prstGeom prst="rect">
            <a:avLst/>
          </a:prstGeom>
        </p:spPr>
      </p:pic>
      <p:pic>
        <p:nvPicPr>
          <p:cNvPr id="17" name="Рисунок 16">
            <a:extLst>
              <a:ext uri="{FF2B5EF4-FFF2-40B4-BE49-F238E27FC236}">
                <a16:creationId xmlns:a16="http://schemas.microsoft.com/office/drawing/2014/main" id="{93129B0A-8558-90CA-D982-B739BDF9586B}"/>
              </a:ext>
            </a:extLst>
          </p:cNvPr>
          <p:cNvPicPr>
            <a:picLocks noChangeAspect="1"/>
          </p:cNvPicPr>
          <p:nvPr/>
        </p:nvPicPr>
        <p:blipFill>
          <a:blip r:embed="rId6"/>
          <a:stretch>
            <a:fillRect/>
          </a:stretch>
        </p:blipFill>
        <p:spPr>
          <a:xfrm>
            <a:off x="6096000" y="3108134"/>
            <a:ext cx="2686050" cy="409575"/>
          </a:xfrm>
          <a:prstGeom prst="rect">
            <a:avLst/>
          </a:prstGeom>
        </p:spPr>
      </p:pic>
      <p:pic>
        <p:nvPicPr>
          <p:cNvPr id="20" name="Рисунок 19">
            <a:extLst>
              <a:ext uri="{FF2B5EF4-FFF2-40B4-BE49-F238E27FC236}">
                <a16:creationId xmlns:a16="http://schemas.microsoft.com/office/drawing/2014/main" id="{8CA768DA-146D-D64A-223C-4797D0142E51}"/>
              </a:ext>
            </a:extLst>
          </p:cNvPr>
          <p:cNvPicPr>
            <a:picLocks noChangeAspect="1"/>
          </p:cNvPicPr>
          <p:nvPr/>
        </p:nvPicPr>
        <p:blipFill>
          <a:blip r:embed="rId7"/>
          <a:stretch>
            <a:fillRect/>
          </a:stretch>
        </p:blipFill>
        <p:spPr>
          <a:xfrm>
            <a:off x="6102741" y="3517709"/>
            <a:ext cx="2724150" cy="409575"/>
          </a:xfrm>
          <a:prstGeom prst="rect">
            <a:avLst/>
          </a:prstGeom>
        </p:spPr>
      </p:pic>
      <p:pic>
        <p:nvPicPr>
          <p:cNvPr id="23" name="Рисунок 22">
            <a:extLst>
              <a:ext uri="{FF2B5EF4-FFF2-40B4-BE49-F238E27FC236}">
                <a16:creationId xmlns:a16="http://schemas.microsoft.com/office/drawing/2014/main" id="{434C2820-0C96-79E7-4FA6-42AAF54CBBC7}"/>
              </a:ext>
            </a:extLst>
          </p:cNvPr>
          <p:cNvPicPr>
            <a:picLocks noChangeAspect="1"/>
          </p:cNvPicPr>
          <p:nvPr/>
        </p:nvPicPr>
        <p:blipFill>
          <a:blip r:embed="rId8"/>
          <a:stretch>
            <a:fillRect/>
          </a:stretch>
        </p:blipFill>
        <p:spPr>
          <a:xfrm>
            <a:off x="7207641" y="4603009"/>
            <a:ext cx="3914775" cy="1085850"/>
          </a:xfrm>
          <a:prstGeom prst="rect">
            <a:avLst/>
          </a:prstGeom>
        </p:spPr>
      </p:pic>
    </p:spTree>
    <p:extLst>
      <p:ext uri="{BB962C8B-B14F-4D97-AF65-F5344CB8AC3E}">
        <p14:creationId xmlns:p14="http://schemas.microsoft.com/office/powerpoint/2010/main" val="3207438126"/>
      </p:ext>
    </p:extLst>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F87B2-0990-63D2-8E67-32018A9A50DA}"/>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C4BDE0-4426-86D7-7B48-DCB7D6D44644}"/>
              </a:ext>
            </a:extLst>
          </p:cNvPr>
          <p:cNvSpPr>
            <a:spLocks noGrp="1"/>
          </p:cNvSpPr>
          <p:nvPr>
            <p:ph type="title"/>
          </p:nvPr>
        </p:nvSpPr>
        <p:spPr>
          <a:xfrm>
            <a:off x="63373" y="63375"/>
            <a:ext cx="12050163" cy="977774"/>
          </a:xfrm>
        </p:spPr>
        <p:txBody>
          <a:bodyPr/>
          <a:lstStyle/>
          <a:p>
            <a:pPr algn="ctr"/>
            <a:r>
              <a:rPr lang="ru-RU" dirty="0"/>
              <a:t>Списки</a:t>
            </a:r>
            <a:r>
              <a:rPr lang="en-US" dirty="0"/>
              <a:t> (2/</a:t>
            </a:r>
            <a:r>
              <a:rPr lang="ru-RU" dirty="0"/>
              <a:t>3</a:t>
            </a:r>
            <a:r>
              <a:rPr lang="en-US" dirty="0"/>
              <a:t>)</a:t>
            </a:r>
            <a:endParaRPr lang="ru-RU" dirty="0"/>
          </a:p>
        </p:txBody>
      </p:sp>
      <p:sp>
        <p:nvSpPr>
          <p:cNvPr id="3" name="Объект 2">
            <a:extLst>
              <a:ext uri="{FF2B5EF4-FFF2-40B4-BE49-F238E27FC236}">
                <a16:creationId xmlns:a16="http://schemas.microsoft.com/office/drawing/2014/main" id="{349753A0-301C-AFA3-7058-1177AFA72911}"/>
              </a:ext>
            </a:extLst>
          </p:cNvPr>
          <p:cNvSpPr>
            <a:spLocks noGrp="1"/>
          </p:cNvSpPr>
          <p:nvPr>
            <p:ph idx="1"/>
          </p:nvPr>
        </p:nvSpPr>
        <p:spPr>
          <a:xfrm>
            <a:off x="470780" y="1303698"/>
            <a:ext cx="11108602" cy="5060887"/>
          </a:xfrm>
        </p:spPr>
        <p:txBody>
          <a:bodyPr>
            <a:normAutofit/>
          </a:bodyPr>
          <a:lstStyle/>
          <a:p>
            <a:pPr marL="0" indent="0">
              <a:buNone/>
            </a:pPr>
            <a:r>
              <a:rPr lang="ru-RU" sz="2400" dirty="0"/>
              <a:t>Многие функции для работы со списками реализованы в модуле </a:t>
            </a:r>
            <a:r>
              <a:rPr lang="en-US" sz="2400" dirty="0">
                <a:solidFill>
                  <a:schemeClr val="accent2">
                    <a:lumMod val="75000"/>
                  </a:schemeClr>
                </a:solidFill>
              </a:rPr>
              <a:t>List</a:t>
            </a:r>
            <a:r>
              <a:rPr lang="ru-RU" sz="2400" dirty="0"/>
              <a:t>, в том числе функция </a:t>
            </a:r>
            <a:r>
              <a:rPr lang="en-US" sz="2400" dirty="0">
                <a:solidFill>
                  <a:schemeClr val="accent2">
                    <a:lumMod val="75000"/>
                  </a:schemeClr>
                </a:solidFill>
              </a:rPr>
              <a:t>map</a:t>
            </a:r>
            <a:r>
              <a:rPr lang="en-US" sz="2400" dirty="0"/>
              <a:t>.</a:t>
            </a:r>
          </a:p>
          <a:p>
            <a:r>
              <a:rPr lang="en-US" sz="2400" dirty="0"/>
              <a:t>Map2 </a:t>
            </a:r>
            <a:r>
              <a:rPr lang="ru-RU" sz="2400" dirty="0"/>
              <a:t>для двух списков</a:t>
            </a:r>
          </a:p>
          <a:p>
            <a:pPr marL="0" indent="0">
              <a:buNone/>
            </a:pPr>
            <a:r>
              <a:rPr lang="nn-NO" sz="1600" b="0" dirty="0">
                <a:solidFill>
                  <a:srgbClr val="FFB86C"/>
                </a:solidFill>
                <a:effectLst/>
                <a:latin typeface="Fira Code" panose="020B0809050000020004" pitchFamily="49" charset="0"/>
              </a:rPr>
              <a:t>List</a:t>
            </a:r>
            <a:r>
              <a:rPr lang="nn-NO" sz="1600" b="0" dirty="0">
                <a:solidFill>
                  <a:srgbClr val="FF75B5"/>
                </a:solidFill>
                <a:effectLst/>
                <a:latin typeface="Fira Code" panose="020B0809050000020004" pitchFamily="49" charset="0"/>
              </a:rPr>
              <a:t>.</a:t>
            </a:r>
            <a:r>
              <a:rPr lang="nn-NO" sz="1600" b="0" dirty="0">
                <a:solidFill>
                  <a:srgbClr val="E6E6E6"/>
                </a:solidFill>
                <a:effectLst/>
                <a:latin typeface="Fira Code" panose="020B0809050000020004" pitchFamily="49" charset="0"/>
              </a:rPr>
              <a:t>map2 ( + ) [</a:t>
            </a:r>
            <a:r>
              <a:rPr lang="nn-NO" sz="1600" b="0" dirty="0">
                <a:solidFill>
                  <a:srgbClr val="FFB86C"/>
                </a:solidFill>
                <a:effectLst/>
                <a:latin typeface="Fira Code" panose="020B0809050000020004" pitchFamily="49" charset="0"/>
              </a:rPr>
              <a:t>1</a:t>
            </a:r>
            <a:r>
              <a:rPr lang="nn-NO" sz="1600" b="0" dirty="0">
                <a:solidFill>
                  <a:srgbClr val="FF75B5"/>
                </a:solidFill>
                <a:effectLst/>
                <a:latin typeface="Fira Code" panose="020B0809050000020004" pitchFamily="49" charset="0"/>
              </a:rPr>
              <a:t>;</a:t>
            </a:r>
            <a:r>
              <a:rPr lang="nn-NO" sz="1600" b="0" dirty="0">
                <a:solidFill>
                  <a:srgbClr val="E6E6E6"/>
                </a:solidFill>
                <a:effectLst/>
                <a:latin typeface="Fira Code" panose="020B0809050000020004" pitchFamily="49" charset="0"/>
              </a:rPr>
              <a:t> </a:t>
            </a:r>
            <a:r>
              <a:rPr lang="nn-NO" sz="1600" b="0" dirty="0">
                <a:solidFill>
                  <a:srgbClr val="FFB86C"/>
                </a:solidFill>
                <a:effectLst/>
                <a:latin typeface="Fira Code" panose="020B0809050000020004" pitchFamily="49" charset="0"/>
              </a:rPr>
              <a:t>2</a:t>
            </a:r>
            <a:r>
              <a:rPr lang="nn-NO" sz="1600" b="0" dirty="0">
                <a:solidFill>
                  <a:srgbClr val="FF75B5"/>
                </a:solidFill>
                <a:effectLst/>
                <a:latin typeface="Fira Code" panose="020B0809050000020004" pitchFamily="49" charset="0"/>
              </a:rPr>
              <a:t>;</a:t>
            </a:r>
            <a:r>
              <a:rPr lang="nn-NO" sz="1600" b="0" dirty="0">
                <a:solidFill>
                  <a:srgbClr val="E6E6E6"/>
                </a:solidFill>
                <a:effectLst/>
                <a:latin typeface="Fira Code" panose="020B0809050000020004" pitchFamily="49" charset="0"/>
              </a:rPr>
              <a:t> </a:t>
            </a:r>
            <a:r>
              <a:rPr lang="nn-NO" sz="1600" b="0" dirty="0">
                <a:solidFill>
                  <a:srgbClr val="FFB86C"/>
                </a:solidFill>
                <a:effectLst/>
                <a:latin typeface="Fira Code" panose="020B0809050000020004" pitchFamily="49" charset="0"/>
              </a:rPr>
              <a:t>3</a:t>
            </a:r>
            <a:r>
              <a:rPr lang="nn-NO" sz="1600" b="0" dirty="0">
                <a:solidFill>
                  <a:srgbClr val="E6E6E6"/>
                </a:solidFill>
                <a:effectLst/>
                <a:latin typeface="Fira Code" panose="020B0809050000020004" pitchFamily="49" charset="0"/>
              </a:rPr>
              <a:t>] [</a:t>
            </a:r>
            <a:r>
              <a:rPr lang="nn-NO" sz="1600" b="0" dirty="0">
                <a:solidFill>
                  <a:srgbClr val="FFB86C"/>
                </a:solidFill>
                <a:effectLst/>
                <a:latin typeface="Fira Code" panose="020B0809050000020004" pitchFamily="49" charset="0"/>
              </a:rPr>
              <a:t>4</a:t>
            </a:r>
            <a:r>
              <a:rPr lang="nn-NO" sz="1600" b="0" dirty="0">
                <a:solidFill>
                  <a:srgbClr val="FF75B5"/>
                </a:solidFill>
                <a:effectLst/>
                <a:latin typeface="Fira Code" panose="020B0809050000020004" pitchFamily="49" charset="0"/>
              </a:rPr>
              <a:t>;</a:t>
            </a:r>
            <a:r>
              <a:rPr lang="nn-NO" sz="1600" b="0" dirty="0">
                <a:solidFill>
                  <a:srgbClr val="E6E6E6"/>
                </a:solidFill>
                <a:effectLst/>
                <a:latin typeface="Fira Code" panose="020B0809050000020004" pitchFamily="49" charset="0"/>
              </a:rPr>
              <a:t> </a:t>
            </a:r>
            <a:r>
              <a:rPr lang="nn-NO" sz="1600" b="0" dirty="0">
                <a:solidFill>
                  <a:srgbClr val="FFB86C"/>
                </a:solidFill>
                <a:effectLst/>
                <a:latin typeface="Fira Code" panose="020B0809050000020004" pitchFamily="49" charset="0"/>
              </a:rPr>
              <a:t>5</a:t>
            </a:r>
            <a:r>
              <a:rPr lang="nn-NO" sz="1600" b="0" dirty="0">
                <a:solidFill>
                  <a:srgbClr val="FF75B5"/>
                </a:solidFill>
                <a:effectLst/>
                <a:latin typeface="Fira Code" panose="020B0809050000020004" pitchFamily="49" charset="0"/>
              </a:rPr>
              <a:t>;</a:t>
            </a:r>
            <a:r>
              <a:rPr lang="nn-NO" sz="1600" b="0" dirty="0">
                <a:solidFill>
                  <a:srgbClr val="E6E6E6"/>
                </a:solidFill>
                <a:effectLst/>
                <a:latin typeface="Fira Code" panose="020B0809050000020004" pitchFamily="49" charset="0"/>
              </a:rPr>
              <a:t> </a:t>
            </a:r>
            <a:r>
              <a:rPr lang="nn-NO" sz="1600" b="0" dirty="0">
                <a:solidFill>
                  <a:srgbClr val="FFB86C"/>
                </a:solidFill>
                <a:effectLst/>
                <a:latin typeface="Fira Code" panose="020B0809050000020004" pitchFamily="49" charset="0"/>
              </a:rPr>
              <a:t>6</a:t>
            </a:r>
            <a:r>
              <a:rPr lang="nn-NO" sz="1600" b="0" dirty="0">
                <a:solidFill>
                  <a:srgbClr val="E6E6E6"/>
                </a:solidFill>
                <a:effectLst/>
                <a:latin typeface="Fira Code" panose="020B0809050000020004" pitchFamily="49" charset="0"/>
              </a:rPr>
              <a:t>]</a:t>
            </a:r>
            <a:r>
              <a:rPr lang="nn-NO" sz="1600" b="0" dirty="0">
                <a:solidFill>
                  <a:srgbClr val="FF75B5"/>
                </a:solidFill>
                <a:effectLst/>
                <a:latin typeface="Fira Code" panose="020B0809050000020004" pitchFamily="49" charset="0"/>
              </a:rPr>
              <a:t>;;</a:t>
            </a:r>
            <a:endParaRPr lang="ru-RU" sz="1600" dirty="0"/>
          </a:p>
          <a:p>
            <a:r>
              <a:rPr lang="ru-RU" sz="2400" dirty="0"/>
              <a:t>Императивный аналог </a:t>
            </a:r>
            <a:r>
              <a:rPr lang="en-US" sz="2400" dirty="0"/>
              <a:t>map</a:t>
            </a:r>
            <a:endParaRPr lang="ru-RU" sz="2400" dirty="0"/>
          </a:p>
          <a:p>
            <a:pPr marL="0" indent="0">
              <a:buNone/>
            </a:pPr>
            <a:r>
              <a:rPr lang="en-US" sz="1600" b="0" dirty="0" err="1">
                <a:solidFill>
                  <a:srgbClr val="FFB86C"/>
                </a:solidFill>
                <a:effectLst/>
                <a:latin typeface="Fira Code" panose="020B0809050000020004" pitchFamily="49" charset="0"/>
              </a:rPr>
              <a:t>List</a:t>
            </a:r>
            <a:r>
              <a:rPr lang="en-US" sz="1600" b="0" dirty="0" err="1">
                <a:solidFill>
                  <a:srgbClr val="FF75B5"/>
                </a:solidFill>
                <a:effectLst/>
                <a:latin typeface="Fira Code" panose="020B0809050000020004" pitchFamily="49" charset="0"/>
              </a:rPr>
              <a:t>.</a:t>
            </a:r>
            <a:r>
              <a:rPr lang="en-US" sz="1600" b="0" dirty="0" err="1">
                <a:solidFill>
                  <a:srgbClr val="E6E6E6"/>
                </a:solidFill>
                <a:effectLst/>
                <a:latin typeface="Fira Code" panose="020B0809050000020004" pitchFamily="49" charset="0"/>
              </a:rPr>
              <a:t>iter</a:t>
            </a:r>
            <a:r>
              <a:rPr lang="en-US" sz="1600" b="0" dirty="0">
                <a:solidFill>
                  <a:srgbClr val="E6E6E6"/>
                </a:solidFill>
                <a:effectLst/>
                <a:latin typeface="Fira Code" panose="020B0809050000020004" pitchFamily="49" charset="0"/>
              </a:rPr>
              <a:t> </a:t>
            </a:r>
            <a:r>
              <a:rPr lang="en-US" sz="1600" b="0" dirty="0" err="1">
                <a:solidFill>
                  <a:srgbClr val="E6E6E6"/>
                </a:solidFill>
                <a:effectLst/>
                <a:latin typeface="Fira Code" panose="020B0809050000020004" pitchFamily="49" charset="0"/>
              </a:rPr>
              <a:t>print_endline</a:t>
            </a:r>
            <a:r>
              <a:rPr lang="en-US" sz="1600" b="0" dirty="0">
                <a:solidFill>
                  <a:srgbClr val="E6E6E6"/>
                </a:solidFill>
                <a:effectLst/>
                <a:latin typeface="Fira Code" panose="020B0809050000020004" pitchFamily="49" charset="0"/>
              </a:rPr>
              <a:t> [</a:t>
            </a:r>
            <a:r>
              <a:rPr lang="en-US" sz="1600" b="0" dirty="0">
                <a:solidFill>
                  <a:srgbClr val="19F9D8"/>
                </a:solidFill>
                <a:effectLst/>
                <a:latin typeface="Fira Code" panose="020B0809050000020004" pitchFamily="49" charset="0"/>
              </a:rPr>
              <a:t>"frank"</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19F9D8"/>
                </a:solidFill>
                <a:effectLst/>
                <a:latin typeface="Fira Code" panose="020B0809050000020004" pitchFamily="49" charset="0"/>
              </a:rPr>
              <a:t>"</a:t>
            </a:r>
            <a:r>
              <a:rPr lang="en-US" sz="1600" b="0" dirty="0" err="1">
                <a:solidFill>
                  <a:srgbClr val="19F9D8"/>
                </a:solidFill>
                <a:effectLst/>
                <a:latin typeface="Fira Code" panose="020B0809050000020004" pitchFamily="49" charset="0"/>
              </a:rPr>
              <a:t>james</a:t>
            </a:r>
            <a:r>
              <a:rPr lang="en-US" sz="1600" b="0" dirty="0">
                <a:solidFill>
                  <a:srgbClr val="19F9D8"/>
                </a:solidFill>
                <a:effectLst/>
                <a:latin typeface="Fira Code" panose="020B0809050000020004" pitchFamily="49" charset="0"/>
              </a:rPr>
              <a:t>"</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19F9D8"/>
                </a:solidFill>
                <a:effectLst/>
                <a:latin typeface="Fira Code" panose="020B0809050000020004" pitchFamily="49" charset="0"/>
              </a:rPr>
              <a:t>"</a:t>
            </a:r>
            <a:r>
              <a:rPr lang="en-US" sz="1600" b="0" dirty="0" err="1">
                <a:solidFill>
                  <a:srgbClr val="19F9D8"/>
                </a:solidFill>
                <a:effectLst/>
                <a:latin typeface="Fira Code" panose="020B0809050000020004" pitchFamily="49" charset="0"/>
              </a:rPr>
              <a:t>mary</a:t>
            </a:r>
            <a:r>
              <a:rPr lang="en-US" sz="1600" b="0" dirty="0">
                <a:solidFill>
                  <a:srgbClr val="19F9D8"/>
                </a:solidFill>
                <a:effectLst/>
                <a:latin typeface="Fira Code" panose="020B0809050000020004" pitchFamily="49" charset="0"/>
              </a:rPr>
              <a:t>"</a:t>
            </a:r>
            <a:r>
              <a:rPr lang="en-US" sz="1600" b="0" dirty="0">
                <a:solidFill>
                  <a:srgbClr val="E6E6E6"/>
                </a:solidFill>
                <a:effectLst/>
                <a:latin typeface="Fira Code" panose="020B0809050000020004" pitchFamily="49" charset="0"/>
              </a:rPr>
              <a:t>]</a:t>
            </a:r>
            <a:r>
              <a:rPr lang="en-US" sz="1600" b="0" dirty="0">
                <a:solidFill>
                  <a:srgbClr val="FF75B5"/>
                </a:solidFill>
                <a:effectLst/>
                <a:latin typeface="Fira Code" panose="020B0809050000020004" pitchFamily="49" charset="0"/>
              </a:rPr>
              <a:t>;;</a:t>
            </a:r>
            <a:endParaRPr lang="en-US" sz="2400" dirty="0"/>
          </a:p>
          <a:p>
            <a:r>
              <a:rPr lang="en-US" sz="2400" dirty="0" err="1"/>
              <a:t>Iter</a:t>
            </a:r>
            <a:r>
              <a:rPr lang="ru-RU" sz="2400" dirty="0"/>
              <a:t>2 для двух списков</a:t>
            </a:r>
          </a:p>
          <a:p>
            <a:pPr marL="0" indent="0">
              <a:buNone/>
            </a:pPr>
            <a:r>
              <a:rPr lang="en-US" sz="1600" b="0" dirty="0">
                <a:solidFill>
                  <a:srgbClr val="FFB86C"/>
                </a:solidFill>
                <a:effectLst/>
                <a:latin typeface="Fira Code" panose="020B0809050000020004" pitchFamily="49" charset="0"/>
              </a:rPr>
              <a:t>List</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iter2</a:t>
            </a:r>
          </a:p>
          <a:p>
            <a:pPr marL="0" indent="0">
              <a:buNone/>
            </a:pP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fun</a:t>
            </a:r>
            <a:r>
              <a:rPr lang="en-US" sz="1600" b="0" dirty="0">
                <a:solidFill>
                  <a:srgbClr val="E6E6E6"/>
                </a:solidFill>
                <a:effectLst/>
                <a:latin typeface="Fira Code" panose="020B0809050000020004" pitchFamily="49" charset="0"/>
              </a:rPr>
              <a:t> a b -&gt; </a:t>
            </a:r>
            <a:r>
              <a:rPr lang="en-US" sz="1600" b="0" dirty="0" err="1">
                <a:solidFill>
                  <a:srgbClr val="E6E6E6"/>
                </a:solidFill>
                <a:effectLst/>
                <a:latin typeface="Fira Code" panose="020B0809050000020004" pitchFamily="49" charset="0"/>
              </a:rPr>
              <a:t>print_endline</a:t>
            </a:r>
            <a:r>
              <a:rPr lang="en-US" sz="1600" b="0" dirty="0">
                <a:solidFill>
                  <a:srgbClr val="E6E6E6"/>
                </a:solidFill>
                <a:effectLst/>
                <a:latin typeface="Fira Code" panose="020B0809050000020004" pitchFamily="49" charset="0"/>
              </a:rPr>
              <a:t> (a ^ </a:t>
            </a:r>
            <a:r>
              <a:rPr lang="en-US" sz="1600" b="0" dirty="0">
                <a:solidFill>
                  <a:srgbClr val="19F9D8"/>
                </a:solidFill>
                <a:effectLst/>
                <a:latin typeface="Fira Code" panose="020B0809050000020004" pitchFamily="49" charset="0"/>
              </a:rPr>
              <a:t>" "</a:t>
            </a:r>
            <a:r>
              <a:rPr lang="en-US" sz="1600" b="0" dirty="0">
                <a:solidFill>
                  <a:srgbClr val="E6E6E6"/>
                </a:solidFill>
                <a:effectLst/>
                <a:latin typeface="Fira Code" panose="020B0809050000020004" pitchFamily="49" charset="0"/>
              </a:rPr>
              <a:t> ^ b))</a:t>
            </a:r>
          </a:p>
          <a:p>
            <a:pPr marL="0" indent="0">
              <a:buNone/>
            </a:pPr>
            <a:r>
              <a:rPr lang="en-US" sz="1600" b="0" dirty="0">
                <a:solidFill>
                  <a:srgbClr val="E6E6E6"/>
                </a:solidFill>
                <a:effectLst/>
                <a:latin typeface="Fira Code" panose="020B0809050000020004" pitchFamily="49" charset="0"/>
              </a:rPr>
              <a:t>    [</a:t>
            </a:r>
            <a:r>
              <a:rPr lang="en-US" sz="1600" b="0" dirty="0">
                <a:solidFill>
                  <a:srgbClr val="19F9D8"/>
                </a:solidFill>
                <a:effectLst/>
                <a:latin typeface="Fira Code" panose="020B0809050000020004" pitchFamily="49" charset="0"/>
              </a:rPr>
              <a:t>"frank"</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19F9D8"/>
                </a:solidFill>
                <a:effectLst/>
                <a:latin typeface="Fira Code" panose="020B0809050000020004" pitchFamily="49" charset="0"/>
              </a:rPr>
              <a:t>"</a:t>
            </a:r>
            <a:r>
              <a:rPr lang="en-US" sz="1600" b="0" dirty="0" err="1">
                <a:solidFill>
                  <a:srgbClr val="19F9D8"/>
                </a:solidFill>
                <a:effectLst/>
                <a:latin typeface="Fira Code" panose="020B0809050000020004" pitchFamily="49" charset="0"/>
              </a:rPr>
              <a:t>james</a:t>
            </a:r>
            <a:r>
              <a:rPr lang="en-US" sz="1600" b="0" dirty="0">
                <a:solidFill>
                  <a:srgbClr val="19F9D8"/>
                </a:solidFill>
                <a:effectLst/>
                <a:latin typeface="Fira Code" panose="020B0809050000020004" pitchFamily="49" charset="0"/>
              </a:rPr>
              <a:t>"</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19F9D8"/>
                </a:solidFill>
                <a:effectLst/>
                <a:latin typeface="Fira Code" panose="020B0809050000020004" pitchFamily="49" charset="0"/>
              </a:rPr>
              <a:t>"</a:t>
            </a:r>
            <a:r>
              <a:rPr lang="en-US" sz="1600" b="0" dirty="0" err="1">
                <a:solidFill>
                  <a:srgbClr val="19F9D8"/>
                </a:solidFill>
                <a:effectLst/>
                <a:latin typeface="Fira Code" panose="020B0809050000020004" pitchFamily="49" charset="0"/>
              </a:rPr>
              <a:t>mary</a:t>
            </a:r>
            <a:r>
              <a:rPr lang="en-US" sz="1600" b="0" dirty="0">
                <a:solidFill>
                  <a:srgbClr val="19F9D8"/>
                </a:solidFill>
                <a:effectLst/>
                <a:latin typeface="Fira Code" panose="020B0809050000020004" pitchFamily="49" charset="0"/>
              </a:rPr>
              <a:t>"</a:t>
            </a:r>
            <a:r>
              <a:rPr lang="en-US" sz="1600" b="0" dirty="0">
                <a:solidFill>
                  <a:srgbClr val="E6E6E6"/>
                </a:solidFill>
                <a:effectLst/>
                <a:latin typeface="Fira Code" panose="020B0809050000020004" pitchFamily="49" charset="0"/>
              </a:rPr>
              <a:t>]</a:t>
            </a:r>
          </a:p>
          <a:p>
            <a:pPr marL="0" indent="0">
              <a:buNone/>
            </a:pPr>
            <a:r>
              <a:rPr lang="en-US" sz="1600" b="0" dirty="0">
                <a:solidFill>
                  <a:srgbClr val="E6E6E6"/>
                </a:solidFill>
                <a:effectLst/>
                <a:latin typeface="Fira Code" panose="020B0809050000020004" pitchFamily="49" charset="0"/>
              </a:rPr>
              <a:t>    [</a:t>
            </a:r>
            <a:r>
              <a:rPr lang="en-US" sz="1600" b="0" dirty="0">
                <a:solidFill>
                  <a:srgbClr val="19F9D8"/>
                </a:solidFill>
                <a:effectLst/>
                <a:latin typeface="Fira Code" panose="020B0809050000020004" pitchFamily="49" charset="0"/>
              </a:rPr>
              <a:t>"carter"</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19F9D8"/>
                </a:solidFill>
                <a:effectLst/>
                <a:latin typeface="Fira Code" panose="020B0809050000020004" pitchFamily="49" charset="0"/>
              </a:rPr>
              <a:t>"lee"</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19F9D8"/>
                </a:solidFill>
                <a:effectLst/>
                <a:latin typeface="Fira Code" panose="020B0809050000020004" pitchFamily="49" charset="0"/>
              </a:rPr>
              <a:t>"jones"</a:t>
            </a:r>
            <a:r>
              <a:rPr lang="en-US" sz="1600" b="0" dirty="0">
                <a:solidFill>
                  <a:srgbClr val="E6E6E6"/>
                </a:solidFill>
                <a:effectLst/>
                <a:latin typeface="Fira Code" panose="020B0809050000020004" pitchFamily="49" charset="0"/>
              </a:rPr>
              <a:t>]</a:t>
            </a:r>
            <a:r>
              <a:rPr lang="en-US" sz="1600" b="0" dirty="0">
                <a:solidFill>
                  <a:srgbClr val="FF75B5"/>
                </a:solidFill>
                <a:effectLst/>
                <a:latin typeface="Fira Code" panose="020B0809050000020004" pitchFamily="49" charset="0"/>
              </a:rPr>
              <a:t>;;</a:t>
            </a:r>
            <a:endParaRPr lang="en-US" sz="1600" b="0" dirty="0">
              <a:solidFill>
                <a:srgbClr val="E6E6E6"/>
              </a:solidFill>
              <a:effectLst/>
              <a:latin typeface="Fira Code" panose="020B0809050000020004" pitchFamily="49" charset="0"/>
            </a:endParaRPr>
          </a:p>
          <a:p>
            <a:r>
              <a:rPr lang="ru-RU" sz="2400" dirty="0"/>
              <a:t>Пример исключения</a:t>
            </a:r>
          </a:p>
          <a:p>
            <a:pPr marL="0" indent="0">
              <a:buNone/>
            </a:pPr>
            <a:r>
              <a:rPr lang="nn-NO" sz="1600" b="0" dirty="0">
                <a:solidFill>
                  <a:srgbClr val="FFB86C"/>
                </a:solidFill>
                <a:effectLst/>
                <a:latin typeface="Fira Code" panose="020B0809050000020004" pitchFamily="49" charset="0"/>
              </a:rPr>
              <a:t>List</a:t>
            </a:r>
            <a:r>
              <a:rPr lang="nn-NO" sz="1600" b="0" dirty="0">
                <a:solidFill>
                  <a:srgbClr val="FF75B5"/>
                </a:solidFill>
                <a:effectLst/>
                <a:latin typeface="Fira Code" panose="020B0809050000020004" pitchFamily="49" charset="0"/>
              </a:rPr>
              <a:t>.</a:t>
            </a:r>
            <a:r>
              <a:rPr lang="nn-NO" sz="1600" b="0" dirty="0">
                <a:solidFill>
                  <a:srgbClr val="E6E6E6"/>
                </a:solidFill>
                <a:effectLst/>
                <a:latin typeface="Fira Code" panose="020B0809050000020004" pitchFamily="49" charset="0"/>
              </a:rPr>
              <a:t>map2 ( + ) [</a:t>
            </a:r>
            <a:r>
              <a:rPr lang="nn-NO" sz="1600" b="0" dirty="0">
                <a:solidFill>
                  <a:srgbClr val="FFB86C"/>
                </a:solidFill>
                <a:effectLst/>
                <a:latin typeface="Fira Code" panose="020B0809050000020004" pitchFamily="49" charset="0"/>
              </a:rPr>
              <a:t>1</a:t>
            </a:r>
            <a:r>
              <a:rPr lang="nn-NO" sz="1600" b="0" dirty="0">
                <a:solidFill>
                  <a:srgbClr val="FF75B5"/>
                </a:solidFill>
                <a:effectLst/>
                <a:latin typeface="Fira Code" panose="020B0809050000020004" pitchFamily="49" charset="0"/>
              </a:rPr>
              <a:t>;</a:t>
            </a:r>
            <a:r>
              <a:rPr lang="nn-NO" sz="1600" b="0" dirty="0">
                <a:solidFill>
                  <a:srgbClr val="E6E6E6"/>
                </a:solidFill>
                <a:effectLst/>
                <a:latin typeface="Fira Code" panose="020B0809050000020004" pitchFamily="49" charset="0"/>
              </a:rPr>
              <a:t> </a:t>
            </a:r>
            <a:r>
              <a:rPr lang="nn-NO" sz="1600" b="0" dirty="0">
                <a:solidFill>
                  <a:srgbClr val="FFB86C"/>
                </a:solidFill>
                <a:effectLst/>
                <a:latin typeface="Fira Code" panose="020B0809050000020004" pitchFamily="49" charset="0"/>
              </a:rPr>
              <a:t>2</a:t>
            </a:r>
            <a:r>
              <a:rPr lang="nn-NO" sz="1600" b="0" dirty="0">
                <a:solidFill>
                  <a:srgbClr val="FF75B5"/>
                </a:solidFill>
                <a:effectLst/>
                <a:latin typeface="Fira Code" panose="020B0809050000020004" pitchFamily="49" charset="0"/>
              </a:rPr>
              <a:t>;</a:t>
            </a:r>
            <a:r>
              <a:rPr lang="nn-NO" sz="1600" b="0" dirty="0">
                <a:solidFill>
                  <a:srgbClr val="E6E6E6"/>
                </a:solidFill>
                <a:effectLst/>
                <a:latin typeface="Fira Code" panose="020B0809050000020004" pitchFamily="49" charset="0"/>
              </a:rPr>
              <a:t> </a:t>
            </a:r>
            <a:r>
              <a:rPr lang="nn-NO" sz="1600" b="0" dirty="0">
                <a:solidFill>
                  <a:srgbClr val="FFB86C"/>
                </a:solidFill>
                <a:effectLst/>
                <a:latin typeface="Fira Code" panose="020B0809050000020004" pitchFamily="49" charset="0"/>
              </a:rPr>
              <a:t>3</a:t>
            </a:r>
            <a:r>
              <a:rPr lang="nn-NO" sz="1600" b="0" dirty="0">
                <a:solidFill>
                  <a:srgbClr val="E6E6E6"/>
                </a:solidFill>
                <a:effectLst/>
                <a:latin typeface="Fira Code" panose="020B0809050000020004" pitchFamily="49" charset="0"/>
              </a:rPr>
              <a:t>] [</a:t>
            </a:r>
            <a:r>
              <a:rPr lang="nn-NO" sz="1600" b="0" dirty="0">
                <a:solidFill>
                  <a:srgbClr val="FFB86C"/>
                </a:solidFill>
                <a:effectLst/>
                <a:latin typeface="Fira Code" panose="020B0809050000020004" pitchFamily="49" charset="0"/>
              </a:rPr>
              <a:t>4</a:t>
            </a:r>
            <a:r>
              <a:rPr lang="nn-NO" sz="1600" b="0" dirty="0">
                <a:solidFill>
                  <a:srgbClr val="FF75B5"/>
                </a:solidFill>
                <a:effectLst/>
                <a:latin typeface="Fira Code" panose="020B0809050000020004" pitchFamily="49" charset="0"/>
              </a:rPr>
              <a:t>;</a:t>
            </a:r>
            <a:r>
              <a:rPr lang="nn-NO" sz="1600" b="0" dirty="0">
                <a:solidFill>
                  <a:srgbClr val="E6E6E6"/>
                </a:solidFill>
                <a:effectLst/>
                <a:latin typeface="Fira Code" panose="020B0809050000020004" pitchFamily="49" charset="0"/>
              </a:rPr>
              <a:t> </a:t>
            </a:r>
            <a:r>
              <a:rPr lang="nn-NO" sz="1600" b="0" dirty="0">
                <a:solidFill>
                  <a:srgbClr val="FFB86C"/>
                </a:solidFill>
                <a:effectLst/>
                <a:latin typeface="Fira Code" panose="020B0809050000020004" pitchFamily="49" charset="0"/>
              </a:rPr>
              <a:t>5</a:t>
            </a:r>
            <a:r>
              <a:rPr lang="nn-NO" sz="1600" b="0" dirty="0">
                <a:solidFill>
                  <a:srgbClr val="E6E6E6"/>
                </a:solidFill>
                <a:effectLst/>
                <a:latin typeface="Fira Code" panose="020B0809050000020004" pitchFamily="49" charset="0"/>
              </a:rPr>
              <a:t>]</a:t>
            </a:r>
            <a:r>
              <a:rPr lang="nn-NO" sz="1600" b="0" dirty="0">
                <a:solidFill>
                  <a:srgbClr val="FF75B5"/>
                </a:solidFill>
                <a:effectLst/>
                <a:latin typeface="Fira Code" panose="020B0809050000020004" pitchFamily="49" charset="0"/>
              </a:rPr>
              <a:t>;;</a:t>
            </a:r>
            <a:endParaRPr lang="nn-NO" sz="1600" b="0" dirty="0">
              <a:solidFill>
                <a:srgbClr val="E6E6E6"/>
              </a:solidFill>
              <a:effectLst/>
              <a:latin typeface="Fira Code" panose="020B0809050000020004" pitchFamily="49" charset="0"/>
            </a:endParaRPr>
          </a:p>
          <a:p>
            <a:pPr marL="0" indent="0">
              <a:buNone/>
            </a:pPr>
            <a:endParaRPr lang="ru-RU" sz="2400" dirty="0"/>
          </a:p>
        </p:txBody>
      </p:sp>
      <p:pic>
        <p:nvPicPr>
          <p:cNvPr id="5" name="Рисунок 4">
            <a:extLst>
              <a:ext uri="{FF2B5EF4-FFF2-40B4-BE49-F238E27FC236}">
                <a16:creationId xmlns:a16="http://schemas.microsoft.com/office/drawing/2014/main" id="{76C348DF-C33F-F1FE-E685-78ABC2784F93}"/>
              </a:ext>
            </a:extLst>
          </p:cNvPr>
          <p:cNvPicPr>
            <a:picLocks noChangeAspect="1"/>
          </p:cNvPicPr>
          <p:nvPr/>
        </p:nvPicPr>
        <p:blipFill>
          <a:blip r:embed="rId3"/>
          <a:stretch>
            <a:fillRect/>
          </a:stretch>
        </p:blipFill>
        <p:spPr>
          <a:xfrm>
            <a:off x="7240548" y="2479157"/>
            <a:ext cx="4338834" cy="347663"/>
          </a:xfrm>
          <a:prstGeom prst="rect">
            <a:avLst/>
          </a:prstGeom>
        </p:spPr>
      </p:pic>
      <p:pic>
        <p:nvPicPr>
          <p:cNvPr id="10" name="Рисунок 9">
            <a:extLst>
              <a:ext uri="{FF2B5EF4-FFF2-40B4-BE49-F238E27FC236}">
                <a16:creationId xmlns:a16="http://schemas.microsoft.com/office/drawing/2014/main" id="{0EBC7A00-9DE7-6C8A-13B7-E8266C2F069C}"/>
              </a:ext>
            </a:extLst>
          </p:cNvPr>
          <p:cNvPicPr>
            <a:picLocks noChangeAspect="1"/>
          </p:cNvPicPr>
          <p:nvPr/>
        </p:nvPicPr>
        <p:blipFill>
          <a:blip r:embed="rId4"/>
          <a:stretch>
            <a:fillRect/>
          </a:stretch>
        </p:blipFill>
        <p:spPr>
          <a:xfrm>
            <a:off x="7240548" y="2855722"/>
            <a:ext cx="2724928" cy="1175459"/>
          </a:xfrm>
          <a:prstGeom prst="rect">
            <a:avLst/>
          </a:prstGeom>
        </p:spPr>
      </p:pic>
      <p:pic>
        <p:nvPicPr>
          <p:cNvPr id="13" name="Рисунок 12">
            <a:extLst>
              <a:ext uri="{FF2B5EF4-FFF2-40B4-BE49-F238E27FC236}">
                <a16:creationId xmlns:a16="http://schemas.microsoft.com/office/drawing/2014/main" id="{A761EFC8-BB69-6ED7-1C2D-48956493B005}"/>
              </a:ext>
            </a:extLst>
          </p:cNvPr>
          <p:cNvPicPr>
            <a:picLocks noChangeAspect="1"/>
          </p:cNvPicPr>
          <p:nvPr/>
        </p:nvPicPr>
        <p:blipFill>
          <a:blip r:embed="rId5"/>
          <a:stretch>
            <a:fillRect/>
          </a:stretch>
        </p:blipFill>
        <p:spPr>
          <a:xfrm>
            <a:off x="7240548" y="4060082"/>
            <a:ext cx="2818430" cy="1175459"/>
          </a:xfrm>
          <a:prstGeom prst="rect">
            <a:avLst/>
          </a:prstGeom>
        </p:spPr>
      </p:pic>
      <p:pic>
        <p:nvPicPr>
          <p:cNvPr id="19" name="Рисунок 18">
            <a:extLst>
              <a:ext uri="{FF2B5EF4-FFF2-40B4-BE49-F238E27FC236}">
                <a16:creationId xmlns:a16="http://schemas.microsoft.com/office/drawing/2014/main" id="{5833BED3-51AF-9723-E17D-697C27D96F4B}"/>
              </a:ext>
            </a:extLst>
          </p:cNvPr>
          <p:cNvPicPr>
            <a:picLocks noChangeAspect="1"/>
          </p:cNvPicPr>
          <p:nvPr/>
        </p:nvPicPr>
        <p:blipFill>
          <a:blip r:embed="rId6"/>
          <a:stretch>
            <a:fillRect/>
          </a:stretch>
        </p:blipFill>
        <p:spPr>
          <a:xfrm>
            <a:off x="5412143" y="6016922"/>
            <a:ext cx="6167239" cy="347663"/>
          </a:xfrm>
          <a:prstGeom prst="rect">
            <a:avLst/>
          </a:prstGeom>
        </p:spPr>
      </p:pic>
    </p:spTree>
    <p:extLst>
      <p:ext uri="{BB962C8B-B14F-4D97-AF65-F5344CB8AC3E}">
        <p14:creationId xmlns:p14="http://schemas.microsoft.com/office/powerpoint/2010/main" val="4120587993"/>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F87B2-0990-63D2-8E67-32018A9A50DA}"/>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C4BDE0-4426-86D7-7B48-DCB7D6D44644}"/>
              </a:ext>
            </a:extLst>
          </p:cNvPr>
          <p:cNvSpPr>
            <a:spLocks noGrp="1"/>
          </p:cNvSpPr>
          <p:nvPr>
            <p:ph type="title"/>
          </p:nvPr>
        </p:nvSpPr>
        <p:spPr>
          <a:xfrm>
            <a:off x="63373" y="63375"/>
            <a:ext cx="12050163" cy="977774"/>
          </a:xfrm>
        </p:spPr>
        <p:txBody>
          <a:bodyPr/>
          <a:lstStyle/>
          <a:p>
            <a:pPr algn="ctr"/>
            <a:r>
              <a:rPr lang="ru-RU" dirty="0"/>
              <a:t>Списки</a:t>
            </a:r>
            <a:r>
              <a:rPr lang="en-US" dirty="0"/>
              <a:t> (</a:t>
            </a:r>
            <a:r>
              <a:rPr lang="ru-RU" dirty="0"/>
              <a:t>3</a:t>
            </a:r>
            <a:r>
              <a:rPr lang="en-US" dirty="0"/>
              <a:t>/</a:t>
            </a:r>
            <a:r>
              <a:rPr lang="ru-RU" dirty="0"/>
              <a:t>3</a:t>
            </a:r>
            <a:r>
              <a:rPr lang="en-US" dirty="0"/>
              <a:t>)</a:t>
            </a:r>
            <a:endParaRPr lang="ru-RU" dirty="0"/>
          </a:p>
        </p:txBody>
      </p:sp>
      <p:sp>
        <p:nvSpPr>
          <p:cNvPr id="3" name="Объект 2">
            <a:extLst>
              <a:ext uri="{FF2B5EF4-FFF2-40B4-BE49-F238E27FC236}">
                <a16:creationId xmlns:a16="http://schemas.microsoft.com/office/drawing/2014/main" id="{349753A0-301C-AFA3-7058-1177AFA72911}"/>
              </a:ext>
            </a:extLst>
          </p:cNvPr>
          <p:cNvSpPr>
            <a:spLocks noGrp="1"/>
          </p:cNvSpPr>
          <p:nvPr>
            <p:ph idx="1"/>
          </p:nvPr>
        </p:nvSpPr>
        <p:spPr>
          <a:xfrm>
            <a:off x="470780" y="1303698"/>
            <a:ext cx="11108602" cy="5060887"/>
          </a:xfrm>
        </p:spPr>
        <p:txBody>
          <a:bodyPr>
            <a:normAutofit/>
          </a:bodyPr>
          <a:lstStyle/>
          <a:p>
            <a:r>
              <a:rPr lang="ru-RU" sz="2400" dirty="0"/>
              <a:t>Проверка вхождения</a:t>
            </a:r>
          </a:p>
          <a:p>
            <a:pPr marL="0" indent="0">
              <a:buNone/>
            </a:pPr>
            <a:r>
              <a:rPr lang="nn-NO" sz="1600" b="0" dirty="0">
                <a:solidFill>
                  <a:srgbClr val="FFB86C"/>
                </a:solidFill>
                <a:effectLst/>
                <a:latin typeface="Fira Code" panose="020B0809050000020004" pitchFamily="49" charset="0"/>
              </a:rPr>
              <a:t>List</a:t>
            </a:r>
            <a:r>
              <a:rPr lang="nn-NO" sz="1600" b="0" dirty="0">
                <a:solidFill>
                  <a:srgbClr val="FF75B5"/>
                </a:solidFill>
                <a:effectLst/>
                <a:latin typeface="Fira Code" panose="020B0809050000020004" pitchFamily="49" charset="0"/>
              </a:rPr>
              <a:t>.</a:t>
            </a:r>
            <a:r>
              <a:rPr lang="nn-NO" sz="1600" b="0" dirty="0">
                <a:solidFill>
                  <a:srgbClr val="E6E6E6"/>
                </a:solidFill>
                <a:effectLst/>
                <a:latin typeface="Fira Code" panose="020B0809050000020004" pitchFamily="49" charset="0"/>
              </a:rPr>
              <a:t>mem </a:t>
            </a:r>
            <a:r>
              <a:rPr lang="nn-NO" sz="1600" b="0" dirty="0">
                <a:solidFill>
                  <a:srgbClr val="19F9D8"/>
                </a:solidFill>
                <a:effectLst/>
                <a:latin typeface="Fira Code" panose="020B0809050000020004" pitchFamily="49" charset="0"/>
              </a:rPr>
              <a:t>"frank"</a:t>
            </a:r>
            <a:r>
              <a:rPr lang="nn-NO" sz="1600" b="0" dirty="0">
                <a:solidFill>
                  <a:srgbClr val="E6E6E6"/>
                </a:solidFill>
                <a:effectLst/>
                <a:latin typeface="Fira Code" panose="020B0809050000020004" pitchFamily="49" charset="0"/>
              </a:rPr>
              <a:t> [</a:t>
            </a:r>
            <a:r>
              <a:rPr lang="nn-NO" sz="1600" b="0" dirty="0">
                <a:solidFill>
                  <a:srgbClr val="19F9D8"/>
                </a:solidFill>
                <a:effectLst/>
                <a:latin typeface="Fira Code" panose="020B0809050000020004" pitchFamily="49" charset="0"/>
              </a:rPr>
              <a:t>"james"</a:t>
            </a:r>
            <a:r>
              <a:rPr lang="nn-NO" sz="1600" b="0" dirty="0">
                <a:solidFill>
                  <a:srgbClr val="FF75B5"/>
                </a:solidFill>
                <a:effectLst/>
                <a:latin typeface="Fira Code" panose="020B0809050000020004" pitchFamily="49" charset="0"/>
              </a:rPr>
              <a:t>;</a:t>
            </a:r>
            <a:r>
              <a:rPr lang="nn-NO" sz="1600" b="0" dirty="0">
                <a:solidFill>
                  <a:srgbClr val="E6E6E6"/>
                </a:solidFill>
                <a:effectLst/>
                <a:latin typeface="Fira Code" panose="020B0809050000020004" pitchFamily="49" charset="0"/>
              </a:rPr>
              <a:t> </a:t>
            </a:r>
            <a:r>
              <a:rPr lang="nn-NO" sz="1600" b="0" dirty="0">
                <a:solidFill>
                  <a:srgbClr val="19F9D8"/>
                </a:solidFill>
                <a:effectLst/>
                <a:latin typeface="Fira Code" panose="020B0809050000020004" pitchFamily="49" charset="0"/>
              </a:rPr>
              <a:t>"frank"</a:t>
            </a:r>
            <a:r>
              <a:rPr lang="nn-NO" sz="1600" b="0" dirty="0">
                <a:solidFill>
                  <a:srgbClr val="FF75B5"/>
                </a:solidFill>
                <a:effectLst/>
                <a:latin typeface="Fira Code" panose="020B0809050000020004" pitchFamily="49" charset="0"/>
              </a:rPr>
              <a:t>;</a:t>
            </a:r>
            <a:r>
              <a:rPr lang="nn-NO" sz="1600" b="0" dirty="0">
                <a:solidFill>
                  <a:srgbClr val="E6E6E6"/>
                </a:solidFill>
                <a:effectLst/>
                <a:latin typeface="Fira Code" panose="020B0809050000020004" pitchFamily="49" charset="0"/>
              </a:rPr>
              <a:t> </a:t>
            </a:r>
            <a:r>
              <a:rPr lang="nn-NO" sz="1600" b="0" dirty="0">
                <a:solidFill>
                  <a:srgbClr val="19F9D8"/>
                </a:solidFill>
                <a:effectLst/>
                <a:latin typeface="Fira Code" panose="020B0809050000020004" pitchFamily="49" charset="0"/>
              </a:rPr>
              <a:t>"mary"</a:t>
            </a:r>
            <a:r>
              <a:rPr lang="nn-NO" sz="1600" b="0" dirty="0">
                <a:solidFill>
                  <a:srgbClr val="E6E6E6"/>
                </a:solidFill>
                <a:effectLst/>
                <a:latin typeface="Fira Code" panose="020B0809050000020004" pitchFamily="49" charset="0"/>
              </a:rPr>
              <a:t>]</a:t>
            </a:r>
            <a:r>
              <a:rPr lang="nn-NO" sz="1600" b="0" dirty="0">
                <a:solidFill>
                  <a:srgbClr val="FF75B5"/>
                </a:solidFill>
                <a:effectLst/>
                <a:latin typeface="Fira Code" panose="020B0809050000020004" pitchFamily="49" charset="0"/>
              </a:rPr>
              <a:t>;;</a:t>
            </a:r>
            <a:endParaRPr lang="ru-RU" sz="1600" dirty="0">
              <a:solidFill>
                <a:srgbClr val="E6E6E6"/>
              </a:solidFill>
              <a:latin typeface="Fira Code" panose="020B0809050000020004" pitchFamily="49" charset="0"/>
            </a:endParaRPr>
          </a:p>
          <a:p>
            <a:pPr marL="0" indent="0">
              <a:buNone/>
            </a:pPr>
            <a:r>
              <a:rPr lang="nn-NO" sz="1600" b="0" dirty="0">
                <a:solidFill>
                  <a:srgbClr val="FFB86C"/>
                </a:solidFill>
                <a:effectLst/>
                <a:latin typeface="Fira Code" panose="020B0809050000020004" pitchFamily="49" charset="0"/>
              </a:rPr>
              <a:t>List</a:t>
            </a:r>
            <a:r>
              <a:rPr lang="nn-NO" sz="1600" b="0" dirty="0">
                <a:solidFill>
                  <a:srgbClr val="FF75B5"/>
                </a:solidFill>
                <a:effectLst/>
                <a:latin typeface="Fira Code" panose="020B0809050000020004" pitchFamily="49" charset="0"/>
              </a:rPr>
              <a:t>.</a:t>
            </a:r>
            <a:r>
              <a:rPr lang="nn-NO" sz="1600" b="0" dirty="0">
                <a:solidFill>
                  <a:srgbClr val="E6E6E6"/>
                </a:solidFill>
                <a:effectLst/>
                <a:latin typeface="Fira Code" panose="020B0809050000020004" pitchFamily="49" charset="0"/>
              </a:rPr>
              <a:t>mem </a:t>
            </a:r>
            <a:r>
              <a:rPr lang="nn-NO" sz="1600" b="0" dirty="0">
                <a:solidFill>
                  <a:srgbClr val="FFB86C"/>
                </a:solidFill>
                <a:effectLst/>
                <a:latin typeface="Fira Code" panose="020B0809050000020004" pitchFamily="49" charset="0"/>
              </a:rPr>
              <a:t>[]</a:t>
            </a:r>
            <a:r>
              <a:rPr lang="nn-NO" sz="1600" b="0" dirty="0">
                <a:solidFill>
                  <a:srgbClr val="E6E6E6"/>
                </a:solidFill>
                <a:effectLst/>
                <a:latin typeface="Fira Code" panose="020B0809050000020004" pitchFamily="49" charset="0"/>
              </a:rPr>
              <a:t> [[</a:t>
            </a:r>
            <a:r>
              <a:rPr lang="nn-NO" sz="1600" b="0" dirty="0">
                <a:solidFill>
                  <a:srgbClr val="FFB86C"/>
                </a:solidFill>
                <a:effectLst/>
                <a:latin typeface="Fira Code" panose="020B0809050000020004" pitchFamily="49" charset="0"/>
              </a:rPr>
              <a:t>1</a:t>
            </a:r>
            <a:r>
              <a:rPr lang="nn-NO" sz="1600" b="0" dirty="0">
                <a:solidFill>
                  <a:srgbClr val="FF75B5"/>
                </a:solidFill>
                <a:effectLst/>
                <a:latin typeface="Fira Code" panose="020B0809050000020004" pitchFamily="49" charset="0"/>
              </a:rPr>
              <a:t>;</a:t>
            </a:r>
            <a:r>
              <a:rPr lang="nn-NO" sz="1600" b="0" dirty="0">
                <a:solidFill>
                  <a:srgbClr val="E6E6E6"/>
                </a:solidFill>
                <a:effectLst/>
                <a:latin typeface="Fira Code" panose="020B0809050000020004" pitchFamily="49" charset="0"/>
              </a:rPr>
              <a:t> </a:t>
            </a:r>
            <a:r>
              <a:rPr lang="nn-NO" sz="1600" b="0" dirty="0">
                <a:solidFill>
                  <a:srgbClr val="FFB86C"/>
                </a:solidFill>
                <a:effectLst/>
                <a:latin typeface="Fira Code" panose="020B0809050000020004" pitchFamily="49" charset="0"/>
              </a:rPr>
              <a:t>2</a:t>
            </a:r>
            <a:r>
              <a:rPr lang="nn-NO" sz="1600" b="0" dirty="0">
                <a:solidFill>
                  <a:srgbClr val="E6E6E6"/>
                </a:solidFill>
                <a:effectLst/>
                <a:latin typeface="Fira Code" panose="020B0809050000020004" pitchFamily="49" charset="0"/>
              </a:rPr>
              <a:t>]</a:t>
            </a:r>
            <a:r>
              <a:rPr lang="nn-NO" sz="1600" b="0" dirty="0">
                <a:solidFill>
                  <a:srgbClr val="FF75B5"/>
                </a:solidFill>
                <a:effectLst/>
                <a:latin typeface="Fira Code" panose="020B0809050000020004" pitchFamily="49" charset="0"/>
              </a:rPr>
              <a:t>;</a:t>
            </a:r>
            <a:r>
              <a:rPr lang="nn-NO" sz="1600" b="0" dirty="0">
                <a:solidFill>
                  <a:srgbClr val="E6E6E6"/>
                </a:solidFill>
                <a:effectLst/>
                <a:latin typeface="Fira Code" panose="020B0809050000020004" pitchFamily="49" charset="0"/>
              </a:rPr>
              <a:t> [</a:t>
            </a:r>
            <a:r>
              <a:rPr lang="nn-NO" sz="1600" b="0" dirty="0">
                <a:solidFill>
                  <a:srgbClr val="FFB86C"/>
                </a:solidFill>
                <a:effectLst/>
                <a:latin typeface="Fira Code" panose="020B0809050000020004" pitchFamily="49" charset="0"/>
              </a:rPr>
              <a:t>3</a:t>
            </a:r>
            <a:r>
              <a:rPr lang="nn-NO" sz="1600" b="0" dirty="0">
                <a:solidFill>
                  <a:srgbClr val="E6E6E6"/>
                </a:solidFill>
                <a:effectLst/>
                <a:latin typeface="Fira Code" panose="020B0809050000020004" pitchFamily="49" charset="0"/>
              </a:rPr>
              <a:t>]</a:t>
            </a:r>
            <a:r>
              <a:rPr lang="nn-NO" sz="1600" b="0" dirty="0">
                <a:solidFill>
                  <a:srgbClr val="FF75B5"/>
                </a:solidFill>
                <a:effectLst/>
                <a:latin typeface="Fira Code" panose="020B0809050000020004" pitchFamily="49" charset="0"/>
              </a:rPr>
              <a:t>;</a:t>
            </a:r>
            <a:r>
              <a:rPr lang="nn-NO" sz="1600" b="0" dirty="0">
                <a:solidFill>
                  <a:srgbClr val="E6E6E6"/>
                </a:solidFill>
                <a:effectLst/>
                <a:latin typeface="Fira Code" panose="020B0809050000020004" pitchFamily="49" charset="0"/>
              </a:rPr>
              <a:t> </a:t>
            </a:r>
            <a:r>
              <a:rPr lang="nn-NO" sz="1600" b="0" dirty="0">
                <a:solidFill>
                  <a:srgbClr val="FFB86C"/>
                </a:solidFill>
                <a:effectLst/>
                <a:latin typeface="Fira Code" panose="020B0809050000020004" pitchFamily="49" charset="0"/>
              </a:rPr>
              <a:t>[]</a:t>
            </a:r>
            <a:r>
              <a:rPr lang="nn-NO" sz="1600" b="0" dirty="0">
                <a:solidFill>
                  <a:srgbClr val="FF75B5"/>
                </a:solidFill>
                <a:effectLst/>
                <a:latin typeface="Fira Code" panose="020B0809050000020004" pitchFamily="49" charset="0"/>
              </a:rPr>
              <a:t>;</a:t>
            </a:r>
            <a:r>
              <a:rPr lang="nn-NO" sz="1600" b="0" dirty="0">
                <a:solidFill>
                  <a:srgbClr val="E6E6E6"/>
                </a:solidFill>
                <a:effectLst/>
                <a:latin typeface="Fira Code" panose="020B0809050000020004" pitchFamily="49" charset="0"/>
              </a:rPr>
              <a:t> [</a:t>
            </a:r>
            <a:r>
              <a:rPr lang="nn-NO" sz="1600" b="0" dirty="0">
                <a:solidFill>
                  <a:srgbClr val="FFB86C"/>
                </a:solidFill>
                <a:effectLst/>
                <a:latin typeface="Fira Code" panose="020B0809050000020004" pitchFamily="49" charset="0"/>
              </a:rPr>
              <a:t>5</a:t>
            </a:r>
            <a:r>
              <a:rPr lang="nn-NO" sz="1600" b="0" dirty="0">
                <a:solidFill>
                  <a:srgbClr val="E6E6E6"/>
                </a:solidFill>
                <a:effectLst/>
                <a:latin typeface="Fira Code" panose="020B0809050000020004" pitchFamily="49" charset="0"/>
              </a:rPr>
              <a:t>]]</a:t>
            </a:r>
            <a:r>
              <a:rPr lang="nn-NO" sz="1600" b="0" dirty="0">
                <a:solidFill>
                  <a:srgbClr val="FF75B5"/>
                </a:solidFill>
                <a:effectLst/>
                <a:latin typeface="Fira Code" panose="020B0809050000020004" pitchFamily="49" charset="0"/>
              </a:rPr>
              <a:t>;;</a:t>
            </a:r>
            <a:endParaRPr lang="ru-RU" sz="2400" dirty="0"/>
          </a:p>
          <a:p>
            <a:r>
              <a:rPr lang="ru-RU" sz="2400" dirty="0"/>
              <a:t>Кванторы</a:t>
            </a:r>
          </a:p>
          <a:p>
            <a:pPr marL="0" indent="0">
              <a:buNone/>
            </a:pPr>
            <a:r>
              <a:rPr lang="en-US" sz="1600" b="0" dirty="0" err="1">
                <a:solidFill>
                  <a:srgbClr val="FFB86C"/>
                </a:solidFill>
                <a:effectLst/>
                <a:latin typeface="Fira Code" panose="020B0809050000020004" pitchFamily="49" charset="0"/>
              </a:rPr>
              <a:t>List</a:t>
            </a:r>
            <a:r>
              <a:rPr lang="en-US" sz="1600" b="0" dirty="0" err="1">
                <a:solidFill>
                  <a:srgbClr val="FF75B5"/>
                </a:solidFill>
                <a:effectLst/>
                <a:latin typeface="Fira Code" panose="020B0809050000020004" pitchFamily="49" charset="0"/>
              </a:rPr>
              <a:t>.</a:t>
            </a:r>
            <a:r>
              <a:rPr lang="en-US" sz="1600" b="0" dirty="0" err="1">
                <a:solidFill>
                  <a:srgbClr val="E6E6E6"/>
                </a:solidFill>
                <a:effectLst/>
                <a:latin typeface="Fira Code" panose="020B0809050000020004" pitchFamily="49" charset="0"/>
              </a:rPr>
              <a:t>for_all</a:t>
            </a: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fun</a:t>
            </a:r>
            <a:r>
              <a:rPr lang="en-US" sz="1600" b="0" dirty="0">
                <a:solidFill>
                  <a:srgbClr val="E6E6E6"/>
                </a:solidFill>
                <a:effectLst/>
                <a:latin typeface="Fira Code" panose="020B0809050000020004" pitchFamily="49" charset="0"/>
              </a:rPr>
              <a:t> x -&gt; x mod </a:t>
            </a:r>
            <a:r>
              <a:rPr lang="en-US" sz="1600" b="0" dirty="0">
                <a:solidFill>
                  <a:srgbClr val="FFB86C"/>
                </a:solidFill>
                <a:effectLst/>
                <a:latin typeface="Fira Code" panose="020B0809050000020004" pitchFamily="49" charset="0"/>
              </a:rPr>
              <a:t>2</a:t>
            </a:r>
            <a:r>
              <a:rPr lang="en-US" sz="1600" b="0" dirty="0">
                <a:solidFill>
                  <a:srgbClr val="E6E6E6"/>
                </a:solidFill>
                <a:effectLst/>
                <a:latin typeface="Fira Code" panose="020B0809050000020004" pitchFamily="49" charset="0"/>
              </a:rPr>
              <a:t> = </a:t>
            </a:r>
            <a:r>
              <a:rPr lang="en-US" sz="1600" b="0" dirty="0">
                <a:solidFill>
                  <a:srgbClr val="FFB86C"/>
                </a:solidFill>
                <a:effectLst/>
                <a:latin typeface="Fira Code" panose="020B0809050000020004" pitchFamily="49" charset="0"/>
              </a:rPr>
              <a:t>0</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2</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4</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6</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8</a:t>
            </a:r>
            <a:r>
              <a:rPr lang="en-US" sz="1600" b="0" dirty="0">
                <a:solidFill>
                  <a:srgbClr val="E6E6E6"/>
                </a:solidFill>
                <a:effectLst/>
                <a:latin typeface="Fira Code" panose="020B0809050000020004" pitchFamily="49" charset="0"/>
              </a:rPr>
              <a:t>]</a:t>
            </a:r>
            <a:r>
              <a:rPr lang="en-US" sz="1600" b="0" dirty="0">
                <a:solidFill>
                  <a:srgbClr val="FF75B5"/>
                </a:solidFill>
                <a:effectLst/>
                <a:latin typeface="Fira Code" panose="020B0809050000020004" pitchFamily="49" charset="0"/>
              </a:rPr>
              <a:t>;;</a:t>
            </a:r>
            <a:endParaRPr lang="ru-RU" sz="1600" b="0" dirty="0">
              <a:solidFill>
                <a:srgbClr val="FF75B5"/>
              </a:solidFill>
              <a:effectLst/>
              <a:latin typeface="Fira Code" panose="020B0809050000020004" pitchFamily="49" charset="0"/>
            </a:endParaRPr>
          </a:p>
          <a:p>
            <a:pPr marL="0" indent="0">
              <a:buNone/>
            </a:pPr>
            <a:r>
              <a:rPr lang="en-US" sz="1600" b="0" dirty="0" err="1">
                <a:solidFill>
                  <a:srgbClr val="FFB86C"/>
                </a:solidFill>
                <a:effectLst/>
                <a:latin typeface="Fira Code" panose="020B0809050000020004" pitchFamily="49" charset="0"/>
              </a:rPr>
              <a:t>List</a:t>
            </a:r>
            <a:r>
              <a:rPr lang="en-US" sz="1600" b="0" dirty="0" err="1">
                <a:solidFill>
                  <a:srgbClr val="FF75B5"/>
                </a:solidFill>
                <a:effectLst/>
                <a:latin typeface="Fira Code" panose="020B0809050000020004" pitchFamily="49" charset="0"/>
              </a:rPr>
              <a:t>.</a:t>
            </a:r>
            <a:r>
              <a:rPr lang="en-US" sz="1600" b="0" dirty="0" err="1">
                <a:solidFill>
                  <a:srgbClr val="E6E6E6"/>
                </a:solidFill>
                <a:effectLst/>
                <a:latin typeface="Fira Code" panose="020B0809050000020004" pitchFamily="49" charset="0"/>
              </a:rPr>
              <a:t>exists</a:t>
            </a: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fun</a:t>
            </a:r>
            <a:r>
              <a:rPr lang="en-US" sz="1600" b="0" dirty="0">
                <a:solidFill>
                  <a:srgbClr val="E6E6E6"/>
                </a:solidFill>
                <a:effectLst/>
                <a:latin typeface="Fira Code" panose="020B0809050000020004" pitchFamily="49" charset="0"/>
              </a:rPr>
              <a:t> x -&gt; x mod </a:t>
            </a:r>
            <a:r>
              <a:rPr lang="en-US" sz="1600" b="0" dirty="0">
                <a:solidFill>
                  <a:srgbClr val="FFB86C"/>
                </a:solidFill>
                <a:effectLst/>
                <a:latin typeface="Fira Code" panose="020B0809050000020004" pitchFamily="49" charset="0"/>
              </a:rPr>
              <a:t>2</a:t>
            </a:r>
            <a:r>
              <a:rPr lang="en-US" sz="1600" b="0" dirty="0">
                <a:solidFill>
                  <a:srgbClr val="E6E6E6"/>
                </a:solidFill>
                <a:effectLst/>
                <a:latin typeface="Fira Code" panose="020B0809050000020004" pitchFamily="49" charset="0"/>
              </a:rPr>
              <a:t> = </a:t>
            </a:r>
            <a:r>
              <a:rPr lang="en-US" sz="1600" b="0" dirty="0">
                <a:solidFill>
                  <a:srgbClr val="FFB86C"/>
                </a:solidFill>
                <a:effectLst/>
                <a:latin typeface="Fira Code" panose="020B0809050000020004" pitchFamily="49" charset="0"/>
              </a:rPr>
              <a:t>0</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1</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2</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3</a:t>
            </a:r>
            <a:r>
              <a:rPr lang="en-US" sz="1600" b="0" dirty="0">
                <a:solidFill>
                  <a:srgbClr val="E6E6E6"/>
                </a:solidFill>
                <a:effectLst/>
                <a:latin typeface="Fira Code" panose="020B0809050000020004" pitchFamily="49" charset="0"/>
              </a:rPr>
              <a:t>]</a:t>
            </a:r>
            <a:r>
              <a:rPr lang="en-US" sz="1600" b="0" dirty="0">
                <a:solidFill>
                  <a:srgbClr val="FF75B5"/>
                </a:solidFill>
                <a:effectLst/>
                <a:latin typeface="Fira Code" panose="020B0809050000020004" pitchFamily="49" charset="0"/>
              </a:rPr>
              <a:t>;;</a:t>
            </a:r>
            <a:endParaRPr lang="ru-RU" sz="2400" dirty="0"/>
          </a:p>
          <a:p>
            <a:r>
              <a:rPr lang="ru-RU" sz="2400" dirty="0"/>
              <a:t>Поиск элемента</a:t>
            </a:r>
          </a:p>
          <a:p>
            <a:pPr marL="0" indent="0">
              <a:buNone/>
            </a:pPr>
            <a:r>
              <a:rPr lang="da-DK" sz="1600" b="0" dirty="0">
                <a:solidFill>
                  <a:srgbClr val="FFB86C"/>
                </a:solidFill>
                <a:effectLst/>
                <a:latin typeface="Fira Code" panose="020B0809050000020004" pitchFamily="49" charset="0"/>
              </a:rPr>
              <a:t>List</a:t>
            </a:r>
            <a:r>
              <a:rPr lang="da-DK" sz="1600" b="0" dirty="0">
                <a:solidFill>
                  <a:srgbClr val="FF75B5"/>
                </a:solidFill>
                <a:effectLst/>
                <a:latin typeface="Fira Code" panose="020B0809050000020004" pitchFamily="49" charset="0"/>
              </a:rPr>
              <a:t>.</a:t>
            </a:r>
            <a:r>
              <a:rPr lang="da-DK" sz="1600" b="0" dirty="0">
                <a:solidFill>
                  <a:srgbClr val="E6E6E6"/>
                </a:solidFill>
                <a:effectLst/>
                <a:latin typeface="Fira Code" panose="020B0809050000020004" pitchFamily="49" charset="0"/>
              </a:rPr>
              <a:t>find (</a:t>
            </a:r>
            <a:r>
              <a:rPr lang="da-DK" sz="1600" b="0" dirty="0">
                <a:solidFill>
                  <a:srgbClr val="FF75B5"/>
                </a:solidFill>
                <a:effectLst/>
                <a:latin typeface="Fira Code" panose="020B0809050000020004" pitchFamily="49" charset="0"/>
              </a:rPr>
              <a:t>fun</a:t>
            </a:r>
            <a:r>
              <a:rPr lang="da-DK" sz="1600" b="0" dirty="0">
                <a:solidFill>
                  <a:srgbClr val="E6E6E6"/>
                </a:solidFill>
                <a:effectLst/>
                <a:latin typeface="Fira Code" panose="020B0809050000020004" pitchFamily="49" charset="0"/>
              </a:rPr>
              <a:t> x -&gt; x mod </a:t>
            </a:r>
            <a:r>
              <a:rPr lang="da-DK" sz="1600" b="0" dirty="0">
                <a:solidFill>
                  <a:srgbClr val="FFB86C"/>
                </a:solidFill>
                <a:effectLst/>
                <a:latin typeface="Fira Code" panose="020B0809050000020004" pitchFamily="49" charset="0"/>
              </a:rPr>
              <a:t>2</a:t>
            </a:r>
            <a:r>
              <a:rPr lang="da-DK" sz="1600" b="0" dirty="0">
                <a:solidFill>
                  <a:srgbClr val="E6E6E6"/>
                </a:solidFill>
                <a:effectLst/>
                <a:latin typeface="Fira Code" panose="020B0809050000020004" pitchFamily="49" charset="0"/>
              </a:rPr>
              <a:t> = </a:t>
            </a:r>
            <a:r>
              <a:rPr lang="da-DK" sz="1600" b="0" dirty="0">
                <a:solidFill>
                  <a:srgbClr val="FFB86C"/>
                </a:solidFill>
                <a:effectLst/>
                <a:latin typeface="Fira Code" panose="020B0809050000020004" pitchFamily="49" charset="0"/>
              </a:rPr>
              <a:t>0</a:t>
            </a:r>
            <a:r>
              <a:rPr lang="da-DK" sz="1600" b="0" dirty="0">
                <a:solidFill>
                  <a:srgbClr val="E6E6E6"/>
                </a:solidFill>
                <a:effectLst/>
                <a:latin typeface="Fira Code" panose="020B0809050000020004" pitchFamily="49" charset="0"/>
              </a:rPr>
              <a:t>) [</a:t>
            </a:r>
            <a:r>
              <a:rPr lang="da-DK" sz="1600" b="0" dirty="0">
                <a:solidFill>
                  <a:srgbClr val="FFB86C"/>
                </a:solidFill>
                <a:effectLst/>
                <a:latin typeface="Fira Code" panose="020B0809050000020004" pitchFamily="49" charset="0"/>
              </a:rPr>
              <a:t>1</a:t>
            </a:r>
            <a:r>
              <a:rPr lang="da-DK" sz="1600" b="0" dirty="0">
                <a:solidFill>
                  <a:srgbClr val="FF75B5"/>
                </a:solidFill>
                <a:effectLst/>
                <a:latin typeface="Fira Code" panose="020B0809050000020004" pitchFamily="49" charset="0"/>
              </a:rPr>
              <a:t>;</a:t>
            </a:r>
            <a:r>
              <a:rPr lang="da-DK" sz="1600" b="0" dirty="0">
                <a:solidFill>
                  <a:srgbClr val="E6E6E6"/>
                </a:solidFill>
                <a:effectLst/>
                <a:latin typeface="Fira Code" panose="020B0809050000020004" pitchFamily="49" charset="0"/>
              </a:rPr>
              <a:t> </a:t>
            </a:r>
            <a:r>
              <a:rPr lang="da-DK" sz="1600" b="0" dirty="0">
                <a:solidFill>
                  <a:srgbClr val="FFB86C"/>
                </a:solidFill>
                <a:effectLst/>
                <a:latin typeface="Fira Code" panose="020B0809050000020004" pitchFamily="49" charset="0"/>
              </a:rPr>
              <a:t>2</a:t>
            </a:r>
            <a:r>
              <a:rPr lang="da-DK" sz="1600" b="0" dirty="0">
                <a:solidFill>
                  <a:srgbClr val="FF75B5"/>
                </a:solidFill>
                <a:effectLst/>
                <a:latin typeface="Fira Code" panose="020B0809050000020004" pitchFamily="49" charset="0"/>
              </a:rPr>
              <a:t>;</a:t>
            </a:r>
            <a:r>
              <a:rPr lang="da-DK" sz="1600" b="0" dirty="0">
                <a:solidFill>
                  <a:srgbClr val="E6E6E6"/>
                </a:solidFill>
                <a:effectLst/>
                <a:latin typeface="Fira Code" panose="020B0809050000020004" pitchFamily="49" charset="0"/>
              </a:rPr>
              <a:t> </a:t>
            </a:r>
            <a:r>
              <a:rPr lang="da-DK" sz="1600" b="0" dirty="0">
                <a:solidFill>
                  <a:srgbClr val="FFB86C"/>
                </a:solidFill>
                <a:effectLst/>
                <a:latin typeface="Fira Code" panose="020B0809050000020004" pitchFamily="49" charset="0"/>
              </a:rPr>
              <a:t>3</a:t>
            </a:r>
            <a:r>
              <a:rPr lang="da-DK" sz="1600" b="0" dirty="0">
                <a:solidFill>
                  <a:srgbClr val="FF75B5"/>
                </a:solidFill>
                <a:effectLst/>
                <a:latin typeface="Fira Code" panose="020B0809050000020004" pitchFamily="49" charset="0"/>
              </a:rPr>
              <a:t>;</a:t>
            </a:r>
            <a:r>
              <a:rPr lang="da-DK" sz="1600" b="0" dirty="0">
                <a:solidFill>
                  <a:srgbClr val="E6E6E6"/>
                </a:solidFill>
                <a:effectLst/>
                <a:latin typeface="Fira Code" panose="020B0809050000020004" pitchFamily="49" charset="0"/>
              </a:rPr>
              <a:t> </a:t>
            </a:r>
            <a:r>
              <a:rPr lang="da-DK" sz="1600" b="0" dirty="0">
                <a:solidFill>
                  <a:srgbClr val="FFB86C"/>
                </a:solidFill>
                <a:effectLst/>
                <a:latin typeface="Fira Code" panose="020B0809050000020004" pitchFamily="49" charset="0"/>
              </a:rPr>
              <a:t>4</a:t>
            </a:r>
            <a:r>
              <a:rPr lang="da-DK" sz="1600" b="0" dirty="0">
                <a:solidFill>
                  <a:srgbClr val="FF75B5"/>
                </a:solidFill>
                <a:effectLst/>
                <a:latin typeface="Fira Code" panose="020B0809050000020004" pitchFamily="49" charset="0"/>
              </a:rPr>
              <a:t>;</a:t>
            </a:r>
            <a:r>
              <a:rPr lang="da-DK" sz="1600" b="0" dirty="0">
                <a:solidFill>
                  <a:srgbClr val="E6E6E6"/>
                </a:solidFill>
                <a:effectLst/>
                <a:latin typeface="Fira Code" panose="020B0809050000020004" pitchFamily="49" charset="0"/>
              </a:rPr>
              <a:t> </a:t>
            </a:r>
            <a:r>
              <a:rPr lang="da-DK" sz="1600" b="0" dirty="0">
                <a:solidFill>
                  <a:srgbClr val="FFB86C"/>
                </a:solidFill>
                <a:effectLst/>
                <a:latin typeface="Fira Code" panose="020B0809050000020004" pitchFamily="49" charset="0"/>
              </a:rPr>
              <a:t>5</a:t>
            </a:r>
            <a:r>
              <a:rPr lang="da-DK" sz="1600" b="0" dirty="0">
                <a:solidFill>
                  <a:srgbClr val="E6E6E6"/>
                </a:solidFill>
                <a:effectLst/>
                <a:latin typeface="Fira Code" panose="020B0809050000020004" pitchFamily="49" charset="0"/>
              </a:rPr>
              <a:t>]</a:t>
            </a:r>
            <a:r>
              <a:rPr lang="da-DK" sz="1600" b="0" dirty="0">
                <a:solidFill>
                  <a:srgbClr val="FF75B5"/>
                </a:solidFill>
                <a:effectLst/>
                <a:latin typeface="Fira Code" panose="020B0809050000020004" pitchFamily="49" charset="0"/>
              </a:rPr>
              <a:t>;;</a:t>
            </a:r>
            <a:endParaRPr lang="da-DK" sz="1600" b="0" dirty="0">
              <a:solidFill>
                <a:srgbClr val="E6E6E6"/>
              </a:solidFill>
              <a:effectLst/>
              <a:latin typeface="Fira Code" panose="020B0809050000020004" pitchFamily="49" charset="0"/>
            </a:endParaRPr>
          </a:p>
          <a:p>
            <a:pPr marL="0" indent="0">
              <a:buNone/>
            </a:pPr>
            <a:r>
              <a:rPr lang="da-DK" sz="1600" b="0" dirty="0">
                <a:solidFill>
                  <a:srgbClr val="FFB86C"/>
                </a:solidFill>
                <a:effectLst/>
                <a:latin typeface="Fira Code" panose="020B0809050000020004" pitchFamily="49" charset="0"/>
              </a:rPr>
              <a:t>List</a:t>
            </a:r>
            <a:r>
              <a:rPr lang="da-DK" sz="1600" b="0" dirty="0">
                <a:solidFill>
                  <a:srgbClr val="FF75B5"/>
                </a:solidFill>
                <a:effectLst/>
                <a:latin typeface="Fira Code" panose="020B0809050000020004" pitchFamily="49" charset="0"/>
              </a:rPr>
              <a:t>.</a:t>
            </a:r>
            <a:r>
              <a:rPr lang="da-DK" sz="1600" b="0" dirty="0">
                <a:solidFill>
                  <a:srgbClr val="E6E6E6"/>
                </a:solidFill>
                <a:effectLst/>
                <a:latin typeface="Fira Code" panose="020B0809050000020004" pitchFamily="49" charset="0"/>
              </a:rPr>
              <a:t>find (</a:t>
            </a:r>
            <a:r>
              <a:rPr lang="da-DK" sz="1600" b="0" dirty="0">
                <a:solidFill>
                  <a:srgbClr val="FF75B5"/>
                </a:solidFill>
                <a:effectLst/>
                <a:latin typeface="Fira Code" panose="020B0809050000020004" pitchFamily="49" charset="0"/>
              </a:rPr>
              <a:t>fun</a:t>
            </a:r>
            <a:r>
              <a:rPr lang="da-DK" sz="1600" b="0" dirty="0">
                <a:solidFill>
                  <a:srgbClr val="E6E6E6"/>
                </a:solidFill>
                <a:effectLst/>
                <a:latin typeface="Fira Code" panose="020B0809050000020004" pitchFamily="49" charset="0"/>
              </a:rPr>
              <a:t> x -&gt; x mod </a:t>
            </a:r>
            <a:r>
              <a:rPr lang="da-DK" sz="1600" b="0" dirty="0">
                <a:solidFill>
                  <a:srgbClr val="FFB86C"/>
                </a:solidFill>
                <a:effectLst/>
                <a:latin typeface="Fira Code" panose="020B0809050000020004" pitchFamily="49" charset="0"/>
              </a:rPr>
              <a:t>2</a:t>
            </a:r>
            <a:r>
              <a:rPr lang="da-DK" sz="1600" b="0" dirty="0">
                <a:solidFill>
                  <a:srgbClr val="E6E6E6"/>
                </a:solidFill>
                <a:effectLst/>
                <a:latin typeface="Fira Code" panose="020B0809050000020004" pitchFamily="49" charset="0"/>
              </a:rPr>
              <a:t> = </a:t>
            </a:r>
            <a:r>
              <a:rPr lang="da-DK" sz="1600" b="0" dirty="0">
                <a:solidFill>
                  <a:srgbClr val="FFB86C"/>
                </a:solidFill>
                <a:effectLst/>
                <a:latin typeface="Fira Code" panose="020B0809050000020004" pitchFamily="49" charset="0"/>
              </a:rPr>
              <a:t>0</a:t>
            </a:r>
            <a:r>
              <a:rPr lang="da-DK" sz="1600" b="0" dirty="0">
                <a:solidFill>
                  <a:srgbClr val="E6E6E6"/>
                </a:solidFill>
                <a:effectLst/>
                <a:latin typeface="Fira Code" panose="020B0809050000020004" pitchFamily="49" charset="0"/>
              </a:rPr>
              <a:t>) [</a:t>
            </a:r>
            <a:r>
              <a:rPr lang="da-DK" sz="1600" b="0" dirty="0">
                <a:solidFill>
                  <a:srgbClr val="FFB86C"/>
                </a:solidFill>
                <a:effectLst/>
                <a:latin typeface="Fira Code" panose="020B0809050000020004" pitchFamily="49" charset="0"/>
              </a:rPr>
              <a:t>1</a:t>
            </a:r>
            <a:r>
              <a:rPr lang="da-DK" sz="1600" b="0" dirty="0">
                <a:solidFill>
                  <a:srgbClr val="FF75B5"/>
                </a:solidFill>
                <a:effectLst/>
                <a:latin typeface="Fira Code" panose="020B0809050000020004" pitchFamily="49" charset="0"/>
              </a:rPr>
              <a:t>;</a:t>
            </a:r>
            <a:r>
              <a:rPr lang="da-DK" sz="1600" b="0" dirty="0">
                <a:solidFill>
                  <a:srgbClr val="E6E6E6"/>
                </a:solidFill>
                <a:effectLst/>
                <a:latin typeface="Fira Code" panose="020B0809050000020004" pitchFamily="49" charset="0"/>
              </a:rPr>
              <a:t> </a:t>
            </a:r>
            <a:r>
              <a:rPr lang="da-DK" sz="1600" b="0" dirty="0">
                <a:solidFill>
                  <a:srgbClr val="FFB86C"/>
                </a:solidFill>
                <a:effectLst/>
                <a:latin typeface="Fira Code" panose="020B0809050000020004" pitchFamily="49" charset="0"/>
              </a:rPr>
              <a:t>3</a:t>
            </a:r>
            <a:r>
              <a:rPr lang="da-DK" sz="1600" b="0" dirty="0">
                <a:solidFill>
                  <a:srgbClr val="FF75B5"/>
                </a:solidFill>
                <a:effectLst/>
                <a:latin typeface="Fira Code" panose="020B0809050000020004" pitchFamily="49" charset="0"/>
              </a:rPr>
              <a:t>;</a:t>
            </a:r>
            <a:r>
              <a:rPr lang="da-DK" sz="1600" b="0" dirty="0">
                <a:solidFill>
                  <a:srgbClr val="E6E6E6"/>
                </a:solidFill>
                <a:effectLst/>
                <a:latin typeface="Fira Code" panose="020B0809050000020004" pitchFamily="49" charset="0"/>
              </a:rPr>
              <a:t> </a:t>
            </a:r>
            <a:r>
              <a:rPr lang="da-DK" sz="1600" b="0" dirty="0">
                <a:solidFill>
                  <a:srgbClr val="FFB86C"/>
                </a:solidFill>
                <a:effectLst/>
                <a:latin typeface="Fira Code" panose="020B0809050000020004" pitchFamily="49" charset="0"/>
              </a:rPr>
              <a:t>5</a:t>
            </a:r>
            <a:r>
              <a:rPr lang="da-DK" sz="1600" b="0" dirty="0">
                <a:solidFill>
                  <a:srgbClr val="E6E6E6"/>
                </a:solidFill>
                <a:effectLst/>
                <a:latin typeface="Fira Code" panose="020B0809050000020004" pitchFamily="49" charset="0"/>
              </a:rPr>
              <a:t>]</a:t>
            </a:r>
            <a:r>
              <a:rPr lang="da-DK" sz="1600" b="0" dirty="0">
                <a:solidFill>
                  <a:srgbClr val="FF75B5"/>
                </a:solidFill>
                <a:effectLst/>
                <a:latin typeface="Fira Code" panose="020B0809050000020004" pitchFamily="49" charset="0"/>
              </a:rPr>
              <a:t>;;</a:t>
            </a:r>
            <a:endParaRPr lang="da-DK" sz="1600" b="0" dirty="0">
              <a:solidFill>
                <a:srgbClr val="E6E6E6"/>
              </a:solidFill>
              <a:effectLst/>
              <a:latin typeface="Fira Code" panose="020B0809050000020004" pitchFamily="49" charset="0"/>
            </a:endParaRPr>
          </a:p>
          <a:p>
            <a:r>
              <a:rPr lang="ru-RU" sz="2400" dirty="0"/>
              <a:t>Отбор элементов</a:t>
            </a:r>
          </a:p>
          <a:p>
            <a:pPr marL="0" indent="0">
              <a:buNone/>
            </a:pPr>
            <a:r>
              <a:rPr lang="da-DK" sz="1600" b="0" dirty="0">
                <a:solidFill>
                  <a:srgbClr val="FFB86C"/>
                </a:solidFill>
                <a:effectLst/>
                <a:latin typeface="Fira Code" panose="020B0809050000020004" pitchFamily="49" charset="0"/>
              </a:rPr>
              <a:t>List</a:t>
            </a:r>
            <a:r>
              <a:rPr lang="da-DK" sz="1600" b="0" dirty="0">
                <a:solidFill>
                  <a:srgbClr val="FF75B5"/>
                </a:solidFill>
                <a:effectLst/>
                <a:latin typeface="Fira Code" panose="020B0809050000020004" pitchFamily="49" charset="0"/>
              </a:rPr>
              <a:t>.</a:t>
            </a:r>
            <a:r>
              <a:rPr lang="da-DK" sz="1600" b="0" dirty="0">
                <a:solidFill>
                  <a:srgbClr val="E6E6E6"/>
                </a:solidFill>
                <a:effectLst/>
                <a:latin typeface="Fira Code" panose="020B0809050000020004" pitchFamily="49" charset="0"/>
              </a:rPr>
              <a:t>filter (</a:t>
            </a:r>
            <a:r>
              <a:rPr lang="da-DK" sz="1600" b="0" dirty="0">
                <a:solidFill>
                  <a:srgbClr val="FF75B5"/>
                </a:solidFill>
                <a:effectLst/>
                <a:latin typeface="Fira Code" panose="020B0809050000020004" pitchFamily="49" charset="0"/>
              </a:rPr>
              <a:t>fun</a:t>
            </a:r>
            <a:r>
              <a:rPr lang="da-DK" sz="1600" b="0" dirty="0">
                <a:solidFill>
                  <a:srgbClr val="E6E6E6"/>
                </a:solidFill>
                <a:effectLst/>
                <a:latin typeface="Fira Code" panose="020B0809050000020004" pitchFamily="49" charset="0"/>
              </a:rPr>
              <a:t> x -&gt; x mod </a:t>
            </a:r>
            <a:r>
              <a:rPr lang="da-DK" sz="1600" b="0" dirty="0">
                <a:solidFill>
                  <a:srgbClr val="FFB86C"/>
                </a:solidFill>
                <a:effectLst/>
                <a:latin typeface="Fira Code" panose="020B0809050000020004" pitchFamily="49" charset="0"/>
              </a:rPr>
              <a:t>2</a:t>
            </a:r>
            <a:r>
              <a:rPr lang="da-DK" sz="1600" b="0" dirty="0">
                <a:solidFill>
                  <a:srgbClr val="E6E6E6"/>
                </a:solidFill>
                <a:effectLst/>
                <a:latin typeface="Fira Code" panose="020B0809050000020004" pitchFamily="49" charset="0"/>
              </a:rPr>
              <a:t> = </a:t>
            </a:r>
            <a:r>
              <a:rPr lang="da-DK" sz="1600" b="0" dirty="0">
                <a:solidFill>
                  <a:srgbClr val="FFB86C"/>
                </a:solidFill>
                <a:effectLst/>
                <a:latin typeface="Fira Code" panose="020B0809050000020004" pitchFamily="49" charset="0"/>
              </a:rPr>
              <a:t>0</a:t>
            </a:r>
            <a:r>
              <a:rPr lang="da-DK" sz="1600" b="0" dirty="0">
                <a:solidFill>
                  <a:srgbClr val="E6E6E6"/>
                </a:solidFill>
                <a:effectLst/>
                <a:latin typeface="Fira Code" panose="020B0809050000020004" pitchFamily="49" charset="0"/>
              </a:rPr>
              <a:t>) [</a:t>
            </a:r>
            <a:r>
              <a:rPr lang="da-DK" sz="1600" b="0" dirty="0">
                <a:solidFill>
                  <a:srgbClr val="FFB86C"/>
                </a:solidFill>
                <a:effectLst/>
                <a:latin typeface="Fira Code" panose="020B0809050000020004" pitchFamily="49" charset="0"/>
              </a:rPr>
              <a:t>1</a:t>
            </a:r>
            <a:r>
              <a:rPr lang="da-DK" sz="1600" b="0" dirty="0">
                <a:solidFill>
                  <a:srgbClr val="FF75B5"/>
                </a:solidFill>
                <a:effectLst/>
                <a:latin typeface="Fira Code" panose="020B0809050000020004" pitchFamily="49" charset="0"/>
              </a:rPr>
              <a:t>;</a:t>
            </a:r>
            <a:r>
              <a:rPr lang="da-DK" sz="1600" b="0" dirty="0">
                <a:solidFill>
                  <a:srgbClr val="E6E6E6"/>
                </a:solidFill>
                <a:effectLst/>
                <a:latin typeface="Fira Code" panose="020B0809050000020004" pitchFamily="49" charset="0"/>
              </a:rPr>
              <a:t> </a:t>
            </a:r>
            <a:r>
              <a:rPr lang="da-DK" sz="1600" b="0" dirty="0">
                <a:solidFill>
                  <a:srgbClr val="FFB86C"/>
                </a:solidFill>
                <a:effectLst/>
                <a:latin typeface="Fira Code" panose="020B0809050000020004" pitchFamily="49" charset="0"/>
              </a:rPr>
              <a:t>2</a:t>
            </a:r>
            <a:r>
              <a:rPr lang="da-DK" sz="1600" b="0" dirty="0">
                <a:solidFill>
                  <a:srgbClr val="FF75B5"/>
                </a:solidFill>
                <a:effectLst/>
                <a:latin typeface="Fira Code" panose="020B0809050000020004" pitchFamily="49" charset="0"/>
              </a:rPr>
              <a:t>;</a:t>
            </a:r>
            <a:r>
              <a:rPr lang="da-DK" sz="1600" b="0" dirty="0">
                <a:solidFill>
                  <a:srgbClr val="E6E6E6"/>
                </a:solidFill>
                <a:effectLst/>
                <a:latin typeface="Fira Code" panose="020B0809050000020004" pitchFamily="49" charset="0"/>
              </a:rPr>
              <a:t> </a:t>
            </a:r>
            <a:r>
              <a:rPr lang="da-DK" sz="1600" b="0" dirty="0">
                <a:solidFill>
                  <a:srgbClr val="FFB86C"/>
                </a:solidFill>
                <a:effectLst/>
                <a:latin typeface="Fira Code" panose="020B0809050000020004" pitchFamily="49" charset="0"/>
              </a:rPr>
              <a:t>3</a:t>
            </a:r>
            <a:r>
              <a:rPr lang="da-DK" sz="1600" b="0" dirty="0">
                <a:solidFill>
                  <a:srgbClr val="FF75B5"/>
                </a:solidFill>
                <a:effectLst/>
                <a:latin typeface="Fira Code" panose="020B0809050000020004" pitchFamily="49" charset="0"/>
              </a:rPr>
              <a:t>;</a:t>
            </a:r>
            <a:r>
              <a:rPr lang="da-DK" sz="1600" b="0" dirty="0">
                <a:solidFill>
                  <a:srgbClr val="E6E6E6"/>
                </a:solidFill>
                <a:effectLst/>
                <a:latin typeface="Fira Code" panose="020B0809050000020004" pitchFamily="49" charset="0"/>
              </a:rPr>
              <a:t> </a:t>
            </a:r>
            <a:r>
              <a:rPr lang="da-DK" sz="1600" b="0" dirty="0">
                <a:solidFill>
                  <a:srgbClr val="FFB86C"/>
                </a:solidFill>
                <a:effectLst/>
                <a:latin typeface="Fira Code" panose="020B0809050000020004" pitchFamily="49" charset="0"/>
              </a:rPr>
              <a:t>4</a:t>
            </a:r>
            <a:r>
              <a:rPr lang="da-DK" sz="1600" b="0" dirty="0">
                <a:solidFill>
                  <a:srgbClr val="FF75B5"/>
                </a:solidFill>
                <a:effectLst/>
                <a:latin typeface="Fira Code" panose="020B0809050000020004" pitchFamily="49" charset="0"/>
              </a:rPr>
              <a:t>;</a:t>
            </a:r>
            <a:r>
              <a:rPr lang="da-DK" sz="1600" b="0" dirty="0">
                <a:solidFill>
                  <a:srgbClr val="E6E6E6"/>
                </a:solidFill>
                <a:effectLst/>
                <a:latin typeface="Fira Code" panose="020B0809050000020004" pitchFamily="49" charset="0"/>
              </a:rPr>
              <a:t> </a:t>
            </a:r>
            <a:r>
              <a:rPr lang="da-DK" sz="1600" b="0" dirty="0">
                <a:solidFill>
                  <a:srgbClr val="FFB86C"/>
                </a:solidFill>
                <a:effectLst/>
                <a:latin typeface="Fira Code" panose="020B0809050000020004" pitchFamily="49" charset="0"/>
              </a:rPr>
              <a:t>5</a:t>
            </a:r>
            <a:r>
              <a:rPr lang="da-DK" sz="1600" b="0" dirty="0">
                <a:solidFill>
                  <a:srgbClr val="E6E6E6"/>
                </a:solidFill>
                <a:effectLst/>
                <a:latin typeface="Fira Code" panose="020B0809050000020004" pitchFamily="49" charset="0"/>
              </a:rPr>
              <a:t>]</a:t>
            </a:r>
            <a:r>
              <a:rPr lang="da-DK" sz="1600" b="0" dirty="0">
                <a:solidFill>
                  <a:srgbClr val="FF75B5"/>
                </a:solidFill>
                <a:effectLst/>
                <a:latin typeface="Fira Code" panose="020B0809050000020004" pitchFamily="49" charset="0"/>
              </a:rPr>
              <a:t>;;</a:t>
            </a:r>
            <a:endParaRPr lang="da-DK" sz="1600" b="0" dirty="0">
              <a:solidFill>
                <a:srgbClr val="E6E6E6"/>
              </a:solidFill>
              <a:effectLst/>
              <a:latin typeface="Fira Code" panose="020B0809050000020004" pitchFamily="49" charset="0"/>
            </a:endParaRPr>
          </a:p>
          <a:p>
            <a:pPr marL="0" indent="0">
              <a:buNone/>
            </a:pPr>
            <a:endParaRPr lang="ru-RU" sz="2400" dirty="0"/>
          </a:p>
          <a:p>
            <a:pPr marL="0" indent="0">
              <a:buNone/>
            </a:pPr>
            <a:endParaRPr lang="en-US" sz="2400" dirty="0"/>
          </a:p>
          <a:p>
            <a:endParaRPr lang="ru-RU" sz="2400" dirty="0"/>
          </a:p>
        </p:txBody>
      </p:sp>
      <p:pic>
        <p:nvPicPr>
          <p:cNvPr id="10" name="Рисунок 9">
            <a:extLst>
              <a:ext uri="{FF2B5EF4-FFF2-40B4-BE49-F238E27FC236}">
                <a16:creationId xmlns:a16="http://schemas.microsoft.com/office/drawing/2014/main" id="{A184076F-DF9A-950A-77DE-D8EBBBCE9B18}"/>
              </a:ext>
            </a:extLst>
          </p:cNvPr>
          <p:cNvPicPr>
            <a:picLocks noChangeAspect="1"/>
          </p:cNvPicPr>
          <p:nvPr/>
        </p:nvPicPr>
        <p:blipFill>
          <a:blip r:embed="rId3"/>
          <a:stretch>
            <a:fillRect/>
          </a:stretch>
        </p:blipFill>
        <p:spPr>
          <a:xfrm>
            <a:off x="7588974" y="1698963"/>
            <a:ext cx="3020486" cy="360655"/>
          </a:xfrm>
          <a:prstGeom prst="rect">
            <a:avLst/>
          </a:prstGeom>
        </p:spPr>
      </p:pic>
      <p:pic>
        <p:nvPicPr>
          <p:cNvPr id="11" name="Рисунок 10">
            <a:extLst>
              <a:ext uri="{FF2B5EF4-FFF2-40B4-BE49-F238E27FC236}">
                <a16:creationId xmlns:a16="http://schemas.microsoft.com/office/drawing/2014/main" id="{34BEE986-6860-159E-16DD-745F68411744}"/>
              </a:ext>
            </a:extLst>
          </p:cNvPr>
          <p:cNvPicPr>
            <a:picLocks noChangeAspect="1"/>
          </p:cNvPicPr>
          <p:nvPr/>
        </p:nvPicPr>
        <p:blipFill>
          <a:blip r:embed="rId3"/>
          <a:stretch>
            <a:fillRect/>
          </a:stretch>
        </p:blipFill>
        <p:spPr>
          <a:xfrm>
            <a:off x="7588974" y="2094228"/>
            <a:ext cx="3020486" cy="360655"/>
          </a:xfrm>
          <a:prstGeom prst="rect">
            <a:avLst/>
          </a:prstGeom>
        </p:spPr>
      </p:pic>
      <p:pic>
        <p:nvPicPr>
          <p:cNvPr id="12" name="Рисунок 11">
            <a:extLst>
              <a:ext uri="{FF2B5EF4-FFF2-40B4-BE49-F238E27FC236}">
                <a16:creationId xmlns:a16="http://schemas.microsoft.com/office/drawing/2014/main" id="{703F2D06-8DCE-9316-0699-183FCFBB9424}"/>
              </a:ext>
            </a:extLst>
          </p:cNvPr>
          <p:cNvPicPr>
            <a:picLocks noChangeAspect="1"/>
          </p:cNvPicPr>
          <p:nvPr/>
        </p:nvPicPr>
        <p:blipFill>
          <a:blip r:embed="rId3"/>
          <a:stretch>
            <a:fillRect/>
          </a:stretch>
        </p:blipFill>
        <p:spPr>
          <a:xfrm>
            <a:off x="7588974" y="2823648"/>
            <a:ext cx="3020486" cy="360655"/>
          </a:xfrm>
          <a:prstGeom prst="rect">
            <a:avLst/>
          </a:prstGeom>
        </p:spPr>
      </p:pic>
      <p:pic>
        <p:nvPicPr>
          <p:cNvPr id="13" name="Рисунок 12">
            <a:extLst>
              <a:ext uri="{FF2B5EF4-FFF2-40B4-BE49-F238E27FC236}">
                <a16:creationId xmlns:a16="http://schemas.microsoft.com/office/drawing/2014/main" id="{54E22F79-D4C6-753B-57AA-F96516879536}"/>
              </a:ext>
            </a:extLst>
          </p:cNvPr>
          <p:cNvPicPr>
            <a:picLocks noChangeAspect="1"/>
          </p:cNvPicPr>
          <p:nvPr/>
        </p:nvPicPr>
        <p:blipFill>
          <a:blip r:embed="rId3"/>
          <a:stretch>
            <a:fillRect/>
          </a:stretch>
        </p:blipFill>
        <p:spPr>
          <a:xfrm>
            <a:off x="7588974" y="3227922"/>
            <a:ext cx="3020486" cy="360655"/>
          </a:xfrm>
          <a:prstGeom prst="rect">
            <a:avLst/>
          </a:prstGeom>
        </p:spPr>
      </p:pic>
      <p:pic>
        <p:nvPicPr>
          <p:cNvPr id="15" name="Рисунок 14">
            <a:extLst>
              <a:ext uri="{FF2B5EF4-FFF2-40B4-BE49-F238E27FC236}">
                <a16:creationId xmlns:a16="http://schemas.microsoft.com/office/drawing/2014/main" id="{5979C36A-ECA8-6BE5-A928-37E795DA7CE3}"/>
              </a:ext>
            </a:extLst>
          </p:cNvPr>
          <p:cNvPicPr>
            <a:picLocks noChangeAspect="1"/>
          </p:cNvPicPr>
          <p:nvPr/>
        </p:nvPicPr>
        <p:blipFill>
          <a:blip r:embed="rId4"/>
          <a:stretch>
            <a:fillRect/>
          </a:stretch>
        </p:blipFill>
        <p:spPr>
          <a:xfrm>
            <a:off x="7588974" y="3979877"/>
            <a:ext cx="2205538" cy="360654"/>
          </a:xfrm>
          <a:prstGeom prst="rect">
            <a:avLst/>
          </a:prstGeom>
        </p:spPr>
      </p:pic>
      <p:pic>
        <p:nvPicPr>
          <p:cNvPr id="17" name="Рисунок 16">
            <a:extLst>
              <a:ext uri="{FF2B5EF4-FFF2-40B4-BE49-F238E27FC236}">
                <a16:creationId xmlns:a16="http://schemas.microsoft.com/office/drawing/2014/main" id="{A23A7A1F-81EC-0709-B6BF-6195127C401F}"/>
              </a:ext>
            </a:extLst>
          </p:cNvPr>
          <p:cNvPicPr>
            <a:picLocks noChangeAspect="1"/>
          </p:cNvPicPr>
          <p:nvPr/>
        </p:nvPicPr>
        <p:blipFill>
          <a:blip r:embed="rId5"/>
          <a:stretch>
            <a:fillRect/>
          </a:stretch>
        </p:blipFill>
        <p:spPr>
          <a:xfrm>
            <a:off x="7588974" y="4371178"/>
            <a:ext cx="3467817" cy="360653"/>
          </a:xfrm>
          <a:prstGeom prst="rect">
            <a:avLst/>
          </a:prstGeom>
        </p:spPr>
      </p:pic>
      <p:pic>
        <p:nvPicPr>
          <p:cNvPr id="19" name="Рисунок 18">
            <a:extLst>
              <a:ext uri="{FF2B5EF4-FFF2-40B4-BE49-F238E27FC236}">
                <a16:creationId xmlns:a16="http://schemas.microsoft.com/office/drawing/2014/main" id="{FC5C0CF6-5FEF-0C0F-F09C-A16D82215C8F}"/>
              </a:ext>
            </a:extLst>
          </p:cNvPr>
          <p:cNvPicPr>
            <a:picLocks noChangeAspect="1"/>
          </p:cNvPicPr>
          <p:nvPr/>
        </p:nvPicPr>
        <p:blipFill>
          <a:blip r:embed="rId6"/>
          <a:stretch>
            <a:fillRect/>
          </a:stretch>
        </p:blipFill>
        <p:spPr>
          <a:xfrm>
            <a:off x="7588974" y="5123132"/>
            <a:ext cx="3621557" cy="360653"/>
          </a:xfrm>
          <a:prstGeom prst="rect">
            <a:avLst/>
          </a:prstGeom>
        </p:spPr>
      </p:pic>
    </p:spTree>
    <p:extLst>
      <p:ext uri="{BB962C8B-B14F-4D97-AF65-F5344CB8AC3E}">
        <p14:creationId xmlns:p14="http://schemas.microsoft.com/office/powerpoint/2010/main" val="4142992861"/>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E5E85-910B-2F2A-E0C7-F9E76B4EC38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6001D2-93CE-3EF8-11CB-6BA07CE8F22C}"/>
              </a:ext>
            </a:extLst>
          </p:cNvPr>
          <p:cNvSpPr>
            <a:spLocks noGrp="1"/>
          </p:cNvSpPr>
          <p:nvPr>
            <p:ph type="title"/>
          </p:nvPr>
        </p:nvSpPr>
        <p:spPr>
          <a:xfrm>
            <a:off x="63373" y="63375"/>
            <a:ext cx="12050163" cy="977774"/>
          </a:xfrm>
        </p:spPr>
        <p:txBody>
          <a:bodyPr/>
          <a:lstStyle/>
          <a:p>
            <a:pPr algn="ctr"/>
            <a:r>
              <a:rPr lang="ru-RU" dirty="0"/>
              <a:t>Параллелизм </a:t>
            </a:r>
            <a:r>
              <a:rPr lang="en-US" dirty="0"/>
              <a:t>(1/5)</a:t>
            </a:r>
            <a:r>
              <a:rPr lang="ru-RU" dirty="0"/>
              <a:t> </a:t>
            </a:r>
          </a:p>
        </p:txBody>
      </p:sp>
      <p:sp>
        <p:nvSpPr>
          <p:cNvPr id="3" name="Объект 2">
            <a:extLst>
              <a:ext uri="{FF2B5EF4-FFF2-40B4-BE49-F238E27FC236}">
                <a16:creationId xmlns:a16="http://schemas.microsoft.com/office/drawing/2014/main" id="{A5A11906-A82D-0D20-FCFE-80AA845C55EB}"/>
              </a:ext>
            </a:extLst>
          </p:cNvPr>
          <p:cNvSpPr>
            <a:spLocks noGrp="1"/>
          </p:cNvSpPr>
          <p:nvPr>
            <p:ph idx="1"/>
          </p:nvPr>
        </p:nvSpPr>
        <p:spPr>
          <a:xfrm>
            <a:off x="470780" y="1303698"/>
            <a:ext cx="11108602" cy="5060887"/>
          </a:xfrm>
        </p:spPr>
        <p:txBody>
          <a:bodyPr>
            <a:normAutofit/>
          </a:bodyPr>
          <a:lstStyle/>
          <a:p>
            <a:pPr marL="0" indent="0">
              <a:buNone/>
            </a:pPr>
            <a:r>
              <a:rPr lang="ru-RU" dirty="0"/>
              <a:t>Имеется в виду именно </a:t>
            </a:r>
            <a:r>
              <a:rPr lang="ru-RU" dirty="0">
                <a:solidFill>
                  <a:schemeClr val="accent2">
                    <a:lumMod val="75000"/>
                  </a:schemeClr>
                </a:solidFill>
              </a:rPr>
              <a:t>параллелизм</a:t>
            </a:r>
            <a:r>
              <a:rPr lang="ru-RU" dirty="0"/>
              <a:t>, а не </a:t>
            </a:r>
            <a:r>
              <a:rPr lang="ru-RU" dirty="0" err="1"/>
              <a:t>конкуррентность</a:t>
            </a:r>
            <a:r>
              <a:rPr lang="ru-RU" dirty="0"/>
              <a:t>:</a:t>
            </a:r>
          </a:p>
          <a:p>
            <a:pPr marL="457200" lvl="1" indent="0">
              <a:buNone/>
            </a:pPr>
            <a:r>
              <a:rPr lang="ru-RU" dirty="0"/>
              <a:t>«</a:t>
            </a:r>
            <a:r>
              <a:rPr lang="en-US" dirty="0"/>
              <a:t>Concurrency is overlapped execution of tasks whereas parallelism is simultaneous execution of tasks. In particular, parallel tasks overlap in time but concurrent tasks may or may not overlap in time. While concurrency is a program structuring mechanism, parallelism is a mechanism to make your programs run faster.</a:t>
            </a:r>
            <a:r>
              <a:rPr lang="ru-RU" dirty="0"/>
              <a:t>»</a:t>
            </a:r>
          </a:p>
          <a:p>
            <a:pPr marL="0" indent="0">
              <a:buNone/>
            </a:pPr>
            <a:r>
              <a:rPr lang="ru-RU" dirty="0"/>
              <a:t>Единицей параллельности в </a:t>
            </a:r>
            <a:r>
              <a:rPr lang="en-US" dirty="0" err="1"/>
              <a:t>Ocaml</a:t>
            </a:r>
            <a:r>
              <a:rPr lang="en-US" dirty="0"/>
              <a:t> </a:t>
            </a:r>
            <a:r>
              <a:rPr lang="ru-RU" dirty="0"/>
              <a:t>являются </a:t>
            </a:r>
            <a:r>
              <a:rPr lang="en-US" dirty="0">
                <a:solidFill>
                  <a:schemeClr val="accent2">
                    <a:lumMod val="75000"/>
                  </a:schemeClr>
                </a:solidFill>
              </a:rPr>
              <a:t>Domains</a:t>
            </a:r>
            <a:r>
              <a:rPr lang="en-US" dirty="0"/>
              <a:t>. </a:t>
            </a:r>
            <a:r>
              <a:rPr lang="ru-RU" dirty="0"/>
              <a:t>Модуль </a:t>
            </a:r>
            <a:r>
              <a:rPr lang="en-US" dirty="0">
                <a:solidFill>
                  <a:schemeClr val="accent2">
                    <a:lumMod val="75000"/>
                  </a:schemeClr>
                </a:solidFill>
              </a:rPr>
              <a:t>Domain</a:t>
            </a:r>
            <a:r>
              <a:rPr lang="ru-RU" dirty="0">
                <a:solidFill>
                  <a:schemeClr val="accent2">
                    <a:lumMod val="75000"/>
                  </a:schemeClr>
                </a:solidFill>
              </a:rPr>
              <a:t> </a:t>
            </a:r>
            <a:r>
              <a:rPr lang="ru-RU" dirty="0"/>
              <a:t>предоставляет примитивы для управления доменами. Новые домены создаются следующим образом:</a:t>
            </a:r>
          </a:p>
          <a:p>
            <a:pPr marL="0" indent="0">
              <a:buNone/>
            </a:pPr>
            <a:r>
              <a:rPr lang="en-US" sz="2200" b="0" dirty="0" err="1">
                <a:solidFill>
                  <a:srgbClr val="FFB86C"/>
                </a:solidFill>
                <a:effectLst/>
                <a:latin typeface="Fira Code" panose="020B0809050000020004" pitchFamily="49" charset="0"/>
              </a:rPr>
              <a:t>Domain</a:t>
            </a:r>
            <a:r>
              <a:rPr lang="en-US" sz="2200" b="0" dirty="0" err="1">
                <a:solidFill>
                  <a:srgbClr val="FF75B5"/>
                </a:solidFill>
                <a:effectLst/>
                <a:latin typeface="Fira Code" panose="020B0809050000020004" pitchFamily="49" charset="0"/>
              </a:rPr>
              <a:t>.</a:t>
            </a:r>
            <a:r>
              <a:rPr lang="en-US" sz="2200" b="0" dirty="0" err="1">
                <a:solidFill>
                  <a:srgbClr val="E6E6E6"/>
                </a:solidFill>
                <a:effectLst/>
                <a:latin typeface="Fira Code" panose="020B0809050000020004" pitchFamily="49" charset="0"/>
              </a:rPr>
              <a:t>spawn</a:t>
            </a:r>
            <a:r>
              <a:rPr lang="en-US" sz="2200" b="0" dirty="0">
                <a:solidFill>
                  <a:srgbClr val="E6E6E6"/>
                </a:solidFill>
                <a:effectLst/>
                <a:latin typeface="Fira Code" panose="020B0809050000020004" pitchFamily="49" charset="0"/>
              </a:rPr>
              <a:t> (</a:t>
            </a:r>
            <a:r>
              <a:rPr lang="en-US" sz="2200" b="0" dirty="0">
                <a:solidFill>
                  <a:srgbClr val="FF75B5"/>
                </a:solidFill>
                <a:effectLst/>
                <a:latin typeface="Fira Code" panose="020B0809050000020004" pitchFamily="49" charset="0"/>
              </a:rPr>
              <a:t>fun</a:t>
            </a:r>
            <a:r>
              <a:rPr lang="en-US" sz="2200" b="0" dirty="0">
                <a:solidFill>
                  <a:srgbClr val="E6E6E6"/>
                </a:solidFill>
                <a:effectLst/>
                <a:latin typeface="Fira Code" panose="020B0809050000020004" pitchFamily="49" charset="0"/>
              </a:rPr>
              <a:t> </a:t>
            </a:r>
            <a:r>
              <a:rPr lang="en-US" sz="2200" b="0" dirty="0">
                <a:solidFill>
                  <a:srgbClr val="FFB86C"/>
                </a:solidFill>
                <a:effectLst/>
                <a:latin typeface="Fira Code" panose="020B0809050000020004" pitchFamily="49" charset="0"/>
              </a:rPr>
              <a:t>_</a:t>
            </a:r>
            <a:r>
              <a:rPr lang="en-US" sz="2200" b="0" dirty="0">
                <a:solidFill>
                  <a:srgbClr val="E6E6E6"/>
                </a:solidFill>
                <a:effectLst/>
                <a:latin typeface="Fira Code" panose="020B0809050000020004" pitchFamily="49" charset="0"/>
              </a:rPr>
              <a:t> -&gt; </a:t>
            </a:r>
            <a:r>
              <a:rPr lang="en-US" sz="2200" b="0" dirty="0" err="1">
                <a:solidFill>
                  <a:srgbClr val="E6E6E6"/>
                </a:solidFill>
                <a:effectLst/>
                <a:latin typeface="Fira Code" panose="020B0809050000020004" pitchFamily="49" charset="0"/>
              </a:rPr>
              <a:t>print_endline</a:t>
            </a:r>
            <a:r>
              <a:rPr lang="en-US" sz="2200" b="0" dirty="0">
                <a:solidFill>
                  <a:srgbClr val="E6E6E6"/>
                </a:solidFill>
                <a:effectLst/>
                <a:latin typeface="Fira Code" panose="020B0809050000020004" pitchFamily="49" charset="0"/>
              </a:rPr>
              <a:t> </a:t>
            </a:r>
            <a:r>
              <a:rPr lang="en-US" sz="2200" b="0" dirty="0">
                <a:solidFill>
                  <a:srgbClr val="19F9D8"/>
                </a:solidFill>
                <a:effectLst/>
                <a:latin typeface="Fira Code" panose="020B0809050000020004" pitchFamily="49" charset="0"/>
              </a:rPr>
              <a:t>"I ran in parallel"</a:t>
            </a:r>
            <a:r>
              <a:rPr lang="en-US" sz="2200" b="0" dirty="0">
                <a:solidFill>
                  <a:srgbClr val="E6E6E6"/>
                </a:solidFill>
                <a:effectLst/>
                <a:latin typeface="Fira Code" panose="020B0809050000020004" pitchFamily="49" charset="0"/>
              </a:rPr>
              <a:t>)</a:t>
            </a:r>
          </a:p>
          <a:p>
            <a:pPr marL="0" indent="0">
              <a:buNone/>
            </a:pPr>
            <a:r>
              <a:rPr lang="en-US" sz="2200" b="0" dirty="0">
                <a:solidFill>
                  <a:srgbClr val="FFB86C"/>
                </a:solidFill>
                <a:effectLst/>
                <a:latin typeface="Fira Code" panose="020B0809050000020004" pitchFamily="49" charset="0"/>
              </a:rPr>
              <a:t>I</a:t>
            </a:r>
            <a:r>
              <a:rPr lang="en-US" sz="2200" b="0" dirty="0">
                <a:solidFill>
                  <a:srgbClr val="E6E6E6"/>
                </a:solidFill>
                <a:effectLst/>
                <a:latin typeface="Fira Code" panose="020B0809050000020004" pitchFamily="49" charset="0"/>
              </a:rPr>
              <a:t> ran </a:t>
            </a:r>
            <a:r>
              <a:rPr lang="en-US" sz="2200" b="0" dirty="0">
                <a:solidFill>
                  <a:srgbClr val="FF75B5"/>
                </a:solidFill>
                <a:effectLst/>
                <a:latin typeface="Fira Code" panose="020B0809050000020004" pitchFamily="49" charset="0"/>
              </a:rPr>
              <a:t>in</a:t>
            </a:r>
            <a:r>
              <a:rPr lang="en-US" sz="2200" b="0" dirty="0">
                <a:solidFill>
                  <a:srgbClr val="E6E6E6"/>
                </a:solidFill>
                <a:effectLst/>
                <a:latin typeface="Fira Code" panose="020B0809050000020004" pitchFamily="49" charset="0"/>
              </a:rPr>
              <a:t> parallel</a:t>
            </a:r>
          </a:p>
          <a:p>
            <a:pPr marL="0" indent="0">
              <a:buNone/>
            </a:pPr>
            <a:r>
              <a:rPr lang="en-US" sz="2200" b="0" dirty="0">
                <a:solidFill>
                  <a:srgbClr val="E6E6E6"/>
                </a:solidFill>
                <a:effectLst/>
                <a:latin typeface="Fira Code" panose="020B0809050000020004" pitchFamily="49" charset="0"/>
              </a:rPr>
              <a:t>- </a:t>
            </a:r>
            <a:r>
              <a:rPr lang="en-US" sz="2200" b="0" dirty="0">
                <a:solidFill>
                  <a:srgbClr val="FF75B5"/>
                </a:solidFill>
                <a:effectLst/>
                <a:latin typeface="Fira Code" panose="020B0809050000020004" pitchFamily="49" charset="0"/>
              </a:rPr>
              <a:t>:</a:t>
            </a:r>
            <a:r>
              <a:rPr lang="en-US" sz="2200" b="0" dirty="0">
                <a:solidFill>
                  <a:srgbClr val="E6E6E6"/>
                </a:solidFill>
                <a:effectLst/>
                <a:latin typeface="Fira Code" panose="020B0809050000020004" pitchFamily="49" charset="0"/>
              </a:rPr>
              <a:t> </a:t>
            </a:r>
            <a:r>
              <a:rPr lang="en-US" sz="2200" b="0" dirty="0">
                <a:solidFill>
                  <a:srgbClr val="FFCC95"/>
                </a:solidFill>
                <a:effectLst/>
                <a:latin typeface="Fira Code" panose="020B0809050000020004" pitchFamily="49" charset="0"/>
              </a:rPr>
              <a:t>unit</a:t>
            </a:r>
            <a:r>
              <a:rPr lang="en-US" sz="2200" b="0" dirty="0">
                <a:solidFill>
                  <a:srgbClr val="E6E6E6"/>
                </a:solidFill>
                <a:effectLst/>
                <a:latin typeface="Fira Code" panose="020B0809050000020004" pitchFamily="49" charset="0"/>
              </a:rPr>
              <a:t> </a:t>
            </a:r>
            <a:r>
              <a:rPr lang="en-US" sz="2200" b="0" dirty="0">
                <a:solidFill>
                  <a:srgbClr val="FFB86C"/>
                </a:solidFill>
                <a:effectLst/>
                <a:latin typeface="Fira Code" panose="020B0809050000020004" pitchFamily="49" charset="0"/>
              </a:rPr>
              <a:t>Domain</a:t>
            </a:r>
            <a:r>
              <a:rPr lang="en-US" sz="2200" b="0" dirty="0">
                <a:solidFill>
                  <a:srgbClr val="FF75B5"/>
                </a:solidFill>
                <a:effectLst/>
                <a:latin typeface="Fira Code" panose="020B0809050000020004" pitchFamily="49" charset="0"/>
              </a:rPr>
              <a:t>.</a:t>
            </a:r>
            <a:r>
              <a:rPr lang="en-US" sz="2200" b="0" dirty="0">
                <a:solidFill>
                  <a:srgbClr val="E6E6E6"/>
                </a:solidFill>
                <a:effectLst/>
                <a:latin typeface="Fira Code" panose="020B0809050000020004" pitchFamily="49" charset="0"/>
              </a:rPr>
              <a:t>t = &lt;</a:t>
            </a:r>
            <a:r>
              <a:rPr lang="en-US" sz="2200" b="0" dirty="0" err="1">
                <a:solidFill>
                  <a:srgbClr val="E6E6E6"/>
                </a:solidFill>
                <a:effectLst/>
                <a:latin typeface="Fira Code" panose="020B0809050000020004" pitchFamily="49" charset="0"/>
              </a:rPr>
              <a:t>abstr</a:t>
            </a:r>
            <a:r>
              <a:rPr lang="en-US" sz="2200" b="0" dirty="0">
                <a:solidFill>
                  <a:srgbClr val="E6E6E6"/>
                </a:solidFill>
                <a:effectLst/>
                <a:latin typeface="Fira Code" panose="020B0809050000020004" pitchFamily="49" charset="0"/>
              </a:rPr>
              <a:t>&gt;</a:t>
            </a:r>
          </a:p>
          <a:p>
            <a:pPr marL="0" indent="0">
              <a:buNone/>
            </a:pPr>
            <a:endParaRPr lang="en-US" dirty="0"/>
          </a:p>
        </p:txBody>
      </p:sp>
    </p:spTree>
    <p:extLst>
      <p:ext uri="{BB962C8B-B14F-4D97-AF65-F5344CB8AC3E}">
        <p14:creationId xmlns:p14="http://schemas.microsoft.com/office/powerpoint/2010/main" val="2921741838"/>
      </p:ext>
    </p:extLst>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E5E85-910B-2F2A-E0C7-F9E76B4EC38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6001D2-93CE-3EF8-11CB-6BA07CE8F22C}"/>
              </a:ext>
            </a:extLst>
          </p:cNvPr>
          <p:cNvSpPr>
            <a:spLocks noGrp="1"/>
          </p:cNvSpPr>
          <p:nvPr>
            <p:ph type="title"/>
          </p:nvPr>
        </p:nvSpPr>
        <p:spPr>
          <a:xfrm>
            <a:off x="63373" y="63375"/>
            <a:ext cx="12050163" cy="977774"/>
          </a:xfrm>
        </p:spPr>
        <p:txBody>
          <a:bodyPr/>
          <a:lstStyle/>
          <a:p>
            <a:pPr algn="ctr"/>
            <a:r>
              <a:rPr lang="ru-RU" dirty="0"/>
              <a:t>Параллелизм </a:t>
            </a:r>
            <a:r>
              <a:rPr lang="en-US" dirty="0"/>
              <a:t>(2/5)</a:t>
            </a:r>
            <a:r>
              <a:rPr lang="ru-RU" dirty="0"/>
              <a:t> </a:t>
            </a:r>
          </a:p>
        </p:txBody>
      </p:sp>
      <p:sp>
        <p:nvSpPr>
          <p:cNvPr id="3" name="Объект 2">
            <a:extLst>
              <a:ext uri="{FF2B5EF4-FFF2-40B4-BE49-F238E27FC236}">
                <a16:creationId xmlns:a16="http://schemas.microsoft.com/office/drawing/2014/main" id="{A5A11906-A82D-0D20-FCFE-80AA845C55EB}"/>
              </a:ext>
            </a:extLst>
          </p:cNvPr>
          <p:cNvSpPr>
            <a:spLocks noGrp="1"/>
          </p:cNvSpPr>
          <p:nvPr>
            <p:ph idx="1"/>
          </p:nvPr>
        </p:nvSpPr>
        <p:spPr>
          <a:xfrm>
            <a:off x="470780" y="1303698"/>
            <a:ext cx="11108602" cy="5060887"/>
          </a:xfrm>
        </p:spPr>
        <p:txBody>
          <a:bodyPr>
            <a:normAutofit/>
          </a:bodyPr>
          <a:lstStyle/>
          <a:p>
            <a:pPr marL="0" indent="0">
              <a:buNone/>
            </a:pPr>
            <a:r>
              <a:rPr lang="ru-RU" dirty="0"/>
              <a:t>Функция </a:t>
            </a:r>
            <a:r>
              <a:rPr lang="en-US" dirty="0" err="1">
                <a:solidFill>
                  <a:schemeClr val="accent2">
                    <a:lumMod val="75000"/>
                  </a:schemeClr>
                </a:solidFill>
              </a:rPr>
              <a:t>Domain.spawn</a:t>
            </a:r>
            <a:r>
              <a:rPr lang="en-US" dirty="0">
                <a:solidFill>
                  <a:schemeClr val="accent2">
                    <a:lumMod val="75000"/>
                  </a:schemeClr>
                </a:solidFill>
              </a:rPr>
              <a:t> </a:t>
            </a:r>
            <a:r>
              <a:rPr lang="ru-RU" dirty="0"/>
              <a:t>выполняет переданную функцию параллельно вызывающему домену (исходному). Каждый домен </a:t>
            </a:r>
            <a:r>
              <a:rPr lang="ru-RU" dirty="0" err="1"/>
              <a:t>соответвует</a:t>
            </a:r>
            <a:r>
              <a:rPr lang="ru-RU" dirty="0"/>
              <a:t> системному потоку </a:t>
            </a:r>
            <a:r>
              <a:rPr lang="en-US" dirty="0"/>
              <a:t>1:1</a:t>
            </a:r>
            <a:r>
              <a:rPr lang="ru-RU" dirty="0"/>
              <a:t>. Каждый домен имеет собственное состояние и память. Не рекомендуется запускать больше доменов, чем доступно ядер для выполнения программы.</a:t>
            </a:r>
          </a:p>
          <a:p>
            <a:pPr marL="0" indent="0">
              <a:buNone/>
            </a:pPr>
            <a:endParaRPr lang="ru-RU" dirty="0"/>
          </a:p>
        </p:txBody>
      </p:sp>
    </p:spTree>
    <p:extLst>
      <p:ext uri="{BB962C8B-B14F-4D97-AF65-F5344CB8AC3E}">
        <p14:creationId xmlns:p14="http://schemas.microsoft.com/office/powerpoint/2010/main" val="3069944611"/>
      </p:ext>
    </p:extLst>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E5E85-910B-2F2A-E0C7-F9E76B4EC38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6001D2-93CE-3EF8-11CB-6BA07CE8F22C}"/>
              </a:ext>
            </a:extLst>
          </p:cNvPr>
          <p:cNvSpPr>
            <a:spLocks noGrp="1"/>
          </p:cNvSpPr>
          <p:nvPr>
            <p:ph type="title"/>
          </p:nvPr>
        </p:nvSpPr>
        <p:spPr>
          <a:xfrm>
            <a:off x="63373" y="63375"/>
            <a:ext cx="12050163" cy="977774"/>
          </a:xfrm>
        </p:spPr>
        <p:txBody>
          <a:bodyPr/>
          <a:lstStyle/>
          <a:p>
            <a:pPr algn="ctr"/>
            <a:r>
              <a:rPr lang="ru-RU" dirty="0"/>
              <a:t>Параллелизм </a:t>
            </a:r>
            <a:r>
              <a:rPr lang="en-US" dirty="0"/>
              <a:t>(3/5)</a:t>
            </a:r>
            <a:r>
              <a:rPr lang="ru-RU" dirty="0"/>
              <a:t> </a:t>
            </a:r>
          </a:p>
        </p:txBody>
      </p:sp>
      <p:sp>
        <p:nvSpPr>
          <p:cNvPr id="3" name="Объект 2">
            <a:extLst>
              <a:ext uri="{FF2B5EF4-FFF2-40B4-BE49-F238E27FC236}">
                <a16:creationId xmlns:a16="http://schemas.microsoft.com/office/drawing/2014/main" id="{A5A11906-A82D-0D20-FCFE-80AA845C55EB}"/>
              </a:ext>
            </a:extLst>
          </p:cNvPr>
          <p:cNvSpPr>
            <a:spLocks noGrp="1"/>
          </p:cNvSpPr>
          <p:nvPr>
            <p:ph idx="1"/>
          </p:nvPr>
        </p:nvSpPr>
        <p:spPr>
          <a:xfrm>
            <a:off x="470780" y="1303698"/>
            <a:ext cx="11108602" cy="5060887"/>
          </a:xfrm>
        </p:spPr>
        <p:txBody>
          <a:bodyPr>
            <a:normAutofit/>
          </a:bodyPr>
          <a:lstStyle/>
          <a:p>
            <a:pPr marL="0" indent="0">
              <a:buNone/>
            </a:pPr>
            <a:r>
              <a:rPr lang="ru-RU" dirty="0"/>
              <a:t>Числа Фибоначчи:</a:t>
            </a:r>
            <a:endParaRPr lang="en-US" sz="1600" b="0" dirty="0">
              <a:solidFill>
                <a:srgbClr val="E6E6E6"/>
              </a:solidFill>
              <a:effectLst/>
              <a:latin typeface="Fira Code" panose="020B0809050000020004" pitchFamily="49" charset="0"/>
            </a:endParaRPr>
          </a:p>
          <a:p>
            <a:pPr marL="0" indent="0">
              <a:buNone/>
            </a:pPr>
            <a:r>
              <a:rPr lang="en-US" sz="1600" b="0" dirty="0">
                <a:solidFill>
                  <a:srgbClr val="FF75B5"/>
                </a:solidFill>
                <a:effectLst/>
                <a:latin typeface="Fira Code" panose="020B0809050000020004" pitchFamily="49" charset="0"/>
              </a:rPr>
              <a:t>let</a:t>
            </a:r>
            <a:r>
              <a:rPr lang="en-US" sz="1600" b="0" dirty="0">
                <a:solidFill>
                  <a:srgbClr val="E6E6E6"/>
                </a:solidFill>
                <a:effectLst/>
                <a:latin typeface="Fira Code" panose="020B0809050000020004" pitchFamily="49" charset="0"/>
              </a:rPr>
              <a:t> </a:t>
            </a:r>
            <a:r>
              <a:rPr lang="en-US" sz="1600" b="0" dirty="0">
                <a:solidFill>
                  <a:srgbClr val="6FC1FF"/>
                </a:solidFill>
                <a:effectLst/>
                <a:latin typeface="Fira Code" panose="020B0809050000020004" pitchFamily="49" charset="0"/>
              </a:rPr>
              <a:t>n</a:t>
            </a:r>
            <a:r>
              <a:rPr lang="en-US" sz="1600" b="0" dirty="0">
                <a:solidFill>
                  <a:srgbClr val="E6E6E6"/>
                </a:solidFill>
                <a:effectLst/>
                <a:latin typeface="Fira Code" panose="020B0809050000020004" pitchFamily="49" charset="0"/>
              </a:rPr>
              <a:t> = </a:t>
            </a:r>
            <a:r>
              <a:rPr lang="en-US" sz="1600" b="0" dirty="0">
                <a:solidFill>
                  <a:srgbClr val="FF75B5"/>
                </a:solidFill>
                <a:effectLst/>
                <a:latin typeface="Fira Code" panose="020B0809050000020004" pitchFamily="49" charset="0"/>
              </a:rPr>
              <a:t>try</a:t>
            </a:r>
            <a:r>
              <a:rPr lang="en-US" sz="1600" b="0" dirty="0">
                <a:solidFill>
                  <a:srgbClr val="E6E6E6"/>
                </a:solidFill>
                <a:effectLst/>
                <a:latin typeface="Fira Code" panose="020B0809050000020004" pitchFamily="49" charset="0"/>
              </a:rPr>
              <a:t> </a:t>
            </a:r>
            <a:r>
              <a:rPr lang="en-US" sz="1600" b="0" dirty="0" err="1">
                <a:solidFill>
                  <a:srgbClr val="E6E6E6"/>
                </a:solidFill>
                <a:effectLst/>
                <a:latin typeface="Fira Code" panose="020B0809050000020004" pitchFamily="49" charset="0"/>
              </a:rPr>
              <a:t>int_of_string</a:t>
            </a:r>
            <a:r>
              <a:rPr lang="en-US" sz="1600" b="0" dirty="0">
                <a:solidFill>
                  <a:srgbClr val="E6E6E6"/>
                </a:solidFill>
                <a:effectLst/>
                <a:latin typeface="Fira Code" panose="020B0809050000020004" pitchFamily="49" charset="0"/>
              </a:rPr>
              <a:t> </a:t>
            </a:r>
            <a:r>
              <a:rPr lang="en-US" sz="1600" b="0" dirty="0" err="1">
                <a:solidFill>
                  <a:srgbClr val="FFB86C"/>
                </a:solidFill>
                <a:effectLst/>
                <a:latin typeface="Fira Code" panose="020B0809050000020004" pitchFamily="49" charset="0"/>
              </a:rPr>
              <a:t>Sys</a:t>
            </a:r>
            <a:r>
              <a:rPr lang="en-US" sz="1600" b="0" dirty="0" err="1">
                <a:solidFill>
                  <a:srgbClr val="FF75B5"/>
                </a:solidFill>
                <a:effectLst/>
                <a:latin typeface="Fira Code" panose="020B0809050000020004" pitchFamily="49" charset="0"/>
              </a:rPr>
              <a:t>.</a:t>
            </a:r>
            <a:r>
              <a:rPr lang="en-US" sz="1600" b="0" dirty="0" err="1">
                <a:solidFill>
                  <a:srgbClr val="E6E6E6"/>
                </a:solidFill>
                <a:effectLst/>
                <a:latin typeface="Fira Code" panose="020B0809050000020004" pitchFamily="49" charset="0"/>
              </a:rPr>
              <a:t>argv</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a:t>
            </a:r>
            <a:r>
              <a:rPr lang="en-US" sz="1600" b="0" dirty="0">
                <a:solidFill>
                  <a:srgbClr val="FFB86C"/>
                </a:solidFill>
                <a:effectLst/>
                <a:latin typeface="Fira Code" panose="020B0809050000020004" pitchFamily="49" charset="0"/>
              </a:rPr>
              <a:t>1</a:t>
            </a: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with</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_</a:t>
            </a:r>
            <a:r>
              <a:rPr lang="en-US" sz="1600" b="0" dirty="0">
                <a:solidFill>
                  <a:srgbClr val="E6E6E6"/>
                </a:solidFill>
                <a:effectLst/>
                <a:latin typeface="Fira Code" panose="020B0809050000020004" pitchFamily="49" charset="0"/>
              </a:rPr>
              <a:t> -&gt; </a:t>
            </a:r>
            <a:r>
              <a:rPr lang="en-US" sz="1600" b="0" dirty="0">
                <a:solidFill>
                  <a:srgbClr val="FFB86C"/>
                </a:solidFill>
                <a:effectLst/>
                <a:latin typeface="Fira Code" panose="020B0809050000020004" pitchFamily="49" charset="0"/>
              </a:rPr>
              <a:t>1</a:t>
            </a:r>
            <a:br>
              <a:rPr lang="en-US" sz="1600" b="0" dirty="0">
                <a:solidFill>
                  <a:srgbClr val="E6E6E6"/>
                </a:solidFill>
                <a:effectLst/>
                <a:latin typeface="Fira Code" panose="020B0809050000020004" pitchFamily="49" charset="0"/>
              </a:rPr>
            </a:br>
            <a:r>
              <a:rPr lang="en-US" sz="1600" b="0" dirty="0">
                <a:solidFill>
                  <a:srgbClr val="FF75B5"/>
                </a:solidFill>
                <a:effectLst/>
                <a:latin typeface="Fira Code" panose="020B0809050000020004" pitchFamily="49" charset="0"/>
              </a:rPr>
              <a:t>let</a:t>
            </a: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rec </a:t>
            </a:r>
            <a:r>
              <a:rPr lang="en-US" sz="1600" b="0" dirty="0">
                <a:solidFill>
                  <a:srgbClr val="6FC1FF"/>
                </a:solidFill>
                <a:effectLst/>
                <a:latin typeface="Fira Code" panose="020B0809050000020004" pitchFamily="49" charset="0"/>
              </a:rPr>
              <a:t>fib</a:t>
            </a:r>
            <a:r>
              <a:rPr lang="en-US" sz="1600" b="0" dirty="0">
                <a:solidFill>
                  <a:srgbClr val="E6E6E6"/>
                </a:solidFill>
                <a:effectLst/>
                <a:latin typeface="Fira Code" panose="020B0809050000020004" pitchFamily="49" charset="0"/>
              </a:rPr>
              <a:t> n = </a:t>
            </a:r>
            <a:r>
              <a:rPr lang="en-US" sz="1600" b="0" dirty="0">
                <a:solidFill>
                  <a:srgbClr val="FF75B5"/>
                </a:solidFill>
                <a:effectLst/>
                <a:latin typeface="Fira Code" panose="020B0809050000020004" pitchFamily="49" charset="0"/>
              </a:rPr>
              <a:t>if</a:t>
            </a:r>
            <a:r>
              <a:rPr lang="en-US" sz="1600" b="0" dirty="0">
                <a:solidFill>
                  <a:srgbClr val="E6E6E6"/>
                </a:solidFill>
                <a:effectLst/>
                <a:latin typeface="Fira Code" panose="020B0809050000020004" pitchFamily="49" charset="0"/>
              </a:rPr>
              <a:t> n &lt; </a:t>
            </a:r>
            <a:r>
              <a:rPr lang="en-US" sz="1600" b="0" dirty="0">
                <a:solidFill>
                  <a:srgbClr val="FFB86C"/>
                </a:solidFill>
                <a:effectLst/>
                <a:latin typeface="Fira Code" panose="020B0809050000020004" pitchFamily="49" charset="0"/>
              </a:rPr>
              <a:t>2</a:t>
            </a: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then</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1</a:t>
            </a: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else</a:t>
            </a:r>
            <a:r>
              <a:rPr lang="en-US" sz="1600" b="0" dirty="0">
                <a:solidFill>
                  <a:srgbClr val="E6E6E6"/>
                </a:solidFill>
                <a:effectLst/>
                <a:latin typeface="Fira Code" panose="020B0809050000020004" pitchFamily="49" charset="0"/>
              </a:rPr>
              <a:t> fib (n - </a:t>
            </a:r>
            <a:r>
              <a:rPr lang="en-US" sz="1600" b="0" dirty="0">
                <a:solidFill>
                  <a:srgbClr val="FFB86C"/>
                </a:solidFill>
                <a:effectLst/>
                <a:latin typeface="Fira Code" panose="020B0809050000020004" pitchFamily="49" charset="0"/>
              </a:rPr>
              <a:t>1</a:t>
            </a:r>
            <a:r>
              <a:rPr lang="en-US" sz="1600" b="0" dirty="0">
                <a:solidFill>
                  <a:srgbClr val="E6E6E6"/>
                </a:solidFill>
                <a:effectLst/>
                <a:latin typeface="Fira Code" panose="020B0809050000020004" pitchFamily="49" charset="0"/>
              </a:rPr>
              <a:t>) + fib (n - </a:t>
            </a:r>
            <a:r>
              <a:rPr lang="en-US" sz="1600" b="0" dirty="0">
                <a:solidFill>
                  <a:srgbClr val="FFB86C"/>
                </a:solidFill>
                <a:effectLst/>
                <a:latin typeface="Fira Code" panose="020B0809050000020004" pitchFamily="49" charset="0"/>
              </a:rPr>
              <a:t>2</a:t>
            </a:r>
            <a:r>
              <a:rPr lang="en-US" sz="1600" b="0" dirty="0">
                <a:solidFill>
                  <a:srgbClr val="E6E6E6"/>
                </a:solidFill>
                <a:effectLst/>
                <a:latin typeface="Fira Code" panose="020B0809050000020004" pitchFamily="49" charset="0"/>
              </a:rPr>
              <a:t>)</a:t>
            </a:r>
            <a:br>
              <a:rPr lang="en-US" sz="1600" b="0" dirty="0">
                <a:solidFill>
                  <a:srgbClr val="E6E6E6"/>
                </a:solidFill>
                <a:effectLst/>
                <a:latin typeface="Fira Code" panose="020B0809050000020004" pitchFamily="49" charset="0"/>
              </a:rPr>
            </a:br>
            <a:r>
              <a:rPr lang="en-US" sz="1600" b="0" dirty="0">
                <a:solidFill>
                  <a:srgbClr val="FF75B5"/>
                </a:solidFill>
                <a:effectLst/>
                <a:latin typeface="Fira Code" panose="020B0809050000020004" pitchFamily="49" charset="0"/>
              </a:rPr>
              <a:t>let</a:t>
            </a:r>
            <a:r>
              <a:rPr lang="en-US" sz="1600" b="0" dirty="0">
                <a:solidFill>
                  <a:srgbClr val="E6E6E6"/>
                </a:solidFill>
                <a:effectLst/>
                <a:latin typeface="Fira Code" panose="020B0809050000020004" pitchFamily="49" charset="0"/>
              </a:rPr>
              <a:t> </a:t>
            </a:r>
            <a:r>
              <a:rPr lang="en-US" sz="1600" b="0" dirty="0">
                <a:solidFill>
                  <a:srgbClr val="6FC1FF"/>
                </a:solidFill>
                <a:effectLst/>
                <a:latin typeface="Fira Code" panose="020B0809050000020004" pitchFamily="49" charset="0"/>
              </a:rPr>
              <a:t>main</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p>
          <a:p>
            <a:pPr marL="0" indent="0">
              <a:buNone/>
            </a:pP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let</a:t>
            </a:r>
            <a:r>
              <a:rPr lang="en-US" sz="1600" b="0" dirty="0">
                <a:solidFill>
                  <a:srgbClr val="E6E6E6"/>
                </a:solidFill>
                <a:effectLst/>
                <a:latin typeface="Fira Code" panose="020B0809050000020004" pitchFamily="49" charset="0"/>
              </a:rPr>
              <a:t> </a:t>
            </a:r>
            <a:r>
              <a:rPr lang="en-US" sz="1600" b="0" dirty="0">
                <a:solidFill>
                  <a:srgbClr val="6FC1FF"/>
                </a:solidFill>
                <a:effectLst/>
                <a:latin typeface="Fira Code" panose="020B0809050000020004" pitchFamily="49" charset="0"/>
              </a:rPr>
              <a:t>r</a:t>
            </a:r>
            <a:r>
              <a:rPr lang="en-US" sz="1600" b="0" dirty="0">
                <a:solidFill>
                  <a:srgbClr val="E6E6E6"/>
                </a:solidFill>
                <a:effectLst/>
                <a:latin typeface="Fira Code" panose="020B0809050000020004" pitchFamily="49" charset="0"/>
              </a:rPr>
              <a:t> = fib n </a:t>
            </a:r>
            <a:r>
              <a:rPr lang="en-US" sz="1600" b="0" dirty="0">
                <a:solidFill>
                  <a:srgbClr val="FF75B5"/>
                </a:solidFill>
                <a:effectLst/>
                <a:latin typeface="Fira Code" panose="020B0809050000020004" pitchFamily="49" charset="0"/>
              </a:rPr>
              <a:t>in</a:t>
            </a:r>
            <a:endParaRPr lang="en-US" sz="1600" b="0" dirty="0">
              <a:solidFill>
                <a:srgbClr val="E6E6E6"/>
              </a:solidFill>
              <a:effectLst/>
              <a:latin typeface="Fira Code" panose="020B0809050000020004" pitchFamily="49" charset="0"/>
            </a:endParaRPr>
          </a:p>
          <a:p>
            <a:pPr marL="0" indent="0">
              <a:buNone/>
            </a:pPr>
            <a:r>
              <a:rPr lang="en-US" sz="1600" b="0" dirty="0">
                <a:solidFill>
                  <a:srgbClr val="E6E6E6"/>
                </a:solidFill>
                <a:effectLst/>
                <a:latin typeface="Fira Code" panose="020B0809050000020004" pitchFamily="49" charset="0"/>
              </a:rPr>
              <a:t>  </a:t>
            </a:r>
            <a:r>
              <a:rPr lang="en-US" sz="1600" b="0" dirty="0" err="1">
                <a:solidFill>
                  <a:srgbClr val="FFB86C"/>
                </a:solidFill>
                <a:effectLst/>
                <a:latin typeface="Fira Code" panose="020B0809050000020004" pitchFamily="49" charset="0"/>
              </a:rPr>
              <a:t>Printf</a:t>
            </a:r>
            <a:r>
              <a:rPr lang="en-US" sz="1600" b="0" dirty="0" err="1">
                <a:solidFill>
                  <a:srgbClr val="FF75B5"/>
                </a:solidFill>
                <a:effectLst/>
                <a:latin typeface="Fira Code" panose="020B0809050000020004" pitchFamily="49" charset="0"/>
              </a:rPr>
              <a:t>.</a:t>
            </a:r>
            <a:r>
              <a:rPr lang="en-US" sz="1600" b="0" dirty="0" err="1">
                <a:solidFill>
                  <a:srgbClr val="E6E6E6"/>
                </a:solidFill>
                <a:effectLst/>
                <a:latin typeface="Fira Code" panose="020B0809050000020004" pitchFamily="49" charset="0"/>
              </a:rPr>
              <a:t>printf</a:t>
            </a:r>
            <a:r>
              <a:rPr lang="en-US" sz="1600" b="0" dirty="0">
                <a:solidFill>
                  <a:srgbClr val="E6E6E6"/>
                </a:solidFill>
                <a:effectLst/>
                <a:latin typeface="Fira Code" panose="020B0809050000020004" pitchFamily="49" charset="0"/>
              </a:rPr>
              <a:t> </a:t>
            </a:r>
            <a:r>
              <a:rPr lang="en-US" sz="1600" b="0" dirty="0">
                <a:solidFill>
                  <a:srgbClr val="19F9D8"/>
                </a:solidFill>
                <a:effectLst/>
                <a:latin typeface="Fira Code" panose="020B0809050000020004" pitchFamily="49" charset="0"/>
              </a:rPr>
              <a:t>"fib(</a:t>
            </a:r>
            <a:r>
              <a:rPr lang="en-US" sz="1600" b="0" dirty="0">
                <a:solidFill>
                  <a:srgbClr val="FFB86C"/>
                </a:solidFill>
                <a:effectLst/>
                <a:latin typeface="Fira Code" panose="020B0809050000020004" pitchFamily="49" charset="0"/>
              </a:rPr>
              <a:t>%d</a:t>
            </a:r>
            <a:r>
              <a:rPr lang="en-US" sz="1600" b="0" dirty="0">
                <a:solidFill>
                  <a:srgbClr val="19F9D8"/>
                </a:solidFill>
                <a:effectLst/>
                <a:latin typeface="Fira Code" panose="020B0809050000020004" pitchFamily="49" charset="0"/>
              </a:rPr>
              <a:t>) = </a:t>
            </a:r>
            <a:r>
              <a:rPr lang="en-US" sz="1600" b="0" dirty="0">
                <a:solidFill>
                  <a:srgbClr val="FFB86C"/>
                </a:solidFill>
                <a:effectLst/>
                <a:latin typeface="Fira Code" panose="020B0809050000020004" pitchFamily="49" charset="0"/>
              </a:rPr>
              <a:t>%d</a:t>
            </a:r>
            <a:r>
              <a:rPr lang="en-US" sz="1600" b="0" dirty="0">
                <a:solidFill>
                  <a:srgbClr val="45A9F9"/>
                </a:solidFill>
                <a:effectLst/>
                <a:latin typeface="Fira Code" panose="020B0809050000020004" pitchFamily="49" charset="0"/>
              </a:rPr>
              <a:t>\n</a:t>
            </a:r>
            <a:r>
              <a:rPr lang="en-US" sz="1600" b="0" dirty="0">
                <a:solidFill>
                  <a:srgbClr val="FFB86C"/>
                </a:solidFill>
                <a:effectLst/>
                <a:latin typeface="Fira Code" panose="020B0809050000020004" pitchFamily="49" charset="0"/>
              </a:rPr>
              <a:t>%!</a:t>
            </a:r>
            <a:r>
              <a:rPr lang="en-US" sz="1600" b="0" dirty="0">
                <a:solidFill>
                  <a:srgbClr val="19F9D8"/>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n r</a:t>
            </a:r>
            <a:br>
              <a:rPr lang="en-US" sz="1600" b="0" dirty="0">
                <a:solidFill>
                  <a:srgbClr val="E6E6E6"/>
                </a:solidFill>
                <a:effectLst/>
                <a:latin typeface="Fira Code" panose="020B0809050000020004" pitchFamily="49" charset="0"/>
              </a:rPr>
            </a:br>
            <a:r>
              <a:rPr lang="en-US" sz="1600" b="0" dirty="0">
                <a:solidFill>
                  <a:srgbClr val="FF75B5"/>
                </a:solidFill>
                <a:effectLst/>
                <a:latin typeface="Fira Code" panose="020B0809050000020004" pitchFamily="49" charset="0"/>
              </a:rPr>
              <a:t>let</a:t>
            </a:r>
            <a:r>
              <a:rPr lang="en-US" sz="1600" b="0" dirty="0">
                <a:solidFill>
                  <a:srgbClr val="E6E6E6"/>
                </a:solidFill>
                <a:effectLst/>
                <a:latin typeface="Fira Code" panose="020B0809050000020004" pitchFamily="49" charset="0"/>
              </a:rPr>
              <a:t> </a:t>
            </a:r>
            <a:r>
              <a:rPr lang="en-US" sz="1600" b="0" dirty="0">
                <a:solidFill>
                  <a:srgbClr val="6FC1FF"/>
                </a:solidFill>
                <a:effectLst/>
                <a:latin typeface="Fira Code" panose="020B0809050000020004" pitchFamily="49" charset="0"/>
              </a:rPr>
              <a:t>_</a:t>
            </a:r>
            <a:r>
              <a:rPr lang="en-US" sz="1600" b="0" dirty="0">
                <a:solidFill>
                  <a:srgbClr val="E6E6E6"/>
                </a:solidFill>
                <a:effectLst/>
                <a:latin typeface="Fira Code" panose="020B0809050000020004" pitchFamily="49" charset="0"/>
              </a:rPr>
              <a:t> = main </a:t>
            </a:r>
            <a:r>
              <a:rPr lang="en-US" sz="1600" b="0" dirty="0">
                <a:solidFill>
                  <a:srgbClr val="FFB86C"/>
                </a:solidFill>
                <a:effectLst/>
                <a:latin typeface="Fira Code" panose="020B0809050000020004" pitchFamily="49" charset="0"/>
              </a:rPr>
              <a:t>()</a:t>
            </a:r>
            <a:endParaRPr lang="ru-RU" sz="1600" b="0" dirty="0">
              <a:solidFill>
                <a:srgbClr val="FFB86C"/>
              </a:solidFill>
              <a:effectLst/>
              <a:latin typeface="Fira Code" panose="020B0809050000020004" pitchFamily="49" charset="0"/>
            </a:endParaRPr>
          </a:p>
          <a:p>
            <a:pPr marL="0" indent="0">
              <a:buNone/>
            </a:pPr>
            <a:endParaRPr lang="en-US" sz="1600" b="0" dirty="0">
              <a:solidFill>
                <a:srgbClr val="E6E6E6"/>
              </a:solidFill>
              <a:effectLst/>
              <a:latin typeface="Fira Code" panose="020B0809050000020004" pitchFamily="49" charset="0"/>
            </a:endParaRPr>
          </a:p>
          <a:p>
            <a:pPr marL="0" indent="0">
              <a:buNone/>
            </a:pPr>
            <a:r>
              <a:rPr lang="en-US" sz="1600" b="0" dirty="0">
                <a:solidFill>
                  <a:srgbClr val="E6E6E6"/>
                </a:solidFill>
                <a:effectLst/>
                <a:latin typeface="Fira Code" panose="020B0809050000020004" pitchFamily="49" charset="0"/>
              </a:rPr>
              <a:t>$ </a:t>
            </a:r>
            <a:r>
              <a:rPr lang="en-US" sz="1600" b="0" dirty="0" err="1">
                <a:solidFill>
                  <a:srgbClr val="E6E6E6"/>
                </a:solidFill>
                <a:effectLst/>
                <a:latin typeface="Fira Code" panose="020B0809050000020004" pitchFamily="49" charset="0"/>
              </a:rPr>
              <a:t>ocamlopt</a:t>
            </a:r>
            <a:r>
              <a:rPr lang="en-US" sz="1600" b="0" dirty="0">
                <a:solidFill>
                  <a:srgbClr val="E6E6E6"/>
                </a:solidFill>
                <a:effectLst/>
                <a:latin typeface="Fira Code" panose="020B0809050000020004" pitchFamily="49" charset="0"/>
              </a:rPr>
              <a:t> -o fib</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exe fib</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ml</a:t>
            </a:r>
          </a:p>
          <a:p>
            <a:pPr marL="0" indent="0">
              <a:buNone/>
            </a:pP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/fib</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exe </a:t>
            </a:r>
            <a:r>
              <a:rPr lang="en-US" sz="1600" b="0" dirty="0">
                <a:solidFill>
                  <a:srgbClr val="FFB86C"/>
                </a:solidFill>
                <a:effectLst/>
                <a:latin typeface="Fira Code" panose="020B0809050000020004" pitchFamily="49" charset="0"/>
              </a:rPr>
              <a:t>42</a:t>
            </a:r>
            <a:endParaRPr lang="en-US" sz="1600" b="0" dirty="0">
              <a:solidFill>
                <a:srgbClr val="E6E6E6"/>
              </a:solidFill>
              <a:effectLst/>
              <a:latin typeface="Fira Code" panose="020B0809050000020004" pitchFamily="49" charset="0"/>
            </a:endParaRPr>
          </a:p>
          <a:p>
            <a:pPr marL="0" indent="0">
              <a:buNone/>
            </a:pPr>
            <a:r>
              <a:rPr lang="en-US" sz="1600" b="0" dirty="0">
                <a:solidFill>
                  <a:srgbClr val="E6E6E6"/>
                </a:solidFill>
                <a:effectLst/>
                <a:latin typeface="Fira Code" panose="020B0809050000020004" pitchFamily="49" charset="0"/>
              </a:rPr>
              <a:t>fib(</a:t>
            </a:r>
            <a:r>
              <a:rPr lang="en-US" sz="1600" b="0" dirty="0">
                <a:solidFill>
                  <a:srgbClr val="FFB86C"/>
                </a:solidFill>
                <a:effectLst/>
                <a:latin typeface="Fira Code" panose="020B0809050000020004" pitchFamily="49" charset="0"/>
              </a:rPr>
              <a:t>42</a:t>
            </a:r>
            <a:r>
              <a:rPr lang="en-US" sz="1600" b="0" dirty="0">
                <a:solidFill>
                  <a:srgbClr val="E6E6E6"/>
                </a:solidFill>
                <a:effectLst/>
                <a:latin typeface="Fira Code" panose="020B0809050000020004" pitchFamily="49" charset="0"/>
              </a:rPr>
              <a:t>) = </a:t>
            </a:r>
            <a:r>
              <a:rPr lang="en-US" sz="1600" b="0" dirty="0">
                <a:solidFill>
                  <a:srgbClr val="FFB86C"/>
                </a:solidFill>
                <a:effectLst/>
                <a:latin typeface="Fira Code" panose="020B0809050000020004" pitchFamily="49" charset="0"/>
              </a:rPr>
              <a:t>433494437</a:t>
            </a:r>
            <a:endParaRPr lang="en-US" sz="1600" b="0" dirty="0">
              <a:solidFill>
                <a:srgbClr val="E6E6E6"/>
              </a:solidFill>
              <a:effectLst/>
              <a:latin typeface="Fira Code" panose="020B0809050000020004" pitchFamily="49" charset="0"/>
            </a:endParaRPr>
          </a:p>
          <a:p>
            <a:pPr marL="0" indent="0">
              <a:buNone/>
            </a:pPr>
            <a:r>
              <a:rPr lang="en-US" sz="1600" b="0" dirty="0">
                <a:solidFill>
                  <a:srgbClr val="E6E6E6"/>
                </a:solidFill>
                <a:effectLst/>
                <a:latin typeface="Fira Code" panose="020B0809050000020004" pitchFamily="49" charset="0"/>
              </a:rPr>
              <a:t>$ hyperfine '</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/fib</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exe </a:t>
            </a:r>
            <a:r>
              <a:rPr lang="en-US" sz="1600" b="0" dirty="0">
                <a:solidFill>
                  <a:srgbClr val="FFB86C"/>
                </a:solidFill>
                <a:effectLst/>
                <a:latin typeface="Fira Code" panose="020B0809050000020004" pitchFamily="49" charset="0"/>
              </a:rPr>
              <a:t>42</a:t>
            </a: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Benchmarking</a:t>
            </a:r>
            <a:endParaRPr lang="en-US" sz="1600" b="0" dirty="0">
              <a:solidFill>
                <a:srgbClr val="E6E6E6"/>
              </a:solidFill>
              <a:effectLst/>
              <a:latin typeface="Fira Code" panose="020B0809050000020004" pitchFamily="49" charset="0"/>
            </a:endParaRPr>
          </a:p>
          <a:p>
            <a:pPr marL="0" indent="0">
              <a:buNone/>
            </a:pPr>
            <a:r>
              <a:rPr lang="en-US" sz="1600" b="0" dirty="0">
                <a:solidFill>
                  <a:srgbClr val="FFB86C"/>
                </a:solidFill>
                <a:effectLst/>
                <a:latin typeface="Fira Code" panose="020B0809050000020004" pitchFamily="49" charset="0"/>
              </a:rPr>
              <a:t>Benchmark</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1</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/fib</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exe </a:t>
            </a:r>
            <a:r>
              <a:rPr lang="en-US" sz="1600" b="0" dirty="0">
                <a:solidFill>
                  <a:srgbClr val="FFB86C"/>
                </a:solidFill>
                <a:effectLst/>
                <a:latin typeface="Fira Code" panose="020B0809050000020004" pitchFamily="49" charset="0"/>
              </a:rPr>
              <a:t>42</a:t>
            </a:r>
            <a:endParaRPr lang="en-US" sz="1600" b="0" dirty="0">
              <a:solidFill>
                <a:srgbClr val="E6E6E6"/>
              </a:solidFill>
              <a:effectLst/>
              <a:latin typeface="Fira Code" panose="020B0809050000020004" pitchFamily="49" charset="0"/>
            </a:endParaRPr>
          </a:p>
          <a:p>
            <a:pPr marL="0" indent="0">
              <a:buNone/>
            </a:pP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Time</a:t>
            </a:r>
            <a:r>
              <a:rPr lang="en-US" sz="1600" b="0" dirty="0">
                <a:solidFill>
                  <a:srgbClr val="E6E6E6"/>
                </a:solidFill>
                <a:effectLst/>
                <a:latin typeface="Fira Code" panose="020B0809050000020004" pitchFamily="49" charset="0"/>
              </a:rPr>
              <a:t> (mean ± </a:t>
            </a:r>
            <a:r>
              <a:rPr lang="en-US" sz="1600" b="0" dirty="0" err="1">
                <a:solidFill>
                  <a:srgbClr val="E6E6E6"/>
                </a:solidFill>
                <a:effectLst/>
                <a:latin typeface="Fira Code" panose="020B0809050000020004" pitchFamily="49" charset="0"/>
              </a:rPr>
              <a:t>sd</a:t>
            </a:r>
            <a:r>
              <a:rPr lang="en-US" sz="1600" b="0" dirty="0">
                <a:solidFill>
                  <a:srgbClr val="E6E6E6"/>
                </a:solidFill>
                <a:effectLst/>
                <a:latin typeface="Fira Code" panose="020B0809050000020004" pitchFamily="49" charset="0"/>
              </a:rPr>
              <a:t>)</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1.193</a:t>
            </a:r>
            <a:r>
              <a:rPr lang="en-US" sz="1600" b="0" dirty="0">
                <a:solidFill>
                  <a:srgbClr val="E6E6E6"/>
                </a:solidFill>
                <a:effectLst/>
                <a:latin typeface="Fira Code" panose="020B0809050000020004" pitchFamily="49" charset="0"/>
              </a:rPr>
              <a:t> s ±  </a:t>
            </a:r>
            <a:r>
              <a:rPr lang="en-US" sz="1600" b="0" dirty="0">
                <a:solidFill>
                  <a:srgbClr val="FFB86C"/>
                </a:solidFill>
                <a:effectLst/>
                <a:latin typeface="Fira Code" panose="020B0809050000020004" pitchFamily="49" charset="0"/>
              </a:rPr>
              <a:t>0.006</a:t>
            </a:r>
            <a:r>
              <a:rPr lang="en-US" sz="1600" b="0" dirty="0">
                <a:solidFill>
                  <a:srgbClr val="E6E6E6"/>
                </a:solidFill>
                <a:effectLst/>
                <a:latin typeface="Fira Code" panose="020B0809050000020004" pitchFamily="49" charset="0"/>
              </a:rPr>
              <a:t> s    [</a:t>
            </a:r>
            <a:r>
              <a:rPr lang="en-US" sz="1600" b="0" dirty="0">
                <a:solidFill>
                  <a:srgbClr val="FFB86C"/>
                </a:solidFill>
                <a:effectLst/>
                <a:latin typeface="Fira Code" panose="020B0809050000020004" pitchFamily="49" charset="0"/>
              </a:rPr>
              <a:t>User</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1.186</a:t>
            </a:r>
            <a:r>
              <a:rPr lang="en-US" sz="1600" b="0" dirty="0">
                <a:solidFill>
                  <a:srgbClr val="E6E6E6"/>
                </a:solidFill>
                <a:effectLst/>
                <a:latin typeface="Fira Code" panose="020B0809050000020004" pitchFamily="49" charset="0"/>
              </a:rPr>
              <a:t> s</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System</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0.003</a:t>
            </a:r>
            <a:r>
              <a:rPr lang="en-US" sz="1600" b="0" dirty="0">
                <a:solidFill>
                  <a:srgbClr val="E6E6E6"/>
                </a:solidFill>
                <a:effectLst/>
                <a:latin typeface="Fira Code" panose="020B0809050000020004" pitchFamily="49" charset="0"/>
              </a:rPr>
              <a:t> s]</a:t>
            </a:r>
          </a:p>
          <a:p>
            <a:pPr marL="0" indent="0">
              <a:buNone/>
            </a:pP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Range</a:t>
            </a:r>
            <a:r>
              <a:rPr lang="en-US" sz="1600" b="0" dirty="0">
                <a:solidFill>
                  <a:srgbClr val="E6E6E6"/>
                </a:solidFill>
                <a:effectLst/>
                <a:latin typeface="Fira Code" panose="020B0809050000020004" pitchFamily="49" charset="0"/>
              </a:rPr>
              <a:t> (min … max)</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1.181</a:t>
            </a:r>
            <a:r>
              <a:rPr lang="en-US" sz="1600" b="0" dirty="0">
                <a:solidFill>
                  <a:srgbClr val="E6E6E6"/>
                </a:solidFill>
                <a:effectLst/>
                <a:latin typeface="Fira Code" panose="020B0809050000020004" pitchFamily="49" charset="0"/>
              </a:rPr>
              <a:t> s …  </a:t>
            </a:r>
            <a:r>
              <a:rPr lang="en-US" sz="1600" b="0" dirty="0">
                <a:solidFill>
                  <a:srgbClr val="FFB86C"/>
                </a:solidFill>
                <a:effectLst/>
                <a:latin typeface="Fira Code" panose="020B0809050000020004" pitchFamily="49" charset="0"/>
              </a:rPr>
              <a:t>1.202</a:t>
            </a:r>
            <a:r>
              <a:rPr lang="en-US" sz="1600" b="0" dirty="0">
                <a:solidFill>
                  <a:srgbClr val="E6E6E6"/>
                </a:solidFill>
                <a:effectLst/>
                <a:latin typeface="Fira Code" panose="020B0809050000020004" pitchFamily="49" charset="0"/>
              </a:rPr>
              <a:t> s    </a:t>
            </a:r>
            <a:r>
              <a:rPr lang="en-US" sz="1600" b="0" dirty="0">
                <a:solidFill>
                  <a:srgbClr val="FFB86C"/>
                </a:solidFill>
                <a:effectLst/>
                <a:latin typeface="Fira Code" panose="020B0809050000020004" pitchFamily="49" charset="0"/>
              </a:rPr>
              <a:t>10</a:t>
            </a:r>
            <a:r>
              <a:rPr lang="en-US" sz="1600" b="0" dirty="0">
                <a:solidFill>
                  <a:srgbClr val="E6E6E6"/>
                </a:solidFill>
                <a:effectLst/>
                <a:latin typeface="Fira Code" panose="020B0809050000020004" pitchFamily="49" charset="0"/>
              </a:rPr>
              <a:t> runs</a:t>
            </a:r>
          </a:p>
          <a:p>
            <a:pPr marL="0" indent="0">
              <a:buNone/>
            </a:pPr>
            <a:endParaRPr lang="ru-RU" dirty="0"/>
          </a:p>
        </p:txBody>
      </p:sp>
    </p:spTree>
    <p:extLst>
      <p:ext uri="{BB962C8B-B14F-4D97-AF65-F5344CB8AC3E}">
        <p14:creationId xmlns:p14="http://schemas.microsoft.com/office/powerpoint/2010/main" val="956032626"/>
      </p:ext>
    </p:extLst>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E5E85-910B-2F2A-E0C7-F9E76B4EC38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6001D2-93CE-3EF8-11CB-6BA07CE8F22C}"/>
              </a:ext>
            </a:extLst>
          </p:cNvPr>
          <p:cNvSpPr>
            <a:spLocks noGrp="1"/>
          </p:cNvSpPr>
          <p:nvPr>
            <p:ph type="title"/>
          </p:nvPr>
        </p:nvSpPr>
        <p:spPr>
          <a:xfrm>
            <a:off x="63373" y="63375"/>
            <a:ext cx="12050163" cy="977774"/>
          </a:xfrm>
        </p:spPr>
        <p:txBody>
          <a:bodyPr/>
          <a:lstStyle/>
          <a:p>
            <a:pPr algn="ctr"/>
            <a:r>
              <a:rPr lang="ru-RU" dirty="0"/>
              <a:t>Параллелизм </a:t>
            </a:r>
            <a:r>
              <a:rPr lang="en-US" dirty="0"/>
              <a:t>(4/5)</a:t>
            </a:r>
            <a:r>
              <a:rPr lang="ru-RU" dirty="0"/>
              <a:t> </a:t>
            </a:r>
          </a:p>
        </p:txBody>
      </p:sp>
      <p:sp>
        <p:nvSpPr>
          <p:cNvPr id="3" name="Объект 2">
            <a:extLst>
              <a:ext uri="{FF2B5EF4-FFF2-40B4-BE49-F238E27FC236}">
                <a16:creationId xmlns:a16="http://schemas.microsoft.com/office/drawing/2014/main" id="{A5A11906-A82D-0D20-FCFE-80AA845C55EB}"/>
              </a:ext>
            </a:extLst>
          </p:cNvPr>
          <p:cNvSpPr>
            <a:spLocks noGrp="1"/>
          </p:cNvSpPr>
          <p:nvPr>
            <p:ph idx="1"/>
          </p:nvPr>
        </p:nvSpPr>
        <p:spPr>
          <a:xfrm>
            <a:off x="470780" y="1303698"/>
            <a:ext cx="11108602" cy="5060887"/>
          </a:xfrm>
        </p:spPr>
        <p:txBody>
          <a:bodyPr>
            <a:normAutofit/>
          </a:bodyPr>
          <a:lstStyle/>
          <a:p>
            <a:pPr marL="0" indent="0">
              <a:buNone/>
            </a:pPr>
            <a:r>
              <a:rPr lang="ru-RU" dirty="0"/>
              <a:t>Созданные домены могут быть запущены через функцию </a:t>
            </a:r>
            <a:r>
              <a:rPr lang="en-US" dirty="0">
                <a:solidFill>
                  <a:schemeClr val="accent2">
                    <a:lumMod val="75000"/>
                  </a:schemeClr>
                </a:solidFill>
              </a:rPr>
              <a:t>join </a:t>
            </a:r>
            <a:r>
              <a:rPr lang="ru-RU" dirty="0"/>
              <a:t>для получения их результатов. </a:t>
            </a:r>
            <a:r>
              <a:rPr lang="en-US" dirty="0">
                <a:solidFill>
                  <a:schemeClr val="accent2">
                    <a:lumMod val="75000"/>
                  </a:schemeClr>
                </a:solidFill>
              </a:rPr>
              <a:t>Join </a:t>
            </a:r>
            <a:r>
              <a:rPr lang="ru-RU" dirty="0"/>
              <a:t>ожидает, пока переданный домен не закончит выполнение. Вычисление числа Фибоначчи дважды:</a:t>
            </a:r>
          </a:p>
          <a:p>
            <a:pPr marL="0" indent="0">
              <a:buNone/>
            </a:pPr>
            <a:r>
              <a:rPr lang="en-US" sz="1600" b="0" dirty="0">
                <a:solidFill>
                  <a:srgbClr val="FF75B5"/>
                </a:solidFill>
                <a:effectLst/>
                <a:latin typeface="Fira Code" panose="020B0809050000020004" pitchFamily="49" charset="0"/>
              </a:rPr>
              <a:t>let</a:t>
            </a:r>
            <a:r>
              <a:rPr lang="en-US" sz="1600" b="0" dirty="0">
                <a:solidFill>
                  <a:srgbClr val="E6E6E6"/>
                </a:solidFill>
                <a:effectLst/>
                <a:latin typeface="Fira Code" panose="020B0809050000020004" pitchFamily="49" charset="0"/>
              </a:rPr>
              <a:t> </a:t>
            </a:r>
            <a:r>
              <a:rPr lang="en-US" sz="1600" b="0" dirty="0">
                <a:solidFill>
                  <a:srgbClr val="6FC1FF"/>
                </a:solidFill>
                <a:effectLst/>
                <a:latin typeface="Fira Code" panose="020B0809050000020004" pitchFamily="49" charset="0"/>
              </a:rPr>
              <a:t>n</a:t>
            </a:r>
            <a:r>
              <a:rPr lang="en-US" sz="1600" b="0" dirty="0">
                <a:solidFill>
                  <a:srgbClr val="E6E6E6"/>
                </a:solidFill>
                <a:effectLst/>
                <a:latin typeface="Fira Code" panose="020B0809050000020004" pitchFamily="49" charset="0"/>
              </a:rPr>
              <a:t> = </a:t>
            </a:r>
            <a:r>
              <a:rPr lang="en-US" sz="1600" b="0" dirty="0" err="1">
                <a:solidFill>
                  <a:srgbClr val="E6E6E6"/>
                </a:solidFill>
                <a:effectLst/>
                <a:latin typeface="Fira Code" panose="020B0809050000020004" pitchFamily="49" charset="0"/>
              </a:rPr>
              <a:t>int_of_string</a:t>
            </a:r>
            <a:r>
              <a:rPr lang="en-US" sz="1600" b="0" dirty="0">
                <a:solidFill>
                  <a:srgbClr val="E6E6E6"/>
                </a:solidFill>
                <a:effectLst/>
                <a:latin typeface="Fira Code" panose="020B0809050000020004" pitchFamily="49" charset="0"/>
              </a:rPr>
              <a:t> </a:t>
            </a:r>
            <a:r>
              <a:rPr lang="en-US" sz="1600" b="0" dirty="0" err="1">
                <a:solidFill>
                  <a:srgbClr val="FFB86C"/>
                </a:solidFill>
                <a:effectLst/>
                <a:latin typeface="Fira Code" panose="020B0809050000020004" pitchFamily="49" charset="0"/>
              </a:rPr>
              <a:t>Sys</a:t>
            </a:r>
            <a:r>
              <a:rPr lang="en-US" sz="1600" b="0" dirty="0" err="1">
                <a:solidFill>
                  <a:srgbClr val="FF75B5"/>
                </a:solidFill>
                <a:effectLst/>
                <a:latin typeface="Fira Code" panose="020B0809050000020004" pitchFamily="49" charset="0"/>
              </a:rPr>
              <a:t>.</a:t>
            </a:r>
            <a:r>
              <a:rPr lang="en-US" sz="1600" b="0" dirty="0" err="1">
                <a:solidFill>
                  <a:srgbClr val="E6E6E6"/>
                </a:solidFill>
                <a:effectLst/>
                <a:latin typeface="Fira Code" panose="020B0809050000020004" pitchFamily="49" charset="0"/>
              </a:rPr>
              <a:t>argv</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a:t>
            </a:r>
            <a:r>
              <a:rPr lang="en-US" sz="1600" b="0" dirty="0">
                <a:solidFill>
                  <a:srgbClr val="FFB86C"/>
                </a:solidFill>
                <a:effectLst/>
                <a:latin typeface="Fira Code" panose="020B0809050000020004" pitchFamily="49" charset="0"/>
              </a:rPr>
              <a:t>1</a:t>
            </a:r>
            <a:r>
              <a:rPr lang="en-US" sz="1600" b="0" dirty="0">
                <a:solidFill>
                  <a:srgbClr val="E6E6E6"/>
                </a:solidFill>
                <a:effectLst/>
                <a:latin typeface="Fira Code" panose="020B0809050000020004" pitchFamily="49" charset="0"/>
              </a:rPr>
              <a:t>)</a:t>
            </a:r>
          </a:p>
          <a:p>
            <a:pPr marL="0" indent="0">
              <a:buNone/>
            </a:pPr>
            <a:r>
              <a:rPr lang="en-US" sz="1600" b="0" dirty="0">
                <a:solidFill>
                  <a:srgbClr val="FF75B5"/>
                </a:solidFill>
                <a:effectLst/>
                <a:latin typeface="Fira Code" panose="020B0809050000020004" pitchFamily="49" charset="0"/>
              </a:rPr>
              <a:t>let</a:t>
            </a: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rec </a:t>
            </a:r>
            <a:r>
              <a:rPr lang="en-US" sz="1600" b="0" dirty="0">
                <a:solidFill>
                  <a:srgbClr val="6FC1FF"/>
                </a:solidFill>
                <a:effectLst/>
                <a:latin typeface="Fira Code" panose="020B0809050000020004" pitchFamily="49" charset="0"/>
              </a:rPr>
              <a:t>fib</a:t>
            </a:r>
            <a:r>
              <a:rPr lang="en-US" sz="1600" b="0" dirty="0">
                <a:solidFill>
                  <a:srgbClr val="E6E6E6"/>
                </a:solidFill>
                <a:effectLst/>
                <a:latin typeface="Fira Code" panose="020B0809050000020004" pitchFamily="49" charset="0"/>
              </a:rPr>
              <a:t> n = </a:t>
            </a:r>
            <a:r>
              <a:rPr lang="en-US" sz="1600" b="0" dirty="0">
                <a:solidFill>
                  <a:srgbClr val="FF75B5"/>
                </a:solidFill>
                <a:effectLst/>
                <a:latin typeface="Fira Code" panose="020B0809050000020004" pitchFamily="49" charset="0"/>
              </a:rPr>
              <a:t>if</a:t>
            </a:r>
            <a:r>
              <a:rPr lang="en-US" sz="1600" b="0" dirty="0">
                <a:solidFill>
                  <a:srgbClr val="E6E6E6"/>
                </a:solidFill>
                <a:effectLst/>
                <a:latin typeface="Fira Code" panose="020B0809050000020004" pitchFamily="49" charset="0"/>
              </a:rPr>
              <a:t> n &lt; </a:t>
            </a:r>
            <a:r>
              <a:rPr lang="en-US" sz="1600" b="0" dirty="0">
                <a:solidFill>
                  <a:srgbClr val="FFB86C"/>
                </a:solidFill>
                <a:effectLst/>
                <a:latin typeface="Fira Code" panose="020B0809050000020004" pitchFamily="49" charset="0"/>
              </a:rPr>
              <a:t>2</a:t>
            </a: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then</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1</a:t>
            </a: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else</a:t>
            </a:r>
            <a:r>
              <a:rPr lang="en-US" sz="1600" b="0" dirty="0">
                <a:solidFill>
                  <a:srgbClr val="E6E6E6"/>
                </a:solidFill>
                <a:effectLst/>
                <a:latin typeface="Fira Code" panose="020B0809050000020004" pitchFamily="49" charset="0"/>
              </a:rPr>
              <a:t> fib (n - </a:t>
            </a:r>
            <a:r>
              <a:rPr lang="en-US" sz="1600" b="0" dirty="0">
                <a:solidFill>
                  <a:srgbClr val="FFB86C"/>
                </a:solidFill>
                <a:effectLst/>
                <a:latin typeface="Fira Code" panose="020B0809050000020004" pitchFamily="49" charset="0"/>
              </a:rPr>
              <a:t>1</a:t>
            </a:r>
            <a:r>
              <a:rPr lang="en-US" sz="1600" b="0" dirty="0">
                <a:solidFill>
                  <a:srgbClr val="E6E6E6"/>
                </a:solidFill>
                <a:effectLst/>
                <a:latin typeface="Fira Code" panose="020B0809050000020004" pitchFamily="49" charset="0"/>
              </a:rPr>
              <a:t>) + fib (n - </a:t>
            </a:r>
            <a:r>
              <a:rPr lang="en-US" sz="1600" b="0" dirty="0">
                <a:solidFill>
                  <a:srgbClr val="FFB86C"/>
                </a:solidFill>
                <a:effectLst/>
                <a:latin typeface="Fira Code" panose="020B0809050000020004" pitchFamily="49" charset="0"/>
              </a:rPr>
              <a:t>2</a:t>
            </a:r>
            <a:r>
              <a:rPr lang="en-US" sz="1600" b="0" dirty="0">
                <a:solidFill>
                  <a:srgbClr val="E6E6E6"/>
                </a:solidFill>
                <a:effectLst/>
                <a:latin typeface="Fira Code" panose="020B0809050000020004" pitchFamily="49" charset="0"/>
              </a:rPr>
              <a:t>)</a:t>
            </a:r>
          </a:p>
          <a:p>
            <a:pPr marL="0" indent="0">
              <a:buNone/>
            </a:pPr>
            <a:r>
              <a:rPr lang="en-US" sz="1600" b="0" dirty="0">
                <a:solidFill>
                  <a:srgbClr val="FF75B5"/>
                </a:solidFill>
                <a:effectLst/>
                <a:latin typeface="Fira Code" panose="020B0809050000020004" pitchFamily="49" charset="0"/>
              </a:rPr>
              <a:t>let</a:t>
            </a:r>
            <a:r>
              <a:rPr lang="en-US" sz="1600" b="0" dirty="0">
                <a:solidFill>
                  <a:srgbClr val="E6E6E6"/>
                </a:solidFill>
                <a:effectLst/>
                <a:latin typeface="Fira Code" panose="020B0809050000020004" pitchFamily="49" charset="0"/>
              </a:rPr>
              <a:t> </a:t>
            </a:r>
            <a:r>
              <a:rPr lang="en-US" sz="1600" b="0" dirty="0">
                <a:solidFill>
                  <a:srgbClr val="6FC1FF"/>
                </a:solidFill>
                <a:effectLst/>
                <a:latin typeface="Fira Code" panose="020B0809050000020004" pitchFamily="49" charset="0"/>
              </a:rPr>
              <a:t>main</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p>
          <a:p>
            <a:pPr marL="0" indent="0">
              <a:buNone/>
            </a:pP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let</a:t>
            </a:r>
            <a:r>
              <a:rPr lang="en-US" sz="1600" b="0" dirty="0">
                <a:solidFill>
                  <a:srgbClr val="E6E6E6"/>
                </a:solidFill>
                <a:effectLst/>
                <a:latin typeface="Fira Code" panose="020B0809050000020004" pitchFamily="49" charset="0"/>
              </a:rPr>
              <a:t> </a:t>
            </a:r>
            <a:r>
              <a:rPr lang="en-US" sz="1600" b="0" dirty="0">
                <a:solidFill>
                  <a:srgbClr val="6FC1FF"/>
                </a:solidFill>
                <a:effectLst/>
                <a:latin typeface="Fira Code" panose="020B0809050000020004" pitchFamily="49" charset="0"/>
              </a:rPr>
              <a:t>d1</a:t>
            </a:r>
            <a:r>
              <a:rPr lang="en-US" sz="1600" b="0" dirty="0">
                <a:solidFill>
                  <a:srgbClr val="E6E6E6"/>
                </a:solidFill>
                <a:effectLst/>
                <a:latin typeface="Fira Code" panose="020B0809050000020004" pitchFamily="49" charset="0"/>
              </a:rPr>
              <a:t> = </a:t>
            </a:r>
            <a:r>
              <a:rPr lang="en-US" sz="1600" b="0" dirty="0" err="1">
                <a:solidFill>
                  <a:srgbClr val="FFB86C"/>
                </a:solidFill>
                <a:effectLst/>
                <a:latin typeface="Fira Code" panose="020B0809050000020004" pitchFamily="49" charset="0"/>
              </a:rPr>
              <a:t>Domain</a:t>
            </a:r>
            <a:r>
              <a:rPr lang="en-US" sz="1600" b="0" dirty="0" err="1">
                <a:solidFill>
                  <a:srgbClr val="FF75B5"/>
                </a:solidFill>
                <a:effectLst/>
                <a:latin typeface="Fira Code" panose="020B0809050000020004" pitchFamily="49" charset="0"/>
              </a:rPr>
              <a:t>.</a:t>
            </a:r>
            <a:r>
              <a:rPr lang="en-US" sz="1600" b="0" dirty="0" err="1">
                <a:solidFill>
                  <a:srgbClr val="E6E6E6"/>
                </a:solidFill>
                <a:effectLst/>
                <a:latin typeface="Fira Code" panose="020B0809050000020004" pitchFamily="49" charset="0"/>
              </a:rPr>
              <a:t>spawn</a:t>
            </a: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fun</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_</a:t>
            </a:r>
            <a:r>
              <a:rPr lang="en-US" sz="1600" b="0" dirty="0">
                <a:solidFill>
                  <a:srgbClr val="E6E6E6"/>
                </a:solidFill>
                <a:effectLst/>
                <a:latin typeface="Fira Code" panose="020B0809050000020004" pitchFamily="49" charset="0"/>
              </a:rPr>
              <a:t> -&gt; fib n) </a:t>
            </a:r>
            <a:r>
              <a:rPr lang="en-US" sz="1600" b="0" dirty="0">
                <a:solidFill>
                  <a:srgbClr val="FF75B5"/>
                </a:solidFill>
                <a:effectLst/>
                <a:latin typeface="Fira Code" panose="020B0809050000020004" pitchFamily="49" charset="0"/>
              </a:rPr>
              <a:t>in</a:t>
            </a:r>
            <a:endParaRPr lang="en-US" sz="1600" b="0" dirty="0">
              <a:solidFill>
                <a:srgbClr val="E6E6E6"/>
              </a:solidFill>
              <a:effectLst/>
              <a:latin typeface="Fira Code" panose="020B0809050000020004" pitchFamily="49" charset="0"/>
            </a:endParaRPr>
          </a:p>
          <a:p>
            <a:pPr marL="0" indent="0">
              <a:buNone/>
            </a:pP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let</a:t>
            </a:r>
            <a:r>
              <a:rPr lang="en-US" sz="1600" b="0" dirty="0">
                <a:solidFill>
                  <a:srgbClr val="E6E6E6"/>
                </a:solidFill>
                <a:effectLst/>
                <a:latin typeface="Fira Code" panose="020B0809050000020004" pitchFamily="49" charset="0"/>
              </a:rPr>
              <a:t> </a:t>
            </a:r>
            <a:r>
              <a:rPr lang="en-US" sz="1600" b="0" dirty="0">
                <a:solidFill>
                  <a:srgbClr val="6FC1FF"/>
                </a:solidFill>
                <a:effectLst/>
                <a:latin typeface="Fira Code" panose="020B0809050000020004" pitchFamily="49" charset="0"/>
              </a:rPr>
              <a:t>d2</a:t>
            </a:r>
            <a:r>
              <a:rPr lang="en-US" sz="1600" b="0" dirty="0">
                <a:solidFill>
                  <a:srgbClr val="E6E6E6"/>
                </a:solidFill>
                <a:effectLst/>
                <a:latin typeface="Fira Code" panose="020B0809050000020004" pitchFamily="49" charset="0"/>
              </a:rPr>
              <a:t> = </a:t>
            </a:r>
            <a:r>
              <a:rPr lang="en-US" sz="1600" b="0" dirty="0" err="1">
                <a:solidFill>
                  <a:srgbClr val="FFB86C"/>
                </a:solidFill>
                <a:effectLst/>
                <a:latin typeface="Fira Code" panose="020B0809050000020004" pitchFamily="49" charset="0"/>
              </a:rPr>
              <a:t>Domain</a:t>
            </a:r>
            <a:r>
              <a:rPr lang="en-US" sz="1600" b="0" dirty="0" err="1">
                <a:solidFill>
                  <a:srgbClr val="FF75B5"/>
                </a:solidFill>
                <a:effectLst/>
                <a:latin typeface="Fira Code" panose="020B0809050000020004" pitchFamily="49" charset="0"/>
              </a:rPr>
              <a:t>.</a:t>
            </a:r>
            <a:r>
              <a:rPr lang="en-US" sz="1600" b="0" dirty="0" err="1">
                <a:solidFill>
                  <a:srgbClr val="E6E6E6"/>
                </a:solidFill>
                <a:effectLst/>
                <a:latin typeface="Fira Code" panose="020B0809050000020004" pitchFamily="49" charset="0"/>
              </a:rPr>
              <a:t>spawn</a:t>
            </a: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fun</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_</a:t>
            </a:r>
            <a:r>
              <a:rPr lang="en-US" sz="1600" b="0" dirty="0">
                <a:solidFill>
                  <a:srgbClr val="E6E6E6"/>
                </a:solidFill>
                <a:effectLst/>
                <a:latin typeface="Fira Code" panose="020B0809050000020004" pitchFamily="49" charset="0"/>
              </a:rPr>
              <a:t> -&gt; fib n) </a:t>
            </a:r>
            <a:r>
              <a:rPr lang="en-US" sz="1600" b="0" dirty="0">
                <a:solidFill>
                  <a:srgbClr val="FF75B5"/>
                </a:solidFill>
                <a:effectLst/>
                <a:latin typeface="Fira Code" panose="020B0809050000020004" pitchFamily="49" charset="0"/>
              </a:rPr>
              <a:t>in</a:t>
            </a:r>
            <a:endParaRPr lang="en-US" sz="1600" b="0" dirty="0">
              <a:solidFill>
                <a:srgbClr val="E6E6E6"/>
              </a:solidFill>
              <a:effectLst/>
              <a:latin typeface="Fira Code" panose="020B0809050000020004" pitchFamily="49" charset="0"/>
            </a:endParaRPr>
          </a:p>
          <a:p>
            <a:pPr marL="0" indent="0">
              <a:buNone/>
            </a:pP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let</a:t>
            </a:r>
            <a:r>
              <a:rPr lang="en-US" sz="1600" b="0" dirty="0">
                <a:solidFill>
                  <a:srgbClr val="E6E6E6"/>
                </a:solidFill>
                <a:effectLst/>
                <a:latin typeface="Fira Code" panose="020B0809050000020004" pitchFamily="49" charset="0"/>
              </a:rPr>
              <a:t> </a:t>
            </a:r>
            <a:r>
              <a:rPr lang="en-US" sz="1600" b="0" dirty="0">
                <a:solidFill>
                  <a:srgbClr val="6FC1FF"/>
                </a:solidFill>
                <a:effectLst/>
                <a:latin typeface="Fira Code" panose="020B0809050000020004" pitchFamily="49" charset="0"/>
              </a:rPr>
              <a:t>r1</a:t>
            </a:r>
            <a:r>
              <a:rPr lang="en-US" sz="1600" b="0" dirty="0">
                <a:solidFill>
                  <a:srgbClr val="E6E6E6"/>
                </a:solidFill>
                <a:effectLst/>
                <a:latin typeface="Fira Code" panose="020B0809050000020004" pitchFamily="49" charset="0"/>
              </a:rPr>
              <a:t> = </a:t>
            </a:r>
            <a:r>
              <a:rPr lang="en-US" sz="1600" b="0" dirty="0" err="1">
                <a:solidFill>
                  <a:srgbClr val="FFB86C"/>
                </a:solidFill>
                <a:effectLst/>
                <a:latin typeface="Fira Code" panose="020B0809050000020004" pitchFamily="49" charset="0"/>
              </a:rPr>
              <a:t>Domain</a:t>
            </a:r>
            <a:r>
              <a:rPr lang="en-US" sz="1600" b="0" dirty="0" err="1">
                <a:solidFill>
                  <a:srgbClr val="FF75B5"/>
                </a:solidFill>
                <a:effectLst/>
                <a:latin typeface="Fira Code" panose="020B0809050000020004" pitchFamily="49" charset="0"/>
              </a:rPr>
              <a:t>.</a:t>
            </a:r>
            <a:r>
              <a:rPr lang="en-US" sz="1600" b="0" dirty="0" err="1">
                <a:solidFill>
                  <a:srgbClr val="E6E6E6"/>
                </a:solidFill>
                <a:effectLst/>
                <a:latin typeface="Fira Code" panose="020B0809050000020004" pitchFamily="49" charset="0"/>
              </a:rPr>
              <a:t>join</a:t>
            </a:r>
            <a:r>
              <a:rPr lang="en-US" sz="1600" b="0" dirty="0">
                <a:solidFill>
                  <a:srgbClr val="E6E6E6"/>
                </a:solidFill>
                <a:effectLst/>
                <a:latin typeface="Fira Code" panose="020B0809050000020004" pitchFamily="49" charset="0"/>
              </a:rPr>
              <a:t> d1 </a:t>
            </a:r>
            <a:r>
              <a:rPr lang="en-US" sz="1600" b="0" dirty="0">
                <a:solidFill>
                  <a:srgbClr val="FF75B5"/>
                </a:solidFill>
                <a:effectLst/>
                <a:latin typeface="Fira Code" panose="020B0809050000020004" pitchFamily="49" charset="0"/>
              </a:rPr>
              <a:t>in</a:t>
            </a:r>
            <a:endParaRPr lang="en-US" sz="1600" b="0" dirty="0">
              <a:solidFill>
                <a:srgbClr val="E6E6E6"/>
              </a:solidFill>
              <a:effectLst/>
              <a:latin typeface="Fira Code" panose="020B0809050000020004" pitchFamily="49" charset="0"/>
            </a:endParaRPr>
          </a:p>
          <a:p>
            <a:pPr marL="0" indent="0">
              <a:buNone/>
            </a:pPr>
            <a:r>
              <a:rPr lang="en-US" sz="1600" b="0" dirty="0">
                <a:solidFill>
                  <a:srgbClr val="E6E6E6"/>
                </a:solidFill>
                <a:effectLst/>
                <a:latin typeface="Fira Code" panose="020B0809050000020004" pitchFamily="49" charset="0"/>
              </a:rPr>
              <a:t>  </a:t>
            </a:r>
            <a:r>
              <a:rPr lang="en-US" sz="1600" b="0" dirty="0" err="1">
                <a:solidFill>
                  <a:srgbClr val="FFB86C"/>
                </a:solidFill>
                <a:effectLst/>
                <a:latin typeface="Fira Code" panose="020B0809050000020004" pitchFamily="49" charset="0"/>
              </a:rPr>
              <a:t>Printf</a:t>
            </a:r>
            <a:r>
              <a:rPr lang="en-US" sz="1600" b="0" dirty="0" err="1">
                <a:solidFill>
                  <a:srgbClr val="FF75B5"/>
                </a:solidFill>
                <a:effectLst/>
                <a:latin typeface="Fira Code" panose="020B0809050000020004" pitchFamily="49" charset="0"/>
              </a:rPr>
              <a:t>.</a:t>
            </a:r>
            <a:r>
              <a:rPr lang="en-US" sz="1600" b="0" dirty="0" err="1">
                <a:solidFill>
                  <a:srgbClr val="E6E6E6"/>
                </a:solidFill>
                <a:effectLst/>
                <a:latin typeface="Fira Code" panose="020B0809050000020004" pitchFamily="49" charset="0"/>
              </a:rPr>
              <a:t>printf</a:t>
            </a:r>
            <a:r>
              <a:rPr lang="en-US" sz="1600" b="0" dirty="0">
                <a:solidFill>
                  <a:srgbClr val="E6E6E6"/>
                </a:solidFill>
                <a:effectLst/>
                <a:latin typeface="Fira Code" panose="020B0809050000020004" pitchFamily="49" charset="0"/>
              </a:rPr>
              <a:t> </a:t>
            </a:r>
            <a:r>
              <a:rPr lang="en-US" sz="1600" b="0" dirty="0">
                <a:solidFill>
                  <a:srgbClr val="19F9D8"/>
                </a:solidFill>
                <a:effectLst/>
                <a:latin typeface="Fira Code" panose="020B0809050000020004" pitchFamily="49" charset="0"/>
              </a:rPr>
              <a:t>"fib(</a:t>
            </a:r>
            <a:r>
              <a:rPr lang="en-US" sz="1600" b="0" dirty="0">
                <a:solidFill>
                  <a:srgbClr val="FFB86C"/>
                </a:solidFill>
                <a:effectLst/>
                <a:latin typeface="Fira Code" panose="020B0809050000020004" pitchFamily="49" charset="0"/>
              </a:rPr>
              <a:t>%d</a:t>
            </a:r>
            <a:r>
              <a:rPr lang="en-US" sz="1600" b="0" dirty="0">
                <a:solidFill>
                  <a:srgbClr val="19F9D8"/>
                </a:solidFill>
                <a:effectLst/>
                <a:latin typeface="Fira Code" panose="020B0809050000020004" pitchFamily="49" charset="0"/>
              </a:rPr>
              <a:t>) = </a:t>
            </a:r>
            <a:r>
              <a:rPr lang="en-US" sz="1600" b="0" dirty="0">
                <a:solidFill>
                  <a:srgbClr val="FFB86C"/>
                </a:solidFill>
                <a:effectLst/>
                <a:latin typeface="Fira Code" panose="020B0809050000020004" pitchFamily="49" charset="0"/>
              </a:rPr>
              <a:t>%d</a:t>
            </a:r>
            <a:r>
              <a:rPr lang="en-US" sz="1600" b="0" dirty="0">
                <a:solidFill>
                  <a:srgbClr val="45A9F9"/>
                </a:solidFill>
                <a:effectLst/>
                <a:latin typeface="Fira Code" panose="020B0809050000020004" pitchFamily="49" charset="0"/>
              </a:rPr>
              <a:t>\n</a:t>
            </a:r>
            <a:r>
              <a:rPr lang="en-US" sz="1600" b="0" dirty="0">
                <a:solidFill>
                  <a:srgbClr val="FFB86C"/>
                </a:solidFill>
                <a:effectLst/>
                <a:latin typeface="Fira Code" panose="020B0809050000020004" pitchFamily="49" charset="0"/>
              </a:rPr>
              <a:t>%!</a:t>
            </a:r>
            <a:r>
              <a:rPr lang="en-US" sz="1600" b="0" dirty="0">
                <a:solidFill>
                  <a:srgbClr val="19F9D8"/>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n r1</a:t>
            </a:r>
            <a:r>
              <a:rPr lang="en-US" sz="1600" b="0" dirty="0">
                <a:solidFill>
                  <a:srgbClr val="FF75B5"/>
                </a:solidFill>
                <a:effectLst/>
                <a:latin typeface="Fira Code" panose="020B0809050000020004" pitchFamily="49" charset="0"/>
              </a:rPr>
              <a:t>;</a:t>
            </a:r>
            <a:endParaRPr lang="en-US" sz="1600" b="0" dirty="0">
              <a:solidFill>
                <a:srgbClr val="E6E6E6"/>
              </a:solidFill>
              <a:effectLst/>
              <a:latin typeface="Fira Code" panose="020B0809050000020004" pitchFamily="49" charset="0"/>
            </a:endParaRPr>
          </a:p>
          <a:p>
            <a:pPr marL="0" indent="0">
              <a:buNone/>
            </a:pP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let</a:t>
            </a:r>
            <a:r>
              <a:rPr lang="en-US" sz="1600" b="0" dirty="0">
                <a:solidFill>
                  <a:srgbClr val="E6E6E6"/>
                </a:solidFill>
                <a:effectLst/>
                <a:latin typeface="Fira Code" panose="020B0809050000020004" pitchFamily="49" charset="0"/>
              </a:rPr>
              <a:t> </a:t>
            </a:r>
            <a:r>
              <a:rPr lang="en-US" sz="1600" b="0" dirty="0">
                <a:solidFill>
                  <a:srgbClr val="6FC1FF"/>
                </a:solidFill>
                <a:effectLst/>
                <a:latin typeface="Fira Code" panose="020B0809050000020004" pitchFamily="49" charset="0"/>
              </a:rPr>
              <a:t>r2</a:t>
            </a:r>
            <a:r>
              <a:rPr lang="en-US" sz="1600" b="0" dirty="0">
                <a:solidFill>
                  <a:srgbClr val="E6E6E6"/>
                </a:solidFill>
                <a:effectLst/>
                <a:latin typeface="Fira Code" panose="020B0809050000020004" pitchFamily="49" charset="0"/>
              </a:rPr>
              <a:t> = </a:t>
            </a:r>
            <a:r>
              <a:rPr lang="en-US" sz="1600" b="0" dirty="0" err="1">
                <a:solidFill>
                  <a:srgbClr val="FFB86C"/>
                </a:solidFill>
                <a:effectLst/>
                <a:latin typeface="Fira Code" panose="020B0809050000020004" pitchFamily="49" charset="0"/>
              </a:rPr>
              <a:t>Domain</a:t>
            </a:r>
            <a:r>
              <a:rPr lang="en-US" sz="1600" b="0" dirty="0" err="1">
                <a:solidFill>
                  <a:srgbClr val="FF75B5"/>
                </a:solidFill>
                <a:effectLst/>
                <a:latin typeface="Fira Code" panose="020B0809050000020004" pitchFamily="49" charset="0"/>
              </a:rPr>
              <a:t>.</a:t>
            </a:r>
            <a:r>
              <a:rPr lang="en-US" sz="1600" b="0" dirty="0" err="1">
                <a:solidFill>
                  <a:srgbClr val="E6E6E6"/>
                </a:solidFill>
                <a:effectLst/>
                <a:latin typeface="Fira Code" panose="020B0809050000020004" pitchFamily="49" charset="0"/>
              </a:rPr>
              <a:t>join</a:t>
            </a:r>
            <a:r>
              <a:rPr lang="en-US" sz="1600" b="0" dirty="0">
                <a:solidFill>
                  <a:srgbClr val="E6E6E6"/>
                </a:solidFill>
                <a:effectLst/>
                <a:latin typeface="Fira Code" panose="020B0809050000020004" pitchFamily="49" charset="0"/>
              </a:rPr>
              <a:t> d2 </a:t>
            </a:r>
            <a:r>
              <a:rPr lang="en-US" sz="1600" b="0" dirty="0">
                <a:solidFill>
                  <a:srgbClr val="FF75B5"/>
                </a:solidFill>
                <a:effectLst/>
                <a:latin typeface="Fira Code" panose="020B0809050000020004" pitchFamily="49" charset="0"/>
              </a:rPr>
              <a:t>in</a:t>
            </a:r>
            <a:endParaRPr lang="en-US" sz="1600" b="0" dirty="0">
              <a:solidFill>
                <a:srgbClr val="E6E6E6"/>
              </a:solidFill>
              <a:effectLst/>
              <a:latin typeface="Fira Code" panose="020B0809050000020004" pitchFamily="49" charset="0"/>
            </a:endParaRPr>
          </a:p>
          <a:p>
            <a:pPr marL="0" indent="0">
              <a:buNone/>
            </a:pPr>
            <a:r>
              <a:rPr lang="en-US" sz="1600" b="0" dirty="0">
                <a:solidFill>
                  <a:srgbClr val="E6E6E6"/>
                </a:solidFill>
                <a:effectLst/>
                <a:latin typeface="Fira Code" panose="020B0809050000020004" pitchFamily="49" charset="0"/>
              </a:rPr>
              <a:t>  </a:t>
            </a:r>
            <a:r>
              <a:rPr lang="en-US" sz="1600" b="0" dirty="0" err="1">
                <a:solidFill>
                  <a:srgbClr val="FFB86C"/>
                </a:solidFill>
                <a:effectLst/>
                <a:latin typeface="Fira Code" panose="020B0809050000020004" pitchFamily="49" charset="0"/>
              </a:rPr>
              <a:t>Printf</a:t>
            </a:r>
            <a:r>
              <a:rPr lang="en-US" sz="1600" b="0" dirty="0" err="1">
                <a:solidFill>
                  <a:srgbClr val="FF75B5"/>
                </a:solidFill>
                <a:effectLst/>
                <a:latin typeface="Fira Code" panose="020B0809050000020004" pitchFamily="49" charset="0"/>
              </a:rPr>
              <a:t>.</a:t>
            </a:r>
            <a:r>
              <a:rPr lang="en-US" sz="1600" b="0" dirty="0" err="1">
                <a:solidFill>
                  <a:srgbClr val="E6E6E6"/>
                </a:solidFill>
                <a:effectLst/>
                <a:latin typeface="Fira Code" panose="020B0809050000020004" pitchFamily="49" charset="0"/>
              </a:rPr>
              <a:t>printf</a:t>
            </a:r>
            <a:r>
              <a:rPr lang="en-US" sz="1600" b="0" dirty="0">
                <a:solidFill>
                  <a:srgbClr val="E6E6E6"/>
                </a:solidFill>
                <a:effectLst/>
                <a:latin typeface="Fira Code" panose="020B0809050000020004" pitchFamily="49" charset="0"/>
              </a:rPr>
              <a:t> </a:t>
            </a:r>
            <a:r>
              <a:rPr lang="en-US" sz="1600" b="0" dirty="0">
                <a:solidFill>
                  <a:srgbClr val="19F9D8"/>
                </a:solidFill>
                <a:effectLst/>
                <a:latin typeface="Fira Code" panose="020B0809050000020004" pitchFamily="49" charset="0"/>
              </a:rPr>
              <a:t>"fib(</a:t>
            </a:r>
            <a:r>
              <a:rPr lang="en-US" sz="1600" b="0" dirty="0">
                <a:solidFill>
                  <a:srgbClr val="FFB86C"/>
                </a:solidFill>
                <a:effectLst/>
                <a:latin typeface="Fira Code" panose="020B0809050000020004" pitchFamily="49" charset="0"/>
              </a:rPr>
              <a:t>%d</a:t>
            </a:r>
            <a:r>
              <a:rPr lang="en-US" sz="1600" b="0" dirty="0">
                <a:solidFill>
                  <a:srgbClr val="19F9D8"/>
                </a:solidFill>
                <a:effectLst/>
                <a:latin typeface="Fira Code" panose="020B0809050000020004" pitchFamily="49" charset="0"/>
              </a:rPr>
              <a:t>) = </a:t>
            </a:r>
            <a:r>
              <a:rPr lang="en-US" sz="1600" b="0" dirty="0">
                <a:solidFill>
                  <a:srgbClr val="FFB86C"/>
                </a:solidFill>
                <a:effectLst/>
                <a:latin typeface="Fira Code" panose="020B0809050000020004" pitchFamily="49" charset="0"/>
              </a:rPr>
              <a:t>%d</a:t>
            </a:r>
            <a:r>
              <a:rPr lang="en-US" sz="1600" b="0" dirty="0">
                <a:solidFill>
                  <a:srgbClr val="45A9F9"/>
                </a:solidFill>
                <a:effectLst/>
                <a:latin typeface="Fira Code" panose="020B0809050000020004" pitchFamily="49" charset="0"/>
              </a:rPr>
              <a:t>\n</a:t>
            </a:r>
            <a:r>
              <a:rPr lang="en-US" sz="1600" b="0" dirty="0">
                <a:solidFill>
                  <a:srgbClr val="FFB86C"/>
                </a:solidFill>
                <a:effectLst/>
                <a:latin typeface="Fira Code" panose="020B0809050000020004" pitchFamily="49" charset="0"/>
              </a:rPr>
              <a:t>%!</a:t>
            </a:r>
            <a:r>
              <a:rPr lang="en-US" sz="1600" b="0" dirty="0">
                <a:solidFill>
                  <a:srgbClr val="19F9D8"/>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n r2</a:t>
            </a:r>
          </a:p>
          <a:p>
            <a:pPr marL="0" indent="0">
              <a:buNone/>
            </a:pPr>
            <a:r>
              <a:rPr lang="en-US" sz="1600" b="0" dirty="0">
                <a:solidFill>
                  <a:srgbClr val="FF75B5"/>
                </a:solidFill>
                <a:effectLst/>
                <a:latin typeface="Fira Code" panose="020B0809050000020004" pitchFamily="49" charset="0"/>
              </a:rPr>
              <a:t>let</a:t>
            </a:r>
            <a:r>
              <a:rPr lang="en-US" sz="1600" b="0" dirty="0">
                <a:solidFill>
                  <a:srgbClr val="E6E6E6"/>
                </a:solidFill>
                <a:effectLst/>
                <a:latin typeface="Fira Code" panose="020B0809050000020004" pitchFamily="49" charset="0"/>
              </a:rPr>
              <a:t> </a:t>
            </a:r>
            <a:r>
              <a:rPr lang="en-US" sz="1600" b="0" dirty="0">
                <a:solidFill>
                  <a:srgbClr val="6FC1FF"/>
                </a:solidFill>
                <a:effectLst/>
                <a:latin typeface="Fira Code" panose="020B0809050000020004" pitchFamily="49" charset="0"/>
              </a:rPr>
              <a:t>_</a:t>
            </a:r>
            <a:r>
              <a:rPr lang="en-US" sz="1600" b="0" dirty="0">
                <a:solidFill>
                  <a:srgbClr val="E6E6E6"/>
                </a:solidFill>
                <a:effectLst/>
                <a:latin typeface="Fira Code" panose="020B0809050000020004" pitchFamily="49" charset="0"/>
              </a:rPr>
              <a:t> = main </a:t>
            </a:r>
            <a:r>
              <a:rPr lang="en-US" sz="1600" b="0" dirty="0">
                <a:solidFill>
                  <a:srgbClr val="FFB86C"/>
                </a:solidFill>
                <a:effectLst/>
                <a:latin typeface="Fira Code" panose="020B0809050000020004" pitchFamily="49" charset="0"/>
              </a:rPr>
              <a:t>()</a:t>
            </a:r>
            <a:endParaRPr lang="en-US" sz="1600" b="0" dirty="0">
              <a:solidFill>
                <a:srgbClr val="E6E6E6"/>
              </a:solidFill>
              <a:effectLst/>
              <a:latin typeface="Fira Code" panose="020B0809050000020004" pitchFamily="49" charset="0"/>
            </a:endParaRPr>
          </a:p>
          <a:p>
            <a:pPr marL="0" indent="0">
              <a:buNone/>
            </a:pPr>
            <a:endParaRPr lang="ru-RU" dirty="0"/>
          </a:p>
        </p:txBody>
      </p:sp>
    </p:spTree>
    <p:extLst>
      <p:ext uri="{BB962C8B-B14F-4D97-AF65-F5344CB8AC3E}">
        <p14:creationId xmlns:p14="http://schemas.microsoft.com/office/powerpoint/2010/main" val="2269193757"/>
      </p:ext>
    </p:extLst>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E5E85-910B-2F2A-E0C7-F9E76B4EC38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6001D2-93CE-3EF8-11CB-6BA07CE8F22C}"/>
              </a:ext>
            </a:extLst>
          </p:cNvPr>
          <p:cNvSpPr>
            <a:spLocks noGrp="1"/>
          </p:cNvSpPr>
          <p:nvPr>
            <p:ph type="title"/>
          </p:nvPr>
        </p:nvSpPr>
        <p:spPr>
          <a:xfrm>
            <a:off x="63373" y="63375"/>
            <a:ext cx="12050163" cy="977774"/>
          </a:xfrm>
        </p:spPr>
        <p:txBody>
          <a:bodyPr/>
          <a:lstStyle/>
          <a:p>
            <a:pPr algn="ctr"/>
            <a:r>
              <a:rPr lang="ru-RU" dirty="0"/>
              <a:t>Параллелизм </a:t>
            </a:r>
            <a:r>
              <a:rPr lang="en-US" dirty="0"/>
              <a:t>(5/5)</a:t>
            </a:r>
            <a:r>
              <a:rPr lang="ru-RU" dirty="0"/>
              <a:t> </a:t>
            </a:r>
          </a:p>
        </p:txBody>
      </p:sp>
      <p:sp>
        <p:nvSpPr>
          <p:cNvPr id="3" name="Объект 2">
            <a:extLst>
              <a:ext uri="{FF2B5EF4-FFF2-40B4-BE49-F238E27FC236}">
                <a16:creationId xmlns:a16="http://schemas.microsoft.com/office/drawing/2014/main" id="{A5A11906-A82D-0D20-FCFE-80AA845C55EB}"/>
              </a:ext>
            </a:extLst>
          </p:cNvPr>
          <p:cNvSpPr>
            <a:spLocks noGrp="1"/>
          </p:cNvSpPr>
          <p:nvPr>
            <p:ph idx="1"/>
          </p:nvPr>
        </p:nvSpPr>
        <p:spPr>
          <a:xfrm>
            <a:off x="470780" y="1303698"/>
            <a:ext cx="11108602" cy="5060887"/>
          </a:xfrm>
        </p:spPr>
        <p:txBody>
          <a:bodyPr>
            <a:normAutofit/>
          </a:bodyPr>
          <a:lstStyle/>
          <a:p>
            <a:pPr marL="0" indent="0">
              <a:buNone/>
            </a:pPr>
            <a:r>
              <a:rPr lang="en-US" dirty="0"/>
              <a:t>Benchmarking:</a:t>
            </a:r>
          </a:p>
          <a:p>
            <a:pPr marL="0" indent="0">
              <a:buNone/>
            </a:pPr>
            <a:r>
              <a:rPr lang="en-US" sz="1600" b="0" dirty="0">
                <a:solidFill>
                  <a:srgbClr val="E6E6E6"/>
                </a:solidFill>
                <a:effectLst/>
                <a:latin typeface="Fira Code" panose="020B0809050000020004" pitchFamily="49" charset="0"/>
              </a:rPr>
              <a:t>$ </a:t>
            </a:r>
            <a:r>
              <a:rPr lang="en-US" sz="1600" b="0" dirty="0" err="1">
                <a:solidFill>
                  <a:srgbClr val="E6E6E6"/>
                </a:solidFill>
                <a:effectLst/>
                <a:latin typeface="Fira Code" panose="020B0809050000020004" pitchFamily="49" charset="0"/>
              </a:rPr>
              <a:t>ocamlopt</a:t>
            </a:r>
            <a:r>
              <a:rPr lang="en-US" sz="1600" b="0" dirty="0">
                <a:solidFill>
                  <a:srgbClr val="E6E6E6"/>
                </a:solidFill>
                <a:effectLst/>
                <a:latin typeface="Fira Code" panose="020B0809050000020004" pitchFamily="49" charset="0"/>
              </a:rPr>
              <a:t> -o fib_twice</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exe fib_twice</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ml</a:t>
            </a:r>
          </a:p>
          <a:p>
            <a:pPr marL="0" indent="0">
              <a:buNone/>
            </a:pP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/fib_twice</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exe </a:t>
            </a:r>
            <a:r>
              <a:rPr lang="en-US" sz="1600" b="0" dirty="0">
                <a:solidFill>
                  <a:srgbClr val="FFB86C"/>
                </a:solidFill>
                <a:effectLst/>
                <a:latin typeface="Fira Code" panose="020B0809050000020004" pitchFamily="49" charset="0"/>
              </a:rPr>
              <a:t>42</a:t>
            </a:r>
            <a:endParaRPr lang="en-US" sz="1600" b="0" dirty="0">
              <a:solidFill>
                <a:srgbClr val="E6E6E6"/>
              </a:solidFill>
              <a:effectLst/>
              <a:latin typeface="Fira Code" panose="020B0809050000020004" pitchFamily="49" charset="0"/>
            </a:endParaRPr>
          </a:p>
          <a:p>
            <a:pPr marL="0" indent="0">
              <a:buNone/>
            </a:pPr>
            <a:r>
              <a:rPr lang="en-US" sz="1600" b="0" dirty="0">
                <a:solidFill>
                  <a:srgbClr val="E6E6E6"/>
                </a:solidFill>
                <a:effectLst/>
                <a:latin typeface="Fira Code" panose="020B0809050000020004" pitchFamily="49" charset="0"/>
              </a:rPr>
              <a:t>fib(</a:t>
            </a:r>
            <a:r>
              <a:rPr lang="en-US" sz="1600" b="0" dirty="0">
                <a:solidFill>
                  <a:srgbClr val="FFB86C"/>
                </a:solidFill>
                <a:effectLst/>
                <a:latin typeface="Fira Code" panose="020B0809050000020004" pitchFamily="49" charset="0"/>
              </a:rPr>
              <a:t>42</a:t>
            </a:r>
            <a:r>
              <a:rPr lang="en-US" sz="1600" b="0" dirty="0">
                <a:solidFill>
                  <a:srgbClr val="E6E6E6"/>
                </a:solidFill>
                <a:effectLst/>
                <a:latin typeface="Fira Code" panose="020B0809050000020004" pitchFamily="49" charset="0"/>
              </a:rPr>
              <a:t>) = </a:t>
            </a:r>
            <a:r>
              <a:rPr lang="en-US" sz="1600" b="0" dirty="0">
                <a:solidFill>
                  <a:srgbClr val="FFB86C"/>
                </a:solidFill>
                <a:effectLst/>
                <a:latin typeface="Fira Code" panose="020B0809050000020004" pitchFamily="49" charset="0"/>
              </a:rPr>
              <a:t>433494437</a:t>
            </a:r>
            <a:endParaRPr lang="en-US" sz="1600" b="0" dirty="0">
              <a:solidFill>
                <a:srgbClr val="E6E6E6"/>
              </a:solidFill>
              <a:effectLst/>
              <a:latin typeface="Fira Code" panose="020B0809050000020004" pitchFamily="49" charset="0"/>
            </a:endParaRPr>
          </a:p>
          <a:p>
            <a:pPr marL="0" indent="0">
              <a:buNone/>
            </a:pPr>
            <a:r>
              <a:rPr lang="en-US" sz="1600" b="0" dirty="0">
                <a:solidFill>
                  <a:srgbClr val="E6E6E6"/>
                </a:solidFill>
                <a:effectLst/>
                <a:latin typeface="Fira Code" panose="020B0809050000020004" pitchFamily="49" charset="0"/>
              </a:rPr>
              <a:t>fib(</a:t>
            </a:r>
            <a:r>
              <a:rPr lang="en-US" sz="1600" b="0" dirty="0">
                <a:solidFill>
                  <a:srgbClr val="FFB86C"/>
                </a:solidFill>
                <a:effectLst/>
                <a:latin typeface="Fira Code" panose="020B0809050000020004" pitchFamily="49" charset="0"/>
              </a:rPr>
              <a:t>42</a:t>
            </a:r>
            <a:r>
              <a:rPr lang="en-US" sz="1600" b="0" dirty="0">
                <a:solidFill>
                  <a:srgbClr val="E6E6E6"/>
                </a:solidFill>
                <a:effectLst/>
                <a:latin typeface="Fira Code" panose="020B0809050000020004" pitchFamily="49" charset="0"/>
              </a:rPr>
              <a:t>) = </a:t>
            </a:r>
            <a:r>
              <a:rPr lang="en-US" sz="1600" b="0" dirty="0">
                <a:solidFill>
                  <a:srgbClr val="FFB86C"/>
                </a:solidFill>
                <a:effectLst/>
                <a:latin typeface="Fira Code" panose="020B0809050000020004" pitchFamily="49" charset="0"/>
              </a:rPr>
              <a:t>433494437</a:t>
            </a:r>
            <a:endParaRPr lang="en-US" sz="1600" b="0" dirty="0">
              <a:solidFill>
                <a:srgbClr val="E6E6E6"/>
              </a:solidFill>
              <a:effectLst/>
              <a:latin typeface="Fira Code" panose="020B0809050000020004" pitchFamily="49" charset="0"/>
            </a:endParaRPr>
          </a:p>
          <a:p>
            <a:pPr marL="0" indent="0">
              <a:buNone/>
            </a:pPr>
            <a:r>
              <a:rPr lang="en-US" sz="1600" b="0" dirty="0">
                <a:solidFill>
                  <a:srgbClr val="E6E6E6"/>
                </a:solidFill>
                <a:effectLst/>
                <a:latin typeface="Fira Code" panose="020B0809050000020004" pitchFamily="49" charset="0"/>
              </a:rPr>
              <a:t>$ hyperfine '</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/fib_twice</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exe </a:t>
            </a:r>
            <a:r>
              <a:rPr lang="en-US" sz="1600" b="0" dirty="0">
                <a:solidFill>
                  <a:srgbClr val="FFB86C"/>
                </a:solidFill>
                <a:effectLst/>
                <a:latin typeface="Fira Code" panose="020B0809050000020004" pitchFamily="49" charset="0"/>
              </a:rPr>
              <a:t>42</a:t>
            </a:r>
            <a:r>
              <a:rPr lang="en-US" sz="1600" b="0" dirty="0">
                <a:solidFill>
                  <a:srgbClr val="E6E6E6"/>
                </a:solidFill>
                <a:effectLst/>
                <a:latin typeface="Fira Code" panose="020B0809050000020004" pitchFamily="49" charset="0"/>
              </a:rPr>
              <a:t>'</a:t>
            </a:r>
          </a:p>
          <a:p>
            <a:pPr marL="0" indent="0">
              <a:buNone/>
            </a:pPr>
            <a:r>
              <a:rPr lang="en-US" sz="1600" b="0" dirty="0">
                <a:solidFill>
                  <a:srgbClr val="FFB86C"/>
                </a:solidFill>
                <a:effectLst/>
                <a:latin typeface="Fira Code" panose="020B0809050000020004" pitchFamily="49" charset="0"/>
              </a:rPr>
              <a:t>Benchmark</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1</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/fib_twice</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exe </a:t>
            </a:r>
            <a:r>
              <a:rPr lang="en-US" sz="1600" b="0" dirty="0">
                <a:solidFill>
                  <a:srgbClr val="FFB86C"/>
                </a:solidFill>
                <a:effectLst/>
                <a:latin typeface="Fira Code" panose="020B0809050000020004" pitchFamily="49" charset="0"/>
              </a:rPr>
              <a:t>42</a:t>
            </a:r>
            <a:endParaRPr lang="en-US" sz="1600" b="0" dirty="0">
              <a:solidFill>
                <a:srgbClr val="E6E6E6"/>
              </a:solidFill>
              <a:effectLst/>
              <a:latin typeface="Fira Code" panose="020B0809050000020004" pitchFamily="49" charset="0"/>
            </a:endParaRPr>
          </a:p>
          <a:p>
            <a:pPr marL="0" indent="0">
              <a:buNone/>
            </a:pP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Time</a:t>
            </a:r>
            <a:r>
              <a:rPr lang="en-US" sz="1600" b="0" dirty="0">
                <a:solidFill>
                  <a:srgbClr val="E6E6E6"/>
                </a:solidFill>
                <a:effectLst/>
                <a:latin typeface="Fira Code" panose="020B0809050000020004" pitchFamily="49" charset="0"/>
              </a:rPr>
              <a:t> (mean ± </a:t>
            </a:r>
            <a:r>
              <a:rPr lang="en-US" sz="1600" b="0" dirty="0" err="1">
                <a:solidFill>
                  <a:srgbClr val="E6E6E6"/>
                </a:solidFill>
                <a:effectLst/>
                <a:latin typeface="Fira Code" panose="020B0809050000020004" pitchFamily="49" charset="0"/>
              </a:rPr>
              <a:t>sd</a:t>
            </a:r>
            <a:r>
              <a:rPr lang="en-US" sz="1600" b="0" dirty="0">
                <a:solidFill>
                  <a:srgbClr val="E6E6E6"/>
                </a:solidFill>
                <a:effectLst/>
                <a:latin typeface="Fira Code" panose="020B0809050000020004" pitchFamily="49" charset="0"/>
              </a:rPr>
              <a:t>)</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1.249</a:t>
            </a:r>
            <a:r>
              <a:rPr lang="en-US" sz="1600" b="0" dirty="0">
                <a:solidFill>
                  <a:srgbClr val="E6E6E6"/>
                </a:solidFill>
                <a:effectLst/>
                <a:latin typeface="Fira Code" panose="020B0809050000020004" pitchFamily="49" charset="0"/>
              </a:rPr>
              <a:t> s ±  </a:t>
            </a:r>
            <a:r>
              <a:rPr lang="en-US" sz="1600" b="0" dirty="0">
                <a:solidFill>
                  <a:srgbClr val="FFB86C"/>
                </a:solidFill>
                <a:effectLst/>
                <a:latin typeface="Fira Code" panose="020B0809050000020004" pitchFamily="49" charset="0"/>
              </a:rPr>
              <a:t>0.025</a:t>
            </a:r>
            <a:r>
              <a:rPr lang="en-US" sz="1600" b="0" dirty="0">
                <a:solidFill>
                  <a:srgbClr val="E6E6E6"/>
                </a:solidFill>
                <a:effectLst/>
                <a:latin typeface="Fira Code" panose="020B0809050000020004" pitchFamily="49" charset="0"/>
              </a:rPr>
              <a:t> s    [</a:t>
            </a:r>
            <a:r>
              <a:rPr lang="en-US" sz="1600" b="0" dirty="0">
                <a:solidFill>
                  <a:srgbClr val="FFB86C"/>
                </a:solidFill>
                <a:effectLst/>
                <a:latin typeface="Fira Code" panose="020B0809050000020004" pitchFamily="49" charset="0"/>
              </a:rPr>
              <a:t>User</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2.451</a:t>
            </a:r>
            <a:r>
              <a:rPr lang="en-US" sz="1600" b="0" dirty="0">
                <a:solidFill>
                  <a:srgbClr val="E6E6E6"/>
                </a:solidFill>
                <a:effectLst/>
                <a:latin typeface="Fira Code" panose="020B0809050000020004" pitchFamily="49" charset="0"/>
              </a:rPr>
              <a:t> s</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System</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0.012</a:t>
            </a:r>
            <a:r>
              <a:rPr lang="en-US" sz="1600" b="0" dirty="0">
                <a:solidFill>
                  <a:srgbClr val="E6E6E6"/>
                </a:solidFill>
                <a:effectLst/>
                <a:latin typeface="Fira Code" panose="020B0809050000020004" pitchFamily="49" charset="0"/>
              </a:rPr>
              <a:t> s]</a:t>
            </a:r>
          </a:p>
          <a:p>
            <a:pPr marL="0" indent="0">
              <a:buNone/>
            </a:pP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Range</a:t>
            </a:r>
            <a:r>
              <a:rPr lang="en-US" sz="1600" b="0" dirty="0">
                <a:solidFill>
                  <a:srgbClr val="E6E6E6"/>
                </a:solidFill>
                <a:effectLst/>
                <a:latin typeface="Fira Code" panose="020B0809050000020004" pitchFamily="49" charset="0"/>
              </a:rPr>
              <a:t> (min … max)</a:t>
            </a:r>
            <a:r>
              <a:rPr lang="en-US" sz="1600" b="0" dirty="0">
                <a:solidFill>
                  <a:srgbClr val="FF75B5"/>
                </a:solidFill>
                <a:effectLst/>
                <a:latin typeface="Fira Code" panose="020B0809050000020004" pitchFamily="49" charset="0"/>
              </a:rPr>
              <a:t>:</a:t>
            </a:r>
            <a:r>
              <a:rPr lang="en-US" sz="1600" b="0" dirty="0">
                <a:solidFill>
                  <a:srgbClr val="E6E6E6"/>
                </a:solidFill>
                <a:effectLst/>
                <a:latin typeface="Fira Code" panose="020B0809050000020004" pitchFamily="49" charset="0"/>
              </a:rPr>
              <a:t>    </a:t>
            </a:r>
            <a:r>
              <a:rPr lang="en-US" sz="1600" b="0" dirty="0">
                <a:solidFill>
                  <a:srgbClr val="FFB86C"/>
                </a:solidFill>
                <a:effectLst/>
                <a:latin typeface="Fira Code" panose="020B0809050000020004" pitchFamily="49" charset="0"/>
              </a:rPr>
              <a:t>1.221</a:t>
            </a:r>
            <a:r>
              <a:rPr lang="en-US" sz="1600" b="0" dirty="0">
                <a:solidFill>
                  <a:srgbClr val="E6E6E6"/>
                </a:solidFill>
                <a:effectLst/>
                <a:latin typeface="Fira Code" panose="020B0809050000020004" pitchFamily="49" charset="0"/>
              </a:rPr>
              <a:t> s …  </a:t>
            </a:r>
            <a:r>
              <a:rPr lang="en-US" sz="1600" b="0" dirty="0">
                <a:solidFill>
                  <a:srgbClr val="FFB86C"/>
                </a:solidFill>
                <a:effectLst/>
                <a:latin typeface="Fira Code" panose="020B0809050000020004" pitchFamily="49" charset="0"/>
              </a:rPr>
              <a:t>1.290</a:t>
            </a:r>
            <a:r>
              <a:rPr lang="en-US" sz="1600" b="0" dirty="0">
                <a:solidFill>
                  <a:srgbClr val="E6E6E6"/>
                </a:solidFill>
                <a:effectLst/>
                <a:latin typeface="Fira Code" panose="020B0809050000020004" pitchFamily="49" charset="0"/>
              </a:rPr>
              <a:t> s    </a:t>
            </a:r>
            <a:r>
              <a:rPr lang="en-US" sz="1600" b="0" dirty="0">
                <a:solidFill>
                  <a:srgbClr val="FFB86C"/>
                </a:solidFill>
                <a:effectLst/>
                <a:latin typeface="Fira Code" panose="020B0809050000020004" pitchFamily="49" charset="0"/>
              </a:rPr>
              <a:t>10</a:t>
            </a:r>
            <a:r>
              <a:rPr lang="en-US" sz="1600" b="0" dirty="0">
                <a:solidFill>
                  <a:srgbClr val="E6E6E6"/>
                </a:solidFill>
                <a:effectLst/>
                <a:latin typeface="Fira Code" panose="020B0809050000020004" pitchFamily="49" charset="0"/>
              </a:rPr>
              <a:t> runs</a:t>
            </a:r>
          </a:p>
          <a:p>
            <a:pPr marL="0" indent="0">
              <a:buNone/>
            </a:pPr>
            <a:r>
              <a:rPr lang="ru-RU" dirty="0"/>
              <a:t>Вычисление 42 числа Фибоначчи дважды заняло практически столько же времени, сколько и однократное вычисление, благодаря параллелизму.</a:t>
            </a:r>
          </a:p>
        </p:txBody>
      </p:sp>
    </p:spTree>
    <p:extLst>
      <p:ext uri="{BB962C8B-B14F-4D97-AF65-F5344CB8AC3E}">
        <p14:creationId xmlns:p14="http://schemas.microsoft.com/office/powerpoint/2010/main" val="402200859"/>
      </p:ext>
    </p:extLst>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BC320-1B3A-57BB-8C3C-7E6CC04E5246}"/>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8D144F-A5FB-E42F-047E-31FA74648B0C}"/>
              </a:ext>
            </a:extLst>
          </p:cNvPr>
          <p:cNvSpPr>
            <a:spLocks noGrp="1"/>
          </p:cNvSpPr>
          <p:nvPr>
            <p:ph type="title"/>
          </p:nvPr>
        </p:nvSpPr>
        <p:spPr>
          <a:xfrm>
            <a:off x="63373" y="63375"/>
            <a:ext cx="12050163" cy="977774"/>
          </a:xfrm>
        </p:spPr>
        <p:txBody>
          <a:bodyPr/>
          <a:lstStyle/>
          <a:p>
            <a:pPr algn="ctr"/>
            <a:r>
              <a:rPr lang="ru-RU" dirty="0"/>
              <a:t>Литература</a:t>
            </a:r>
          </a:p>
        </p:txBody>
      </p:sp>
      <p:sp>
        <p:nvSpPr>
          <p:cNvPr id="3" name="Объект 2">
            <a:extLst>
              <a:ext uri="{FF2B5EF4-FFF2-40B4-BE49-F238E27FC236}">
                <a16:creationId xmlns:a16="http://schemas.microsoft.com/office/drawing/2014/main" id="{1BF379D5-4047-311C-8D00-2165FF7FF8D1}"/>
              </a:ext>
            </a:extLst>
          </p:cNvPr>
          <p:cNvSpPr>
            <a:spLocks noGrp="1"/>
          </p:cNvSpPr>
          <p:nvPr>
            <p:ph idx="1"/>
          </p:nvPr>
        </p:nvSpPr>
        <p:spPr>
          <a:xfrm>
            <a:off x="470780" y="1303698"/>
            <a:ext cx="11108602" cy="5060887"/>
          </a:xfrm>
        </p:spPr>
        <p:txBody>
          <a:bodyPr/>
          <a:lstStyle/>
          <a:p>
            <a:pPr marL="514350" indent="-514350">
              <a:buFont typeface="+mj-lt"/>
              <a:buAutoNum type="arabicPeriod"/>
            </a:pPr>
            <a:r>
              <a:rPr lang="en-US" dirty="0">
                <a:hlinkClick r:id="rId2"/>
              </a:rPr>
              <a:t>https://ocaml.org/docs/file-manipulation</a:t>
            </a:r>
            <a:endParaRPr lang="ru-RU" dirty="0"/>
          </a:p>
          <a:p>
            <a:pPr marL="514350" indent="-514350">
              <a:buFont typeface="+mj-lt"/>
              <a:buAutoNum type="arabicPeriod"/>
            </a:pPr>
            <a:r>
              <a:rPr lang="en-US" dirty="0">
                <a:hlinkClick r:id="rId3"/>
              </a:rPr>
              <a:t>https://ocaml.org/docs/cli-arguments</a:t>
            </a:r>
            <a:endParaRPr lang="en-US" dirty="0"/>
          </a:p>
          <a:p>
            <a:pPr marL="514350" indent="-514350">
              <a:buFont typeface="+mj-lt"/>
              <a:buAutoNum type="arabicPeriod"/>
            </a:pPr>
            <a:r>
              <a:rPr lang="en-US" dirty="0">
                <a:hlinkClick r:id="rId4"/>
              </a:rPr>
              <a:t>https://ocaml.org/manual/5.2/parallelism.html</a:t>
            </a:r>
            <a:endParaRPr lang="ru-RU" dirty="0"/>
          </a:p>
          <a:p>
            <a:pPr marL="514350" indent="-514350">
              <a:buFont typeface="+mj-lt"/>
              <a:buAutoNum type="arabicPeriod"/>
            </a:pPr>
            <a:r>
              <a:rPr lang="en-US" dirty="0">
                <a:hlinkClick r:id="rId5"/>
              </a:rPr>
              <a:t>https://ocaml.org/manual/5.2/api/String.html</a:t>
            </a:r>
            <a:endParaRPr lang="en-US" dirty="0"/>
          </a:p>
          <a:p>
            <a:pPr marL="514350" indent="-514350">
              <a:buFont typeface="+mj-lt"/>
              <a:buAutoNum type="arabicPeriod"/>
            </a:pPr>
            <a:r>
              <a:rPr lang="en-US" dirty="0">
                <a:hlinkClick r:id="rId6"/>
              </a:rPr>
              <a:t>https://ocaml.org/docs/lists</a:t>
            </a:r>
            <a:endParaRPr lang="en-US" dirty="0"/>
          </a:p>
          <a:p>
            <a:pPr marL="514350" indent="-514350">
              <a:buFont typeface="+mj-lt"/>
              <a:buAutoNum type="arabicPeriod"/>
            </a:pPr>
            <a:endParaRPr lang="ru-RU" dirty="0"/>
          </a:p>
          <a:p>
            <a:pPr marL="514350" indent="-514350">
              <a:buFont typeface="+mj-lt"/>
              <a:buAutoNum type="arabicPeriod"/>
            </a:pPr>
            <a:endParaRPr lang="en-US" dirty="0"/>
          </a:p>
          <a:p>
            <a:pPr marL="514350" indent="-514350">
              <a:buFont typeface="+mj-lt"/>
              <a:buAutoNum type="arabicPeriod"/>
            </a:pPr>
            <a:endParaRPr lang="ru-RU" dirty="0"/>
          </a:p>
          <a:p>
            <a:pPr marL="514350" indent="-514350">
              <a:buFont typeface="+mj-lt"/>
              <a:buAutoNum type="arabicPeriod"/>
            </a:pPr>
            <a:endParaRPr lang="ru-RU" dirty="0"/>
          </a:p>
        </p:txBody>
      </p:sp>
    </p:spTree>
    <p:extLst>
      <p:ext uri="{BB962C8B-B14F-4D97-AF65-F5344CB8AC3E}">
        <p14:creationId xmlns:p14="http://schemas.microsoft.com/office/powerpoint/2010/main" val="3897241067"/>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836321-07AA-DDB3-1E73-2B41BCC5D5BF}"/>
              </a:ext>
            </a:extLst>
          </p:cNvPr>
          <p:cNvSpPr>
            <a:spLocks noGrp="1"/>
          </p:cNvSpPr>
          <p:nvPr>
            <p:ph type="title"/>
          </p:nvPr>
        </p:nvSpPr>
        <p:spPr>
          <a:xfrm>
            <a:off x="63373" y="63375"/>
            <a:ext cx="12050163" cy="977774"/>
          </a:xfrm>
        </p:spPr>
        <p:txBody>
          <a:bodyPr/>
          <a:lstStyle/>
          <a:p>
            <a:pPr algn="ctr"/>
            <a:r>
              <a:rPr lang="en-US" dirty="0" err="1"/>
              <a:t>Dockerfile</a:t>
            </a:r>
            <a:endParaRPr lang="ru-RU" dirty="0"/>
          </a:p>
        </p:txBody>
      </p:sp>
      <p:sp>
        <p:nvSpPr>
          <p:cNvPr id="3" name="Объект 2">
            <a:extLst>
              <a:ext uri="{FF2B5EF4-FFF2-40B4-BE49-F238E27FC236}">
                <a16:creationId xmlns:a16="http://schemas.microsoft.com/office/drawing/2014/main" id="{3CA9BAD3-21FA-671B-9FC1-ACF39A4FFBDD}"/>
              </a:ext>
            </a:extLst>
          </p:cNvPr>
          <p:cNvSpPr>
            <a:spLocks noGrp="1"/>
          </p:cNvSpPr>
          <p:nvPr>
            <p:ph idx="1"/>
          </p:nvPr>
        </p:nvSpPr>
        <p:spPr>
          <a:xfrm>
            <a:off x="470780" y="1303698"/>
            <a:ext cx="11108602" cy="5060887"/>
          </a:xfrm>
        </p:spPr>
        <p:txBody>
          <a:bodyPr>
            <a:normAutofit/>
          </a:bodyPr>
          <a:lstStyle/>
          <a:p>
            <a:pPr marL="0" indent="0">
              <a:buNone/>
            </a:pPr>
            <a:r>
              <a:rPr lang="en-US" sz="1600" b="0" dirty="0">
                <a:solidFill>
                  <a:srgbClr val="45A9F9"/>
                </a:solidFill>
                <a:effectLst/>
                <a:latin typeface="Fira Code" panose="020B0809050000020004" pitchFamily="49" charset="0"/>
              </a:rPr>
              <a:t>FROM</a:t>
            </a:r>
            <a:r>
              <a:rPr lang="en-US" sz="1600" b="0" dirty="0">
                <a:solidFill>
                  <a:srgbClr val="E6E6E6"/>
                </a:solidFill>
                <a:effectLst/>
                <a:latin typeface="Fira Code" panose="020B0809050000020004" pitchFamily="49" charset="0"/>
              </a:rPr>
              <a:t> </a:t>
            </a:r>
            <a:r>
              <a:rPr lang="en-US" sz="1600" b="0" dirty="0" err="1">
                <a:solidFill>
                  <a:srgbClr val="E6E6E6"/>
                </a:solidFill>
                <a:effectLst/>
                <a:latin typeface="Fira Code" panose="020B0809050000020004" pitchFamily="49" charset="0"/>
              </a:rPr>
              <a:t>ocaml</a:t>
            </a:r>
            <a:r>
              <a:rPr lang="en-US" sz="1600" b="0" dirty="0">
                <a:solidFill>
                  <a:srgbClr val="E6E6E6"/>
                </a:solidFill>
                <a:effectLst/>
                <a:latin typeface="Fira Code" panose="020B0809050000020004" pitchFamily="49" charset="0"/>
              </a:rPr>
              <a:t>/</a:t>
            </a:r>
            <a:r>
              <a:rPr lang="en-US" sz="1600" b="0" dirty="0" err="1">
                <a:solidFill>
                  <a:srgbClr val="E6E6E6"/>
                </a:solidFill>
                <a:effectLst/>
                <a:latin typeface="Fira Code" panose="020B0809050000020004" pitchFamily="49" charset="0"/>
              </a:rPr>
              <a:t>opam:alpine</a:t>
            </a:r>
            <a:endParaRPr lang="en-US" sz="1600" b="0" dirty="0">
              <a:solidFill>
                <a:srgbClr val="E6E6E6"/>
              </a:solidFill>
              <a:effectLst/>
              <a:latin typeface="Fira Code" panose="020B0809050000020004" pitchFamily="49" charset="0"/>
            </a:endParaRPr>
          </a:p>
          <a:p>
            <a:pPr marL="0" indent="0">
              <a:buNone/>
            </a:pPr>
            <a:r>
              <a:rPr lang="en-US" sz="1600" b="0" dirty="0">
                <a:solidFill>
                  <a:srgbClr val="45A9F9"/>
                </a:solidFill>
                <a:effectLst/>
                <a:latin typeface="Fira Code" panose="020B0809050000020004" pitchFamily="49" charset="0"/>
              </a:rPr>
              <a:t>USER</a:t>
            </a:r>
            <a:r>
              <a:rPr lang="en-US" sz="1600" b="0" dirty="0">
                <a:solidFill>
                  <a:srgbClr val="E6E6E6"/>
                </a:solidFill>
                <a:effectLst/>
                <a:latin typeface="Fira Code" panose="020B0809050000020004" pitchFamily="49" charset="0"/>
              </a:rPr>
              <a:t> root</a:t>
            </a:r>
          </a:p>
          <a:p>
            <a:pPr marL="0" indent="0">
              <a:buNone/>
            </a:pPr>
            <a:r>
              <a:rPr lang="en-US" sz="1600" b="0" dirty="0">
                <a:solidFill>
                  <a:srgbClr val="45A9F9"/>
                </a:solidFill>
                <a:effectLst/>
                <a:latin typeface="Fira Code" panose="020B0809050000020004" pitchFamily="49" charset="0"/>
              </a:rPr>
              <a:t>RUN</a:t>
            </a:r>
            <a:r>
              <a:rPr lang="en-US" sz="1600" b="0" dirty="0">
                <a:solidFill>
                  <a:srgbClr val="E6E6E6"/>
                </a:solidFill>
                <a:effectLst/>
                <a:latin typeface="Fira Code" panose="020B0809050000020004" pitchFamily="49" charset="0"/>
              </a:rPr>
              <a:t> </a:t>
            </a:r>
            <a:r>
              <a:rPr lang="en-US" sz="1600" b="0" dirty="0" err="1">
                <a:solidFill>
                  <a:srgbClr val="E6E6E6"/>
                </a:solidFill>
                <a:effectLst/>
                <a:latin typeface="Fira Code" panose="020B0809050000020004" pitchFamily="49" charset="0"/>
              </a:rPr>
              <a:t>apk</a:t>
            </a:r>
            <a:r>
              <a:rPr lang="en-US" sz="1600" b="0" dirty="0">
                <a:solidFill>
                  <a:srgbClr val="E6E6E6"/>
                </a:solidFill>
                <a:effectLst/>
                <a:latin typeface="Fira Code" panose="020B0809050000020004" pitchFamily="49" charset="0"/>
              </a:rPr>
              <a:t> update &amp;&amp; </a:t>
            </a:r>
            <a:r>
              <a:rPr lang="en-US" sz="1600" b="0" dirty="0" err="1">
                <a:solidFill>
                  <a:srgbClr val="E6E6E6"/>
                </a:solidFill>
                <a:effectLst/>
                <a:latin typeface="Fira Code" panose="020B0809050000020004" pitchFamily="49" charset="0"/>
              </a:rPr>
              <a:t>apk</a:t>
            </a:r>
            <a:r>
              <a:rPr lang="en-US" sz="1600" b="0" dirty="0">
                <a:solidFill>
                  <a:srgbClr val="E6E6E6"/>
                </a:solidFill>
                <a:effectLst/>
                <a:latin typeface="Fira Code" panose="020B0809050000020004" pitchFamily="49" charset="0"/>
              </a:rPr>
              <a:t> add --no-cache </a:t>
            </a:r>
            <a:r>
              <a:rPr lang="en-US" sz="1600" b="0" dirty="0" err="1">
                <a:solidFill>
                  <a:srgbClr val="E6E6E6"/>
                </a:solidFill>
                <a:effectLst/>
                <a:latin typeface="Fira Code" panose="020B0809050000020004" pitchFamily="49" charset="0"/>
              </a:rPr>
              <a:t>ocaml</a:t>
            </a:r>
            <a:r>
              <a:rPr lang="en-US" sz="1600" b="0" dirty="0">
                <a:solidFill>
                  <a:srgbClr val="E6E6E6"/>
                </a:solidFill>
                <a:effectLst/>
                <a:latin typeface="Fira Code" panose="020B0809050000020004" pitchFamily="49" charset="0"/>
              </a:rPr>
              <a:t> </a:t>
            </a:r>
            <a:r>
              <a:rPr lang="en-US" sz="1600" b="0" dirty="0" err="1">
                <a:solidFill>
                  <a:srgbClr val="E6E6E6"/>
                </a:solidFill>
                <a:effectLst/>
                <a:latin typeface="Fira Code" panose="020B0809050000020004" pitchFamily="49" charset="0"/>
              </a:rPr>
              <a:t>ocaml</a:t>
            </a:r>
            <a:r>
              <a:rPr lang="en-US" sz="1600" b="0" dirty="0">
                <a:solidFill>
                  <a:srgbClr val="E6E6E6"/>
                </a:solidFill>
                <a:effectLst/>
                <a:latin typeface="Fira Code" panose="020B0809050000020004" pitchFamily="49" charset="0"/>
              </a:rPr>
              <a:t>-compiler-libs</a:t>
            </a:r>
          </a:p>
          <a:p>
            <a:pPr marL="0" indent="0">
              <a:buNone/>
            </a:pPr>
            <a:r>
              <a:rPr lang="en-US" sz="1600" b="0" dirty="0">
                <a:solidFill>
                  <a:srgbClr val="45A9F9"/>
                </a:solidFill>
                <a:effectLst/>
                <a:latin typeface="Fira Code" panose="020B0809050000020004" pitchFamily="49" charset="0"/>
              </a:rPr>
              <a:t>USER</a:t>
            </a:r>
            <a:r>
              <a:rPr lang="en-US" sz="1600" b="0" dirty="0">
                <a:solidFill>
                  <a:srgbClr val="E6E6E6"/>
                </a:solidFill>
                <a:effectLst/>
                <a:latin typeface="Fira Code" panose="020B0809050000020004" pitchFamily="49" charset="0"/>
              </a:rPr>
              <a:t> </a:t>
            </a:r>
            <a:r>
              <a:rPr lang="en-US" sz="1600" b="0" dirty="0" err="1">
                <a:solidFill>
                  <a:srgbClr val="E6E6E6"/>
                </a:solidFill>
                <a:effectLst/>
                <a:latin typeface="Fira Code" panose="020B0809050000020004" pitchFamily="49" charset="0"/>
              </a:rPr>
              <a:t>opam</a:t>
            </a:r>
            <a:endParaRPr lang="en-US" sz="1600" b="0" dirty="0">
              <a:solidFill>
                <a:srgbClr val="E6E6E6"/>
              </a:solidFill>
              <a:effectLst/>
              <a:latin typeface="Fira Code" panose="020B0809050000020004" pitchFamily="49" charset="0"/>
            </a:endParaRPr>
          </a:p>
          <a:p>
            <a:pPr marL="0" indent="0">
              <a:buNone/>
            </a:pPr>
            <a:r>
              <a:rPr lang="en-US" sz="1600" b="0" dirty="0">
                <a:solidFill>
                  <a:srgbClr val="45A9F9"/>
                </a:solidFill>
                <a:effectLst/>
                <a:latin typeface="Fira Code" panose="020B0809050000020004" pitchFamily="49" charset="0"/>
              </a:rPr>
              <a:t>RUN</a:t>
            </a:r>
            <a:r>
              <a:rPr lang="en-US" sz="1600" b="0" dirty="0">
                <a:solidFill>
                  <a:srgbClr val="E6E6E6"/>
                </a:solidFill>
                <a:effectLst/>
                <a:latin typeface="Fira Code" panose="020B0809050000020004" pitchFamily="49" charset="0"/>
              </a:rPr>
              <a:t> </a:t>
            </a:r>
            <a:r>
              <a:rPr lang="en-US" sz="1600" b="0" dirty="0" err="1">
                <a:solidFill>
                  <a:srgbClr val="E6E6E6"/>
                </a:solidFill>
                <a:effectLst/>
                <a:latin typeface="Fira Code" panose="020B0809050000020004" pitchFamily="49" charset="0"/>
              </a:rPr>
              <a:t>opam</a:t>
            </a:r>
            <a:r>
              <a:rPr lang="en-US" sz="1600" b="0" dirty="0">
                <a:solidFill>
                  <a:srgbClr val="E6E6E6"/>
                </a:solidFill>
                <a:effectLst/>
                <a:latin typeface="Fira Code" panose="020B0809050000020004" pitchFamily="49" charset="0"/>
              </a:rPr>
              <a:t> </a:t>
            </a:r>
            <a:r>
              <a:rPr lang="en-US" sz="1600" b="0" dirty="0" err="1">
                <a:solidFill>
                  <a:srgbClr val="E6E6E6"/>
                </a:solidFill>
                <a:effectLst/>
                <a:latin typeface="Fira Code" panose="020B0809050000020004" pitchFamily="49" charset="0"/>
              </a:rPr>
              <a:t>init</a:t>
            </a:r>
            <a:r>
              <a:rPr lang="en-US" sz="1600" b="0" dirty="0">
                <a:solidFill>
                  <a:srgbClr val="E6E6E6"/>
                </a:solidFill>
                <a:effectLst/>
                <a:latin typeface="Fira Code" panose="020B0809050000020004" pitchFamily="49" charset="0"/>
              </a:rPr>
              <a:t> -a --disable-sandboxing &amp;&amp; \</a:t>
            </a:r>
          </a:p>
          <a:p>
            <a:pPr marL="0" indent="0">
              <a:buNone/>
            </a:pPr>
            <a:r>
              <a:rPr lang="en-US" sz="1600" b="0" dirty="0">
                <a:solidFill>
                  <a:srgbClr val="E6E6E6"/>
                </a:solidFill>
                <a:effectLst/>
                <a:latin typeface="Fira Code" panose="020B0809050000020004" pitchFamily="49" charset="0"/>
              </a:rPr>
              <a:t>    eval $(</a:t>
            </a:r>
            <a:r>
              <a:rPr lang="en-US" sz="1600" b="0" dirty="0" err="1">
                <a:solidFill>
                  <a:srgbClr val="E6E6E6"/>
                </a:solidFill>
                <a:effectLst/>
                <a:latin typeface="Fira Code" panose="020B0809050000020004" pitchFamily="49" charset="0"/>
              </a:rPr>
              <a:t>opam</a:t>
            </a:r>
            <a:r>
              <a:rPr lang="en-US" sz="1600" b="0" dirty="0">
                <a:solidFill>
                  <a:srgbClr val="E6E6E6"/>
                </a:solidFill>
                <a:effectLst/>
                <a:latin typeface="Fira Code" panose="020B0809050000020004" pitchFamily="49" charset="0"/>
              </a:rPr>
              <a:t> env) &amp;&amp; \</a:t>
            </a:r>
          </a:p>
          <a:p>
            <a:pPr marL="0" indent="0">
              <a:buNone/>
            </a:pPr>
            <a:r>
              <a:rPr lang="en-US" sz="1600" b="0" dirty="0">
                <a:solidFill>
                  <a:srgbClr val="E6E6E6"/>
                </a:solidFill>
                <a:effectLst/>
                <a:latin typeface="Fira Code" panose="020B0809050000020004" pitchFamily="49" charset="0"/>
              </a:rPr>
              <a:t>    </a:t>
            </a:r>
            <a:r>
              <a:rPr lang="en-US" sz="1600" b="0" dirty="0" err="1">
                <a:solidFill>
                  <a:srgbClr val="E6E6E6"/>
                </a:solidFill>
                <a:effectLst/>
                <a:latin typeface="Fira Code" panose="020B0809050000020004" pitchFamily="49" charset="0"/>
              </a:rPr>
              <a:t>opam</a:t>
            </a:r>
            <a:r>
              <a:rPr lang="en-US" sz="1600" b="0" dirty="0">
                <a:solidFill>
                  <a:srgbClr val="E6E6E6"/>
                </a:solidFill>
                <a:effectLst/>
                <a:latin typeface="Fira Code" panose="020B0809050000020004" pitchFamily="49" charset="0"/>
              </a:rPr>
              <a:t> switch create 5.2.0 &amp;&amp; \</a:t>
            </a:r>
          </a:p>
          <a:p>
            <a:pPr marL="0" indent="0">
              <a:buNone/>
            </a:pPr>
            <a:r>
              <a:rPr lang="en-US" sz="1600" b="0" dirty="0">
                <a:solidFill>
                  <a:srgbClr val="E6E6E6"/>
                </a:solidFill>
                <a:effectLst/>
                <a:latin typeface="Fira Code" panose="020B0809050000020004" pitchFamily="49" charset="0"/>
              </a:rPr>
              <a:t>    eval $(</a:t>
            </a:r>
            <a:r>
              <a:rPr lang="en-US" sz="1600" b="0" dirty="0" err="1">
                <a:solidFill>
                  <a:srgbClr val="E6E6E6"/>
                </a:solidFill>
                <a:effectLst/>
                <a:latin typeface="Fira Code" panose="020B0809050000020004" pitchFamily="49" charset="0"/>
              </a:rPr>
              <a:t>opam</a:t>
            </a:r>
            <a:r>
              <a:rPr lang="en-US" sz="1600" b="0" dirty="0">
                <a:solidFill>
                  <a:srgbClr val="E6E6E6"/>
                </a:solidFill>
                <a:effectLst/>
                <a:latin typeface="Fira Code" panose="020B0809050000020004" pitchFamily="49" charset="0"/>
              </a:rPr>
              <a:t> env)</a:t>
            </a:r>
          </a:p>
          <a:p>
            <a:pPr marL="0" indent="0">
              <a:buNone/>
            </a:pPr>
            <a:r>
              <a:rPr lang="en-US" sz="1600" b="0" dirty="0">
                <a:solidFill>
                  <a:srgbClr val="45A9F9"/>
                </a:solidFill>
                <a:effectLst/>
                <a:latin typeface="Fira Code" panose="020B0809050000020004" pitchFamily="49" charset="0"/>
              </a:rPr>
              <a:t>WORKDIR</a:t>
            </a:r>
            <a:r>
              <a:rPr lang="en-US" sz="1600" b="0" dirty="0">
                <a:solidFill>
                  <a:srgbClr val="E6E6E6"/>
                </a:solidFill>
                <a:effectLst/>
                <a:latin typeface="Fira Code" panose="020B0809050000020004" pitchFamily="49" charset="0"/>
              </a:rPr>
              <a:t> /home/</a:t>
            </a:r>
            <a:r>
              <a:rPr lang="en-US" sz="1600" b="0" dirty="0" err="1">
                <a:solidFill>
                  <a:srgbClr val="E6E6E6"/>
                </a:solidFill>
                <a:effectLst/>
                <a:latin typeface="Fira Code" panose="020B0809050000020004" pitchFamily="49" charset="0"/>
              </a:rPr>
              <a:t>opam</a:t>
            </a:r>
            <a:r>
              <a:rPr lang="en-US" sz="1600" b="0" dirty="0">
                <a:solidFill>
                  <a:srgbClr val="E6E6E6"/>
                </a:solidFill>
                <a:effectLst/>
                <a:latin typeface="Fira Code" panose="020B0809050000020004" pitchFamily="49" charset="0"/>
              </a:rPr>
              <a:t>/app</a:t>
            </a:r>
          </a:p>
          <a:p>
            <a:pPr marL="0" indent="0">
              <a:buNone/>
            </a:pPr>
            <a:r>
              <a:rPr lang="en-US" sz="1600" b="0" dirty="0">
                <a:solidFill>
                  <a:srgbClr val="45A9F9"/>
                </a:solidFill>
                <a:effectLst/>
                <a:latin typeface="Fira Code" panose="020B0809050000020004" pitchFamily="49" charset="0"/>
              </a:rPr>
              <a:t>COPY</a:t>
            </a:r>
            <a:r>
              <a:rPr lang="en-US" sz="1600" b="0" dirty="0">
                <a:solidFill>
                  <a:srgbClr val="E6E6E6"/>
                </a:solidFill>
                <a:effectLst/>
                <a:latin typeface="Fira Code" panose="020B0809050000020004" pitchFamily="49" charset="0"/>
              </a:rPr>
              <a:t> hello.ml .</a:t>
            </a:r>
          </a:p>
          <a:p>
            <a:pPr marL="0" indent="0">
              <a:buNone/>
            </a:pPr>
            <a:r>
              <a:rPr lang="en-US" sz="1600" b="0" dirty="0">
                <a:solidFill>
                  <a:srgbClr val="45A9F9"/>
                </a:solidFill>
                <a:effectLst/>
                <a:latin typeface="Fira Code" panose="020B0809050000020004" pitchFamily="49" charset="0"/>
              </a:rPr>
              <a:t>RUN</a:t>
            </a:r>
            <a:r>
              <a:rPr lang="en-US" sz="1600" b="0" dirty="0">
                <a:solidFill>
                  <a:srgbClr val="E6E6E6"/>
                </a:solidFill>
                <a:effectLst/>
                <a:latin typeface="Fira Code" panose="020B0809050000020004" pitchFamily="49" charset="0"/>
              </a:rPr>
              <a:t> eval $(</a:t>
            </a:r>
            <a:r>
              <a:rPr lang="en-US" sz="1600" b="0" dirty="0" err="1">
                <a:solidFill>
                  <a:srgbClr val="E6E6E6"/>
                </a:solidFill>
                <a:effectLst/>
                <a:latin typeface="Fira Code" panose="020B0809050000020004" pitchFamily="49" charset="0"/>
              </a:rPr>
              <a:t>opam</a:t>
            </a:r>
            <a:r>
              <a:rPr lang="en-US" sz="1600" b="0" dirty="0">
                <a:solidFill>
                  <a:srgbClr val="E6E6E6"/>
                </a:solidFill>
                <a:effectLst/>
                <a:latin typeface="Fira Code" panose="020B0809050000020004" pitchFamily="49" charset="0"/>
              </a:rPr>
              <a:t> env) &amp;&amp; </a:t>
            </a:r>
            <a:r>
              <a:rPr lang="en-US" sz="1600" b="0" dirty="0" err="1">
                <a:solidFill>
                  <a:srgbClr val="E6E6E6"/>
                </a:solidFill>
                <a:effectLst/>
                <a:latin typeface="Fira Code" panose="020B0809050000020004" pitchFamily="49" charset="0"/>
              </a:rPr>
              <a:t>ocamlc</a:t>
            </a:r>
            <a:r>
              <a:rPr lang="en-US" sz="1600" b="0" dirty="0">
                <a:solidFill>
                  <a:srgbClr val="E6E6E6"/>
                </a:solidFill>
                <a:effectLst/>
                <a:latin typeface="Fira Code" panose="020B0809050000020004" pitchFamily="49" charset="0"/>
              </a:rPr>
              <a:t> -o hello hello.ml</a:t>
            </a:r>
          </a:p>
          <a:p>
            <a:pPr marL="0" indent="0">
              <a:buNone/>
            </a:pPr>
            <a:r>
              <a:rPr lang="en-US" sz="1600" b="0" dirty="0">
                <a:solidFill>
                  <a:srgbClr val="45A9F9"/>
                </a:solidFill>
                <a:effectLst/>
                <a:latin typeface="Fira Code" panose="020B0809050000020004" pitchFamily="49" charset="0"/>
              </a:rPr>
              <a:t>CMD</a:t>
            </a:r>
            <a:r>
              <a:rPr lang="en-US" sz="1600" b="0" dirty="0">
                <a:solidFill>
                  <a:srgbClr val="E6E6E6"/>
                </a:solidFill>
                <a:effectLst/>
                <a:latin typeface="Fira Code" panose="020B0809050000020004" pitchFamily="49" charset="0"/>
              </a:rPr>
              <a:t> [</a:t>
            </a:r>
            <a:r>
              <a:rPr lang="en-US" sz="1600" b="0" dirty="0">
                <a:solidFill>
                  <a:srgbClr val="19F9D8"/>
                </a:solidFill>
                <a:effectLst/>
                <a:latin typeface="Fira Code" panose="020B0809050000020004" pitchFamily="49" charset="0"/>
              </a:rPr>
              <a:t>"./hello"</a:t>
            </a:r>
            <a:r>
              <a:rPr lang="en-US" sz="1600" b="0" dirty="0">
                <a:solidFill>
                  <a:srgbClr val="E6E6E6"/>
                </a:solidFill>
                <a:effectLst/>
                <a:latin typeface="Fira Code" panose="020B0809050000020004" pitchFamily="49" charset="0"/>
              </a:rPr>
              <a:t>]</a:t>
            </a:r>
            <a:br>
              <a:rPr lang="en-US" sz="1600" b="0" dirty="0">
                <a:solidFill>
                  <a:srgbClr val="E6E6E6"/>
                </a:solidFill>
                <a:effectLst/>
                <a:latin typeface="Fira Code" panose="020B0809050000020004" pitchFamily="49" charset="0"/>
              </a:rPr>
            </a:br>
            <a:endParaRPr lang="en-US" sz="1600" b="0" dirty="0">
              <a:solidFill>
                <a:srgbClr val="E6E6E6"/>
              </a:solidFill>
              <a:effectLst/>
              <a:latin typeface="Fira Code" panose="020B0809050000020004" pitchFamily="49" charset="0"/>
            </a:endParaRPr>
          </a:p>
          <a:p>
            <a:pPr marL="0" indent="0">
              <a:buNone/>
            </a:pPr>
            <a:endParaRPr lang="ru-RU" sz="1600" dirty="0">
              <a:solidFill>
                <a:schemeClr val="accent2">
                  <a:lumMod val="75000"/>
                </a:schemeClr>
              </a:solidFill>
            </a:endParaRPr>
          </a:p>
        </p:txBody>
      </p:sp>
    </p:spTree>
    <p:extLst>
      <p:ext uri="{BB962C8B-B14F-4D97-AF65-F5344CB8AC3E}">
        <p14:creationId xmlns:p14="http://schemas.microsoft.com/office/powerpoint/2010/main" val="3481529741"/>
      </p:ext>
    </p:extLst>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2CA65-BB64-E2CF-9F57-972BC46A0A91}"/>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6AE990-4795-9866-B30A-DAA55890216A}"/>
              </a:ext>
            </a:extLst>
          </p:cNvPr>
          <p:cNvSpPr>
            <a:spLocks noGrp="1"/>
          </p:cNvSpPr>
          <p:nvPr>
            <p:ph type="title"/>
          </p:nvPr>
        </p:nvSpPr>
        <p:spPr>
          <a:xfrm>
            <a:off x="70918" y="2809715"/>
            <a:ext cx="12050163" cy="977774"/>
          </a:xfrm>
        </p:spPr>
        <p:txBody>
          <a:bodyPr/>
          <a:lstStyle/>
          <a:p>
            <a:pPr algn="ctr"/>
            <a:r>
              <a:rPr lang="ru-RU" dirty="0"/>
              <a:t>Спасибо за внимание!</a:t>
            </a:r>
          </a:p>
        </p:txBody>
      </p:sp>
      <p:sp>
        <p:nvSpPr>
          <p:cNvPr id="3" name="Объект 2">
            <a:extLst>
              <a:ext uri="{FF2B5EF4-FFF2-40B4-BE49-F238E27FC236}">
                <a16:creationId xmlns:a16="http://schemas.microsoft.com/office/drawing/2014/main" id="{DEC66AF1-C6E1-5ED7-6BEC-C06C29C277CA}"/>
              </a:ext>
            </a:extLst>
          </p:cNvPr>
          <p:cNvSpPr>
            <a:spLocks noGrp="1"/>
          </p:cNvSpPr>
          <p:nvPr>
            <p:ph idx="1"/>
          </p:nvPr>
        </p:nvSpPr>
        <p:spPr>
          <a:xfrm>
            <a:off x="442788" y="5377481"/>
            <a:ext cx="11108602" cy="977774"/>
          </a:xfrm>
        </p:spPr>
        <p:txBody>
          <a:bodyPr/>
          <a:lstStyle/>
          <a:p>
            <a:pPr marL="0" indent="0">
              <a:buNone/>
            </a:pPr>
            <a:endParaRPr lang="ru-RU" dirty="0"/>
          </a:p>
        </p:txBody>
      </p:sp>
    </p:spTree>
    <p:extLst>
      <p:ext uri="{BB962C8B-B14F-4D97-AF65-F5344CB8AC3E}">
        <p14:creationId xmlns:p14="http://schemas.microsoft.com/office/powerpoint/2010/main" val="1276223701"/>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836321-07AA-DDB3-1E73-2B41BCC5D5BF}"/>
              </a:ext>
            </a:extLst>
          </p:cNvPr>
          <p:cNvSpPr>
            <a:spLocks noGrp="1"/>
          </p:cNvSpPr>
          <p:nvPr>
            <p:ph type="title"/>
          </p:nvPr>
        </p:nvSpPr>
        <p:spPr>
          <a:xfrm>
            <a:off x="63373" y="63375"/>
            <a:ext cx="12050163" cy="977774"/>
          </a:xfrm>
        </p:spPr>
        <p:txBody>
          <a:bodyPr/>
          <a:lstStyle/>
          <a:p>
            <a:pPr algn="ctr"/>
            <a:r>
              <a:rPr lang="ru-RU" dirty="0"/>
              <a:t>Работа с файлами (1</a:t>
            </a:r>
            <a:r>
              <a:rPr lang="en-US" dirty="0"/>
              <a:t>/5</a:t>
            </a:r>
            <a:r>
              <a:rPr lang="ru-RU" dirty="0"/>
              <a:t>)</a:t>
            </a:r>
          </a:p>
        </p:txBody>
      </p:sp>
      <p:sp>
        <p:nvSpPr>
          <p:cNvPr id="3" name="Объект 2">
            <a:extLst>
              <a:ext uri="{FF2B5EF4-FFF2-40B4-BE49-F238E27FC236}">
                <a16:creationId xmlns:a16="http://schemas.microsoft.com/office/drawing/2014/main" id="{3CA9BAD3-21FA-671B-9FC1-ACF39A4FFBDD}"/>
              </a:ext>
            </a:extLst>
          </p:cNvPr>
          <p:cNvSpPr>
            <a:spLocks noGrp="1"/>
          </p:cNvSpPr>
          <p:nvPr>
            <p:ph idx="1"/>
          </p:nvPr>
        </p:nvSpPr>
        <p:spPr>
          <a:xfrm>
            <a:off x="470780" y="1303698"/>
            <a:ext cx="11108602" cy="5060887"/>
          </a:xfrm>
        </p:spPr>
        <p:txBody>
          <a:bodyPr>
            <a:normAutofit fontScale="92500" lnSpcReduction="10000"/>
          </a:bodyPr>
          <a:lstStyle/>
          <a:p>
            <a:pPr marL="0" indent="0">
              <a:buNone/>
            </a:pPr>
            <a:r>
              <a:rPr lang="ru-RU" dirty="0"/>
              <a:t>Открытие файла в </a:t>
            </a:r>
            <a:r>
              <a:rPr lang="en-US" dirty="0" err="1"/>
              <a:t>OCaml</a:t>
            </a:r>
            <a:r>
              <a:rPr lang="en-US" dirty="0"/>
              <a:t> </a:t>
            </a:r>
            <a:r>
              <a:rPr lang="ru-RU" dirty="0"/>
              <a:t>возвращает</a:t>
            </a:r>
            <a:r>
              <a:rPr lang="en-US" dirty="0"/>
              <a:t> </a:t>
            </a:r>
            <a:r>
              <a:rPr lang="en-US" dirty="0">
                <a:solidFill>
                  <a:schemeClr val="accent2">
                    <a:lumMod val="75000"/>
                  </a:schemeClr>
                </a:solidFill>
              </a:rPr>
              <a:t>channel</a:t>
            </a:r>
            <a:r>
              <a:rPr lang="en-US" dirty="0"/>
              <a:t>. </a:t>
            </a:r>
            <a:r>
              <a:rPr lang="ru-RU" dirty="0"/>
              <a:t>Есть два типа:</a:t>
            </a:r>
            <a:endParaRPr lang="en-US" dirty="0"/>
          </a:p>
          <a:p>
            <a:r>
              <a:rPr lang="ru-RU" dirty="0"/>
              <a:t>Пишущие в файл</a:t>
            </a:r>
            <a:r>
              <a:rPr lang="en-US" dirty="0"/>
              <a:t>: </a:t>
            </a:r>
            <a:r>
              <a:rPr lang="ru-RU" dirty="0"/>
              <a:t>тип </a:t>
            </a:r>
            <a:r>
              <a:rPr lang="en-US" dirty="0" err="1">
                <a:solidFill>
                  <a:schemeClr val="accent2">
                    <a:lumMod val="75000"/>
                  </a:schemeClr>
                </a:solidFill>
              </a:rPr>
              <a:t>out_channel</a:t>
            </a:r>
            <a:endParaRPr lang="en-US" dirty="0">
              <a:solidFill>
                <a:schemeClr val="accent2">
                  <a:lumMod val="75000"/>
                </a:schemeClr>
              </a:solidFill>
            </a:endParaRPr>
          </a:p>
          <a:p>
            <a:r>
              <a:rPr lang="ru-RU" dirty="0"/>
              <a:t>Читающие из файла</a:t>
            </a:r>
            <a:r>
              <a:rPr lang="en-US" dirty="0"/>
              <a:t>: </a:t>
            </a:r>
            <a:r>
              <a:rPr lang="ru-RU" dirty="0"/>
              <a:t>тип </a:t>
            </a:r>
            <a:r>
              <a:rPr lang="en-US" dirty="0" err="1">
                <a:solidFill>
                  <a:schemeClr val="accent2">
                    <a:lumMod val="75000"/>
                  </a:schemeClr>
                </a:solidFill>
              </a:rPr>
              <a:t>in_channel</a:t>
            </a:r>
            <a:endParaRPr lang="ru-RU" dirty="0">
              <a:solidFill>
                <a:schemeClr val="accent2">
                  <a:lumMod val="75000"/>
                </a:schemeClr>
              </a:solidFill>
            </a:endParaRPr>
          </a:p>
          <a:p>
            <a:pPr marL="0" indent="0">
              <a:buNone/>
            </a:pPr>
            <a:r>
              <a:rPr lang="ru-RU" dirty="0"/>
              <a:t>Для записи в файл:</a:t>
            </a:r>
          </a:p>
          <a:p>
            <a:pPr marL="514350" indent="-514350">
              <a:buFont typeface="+mj-lt"/>
              <a:buAutoNum type="arabicPeriod"/>
            </a:pPr>
            <a:r>
              <a:rPr lang="ru-RU" dirty="0"/>
              <a:t>Открыть </a:t>
            </a:r>
            <a:r>
              <a:rPr lang="en-US" dirty="0" err="1">
                <a:solidFill>
                  <a:schemeClr val="accent2">
                    <a:lumMod val="75000"/>
                  </a:schemeClr>
                </a:solidFill>
              </a:rPr>
              <a:t>out_channel</a:t>
            </a:r>
            <a:endParaRPr lang="en-US" dirty="0">
              <a:solidFill>
                <a:schemeClr val="accent2">
                  <a:lumMod val="75000"/>
                </a:schemeClr>
              </a:solidFill>
            </a:endParaRPr>
          </a:p>
          <a:p>
            <a:pPr marL="514350" indent="-514350">
              <a:buFont typeface="+mj-lt"/>
              <a:buAutoNum type="arabicPeriod"/>
            </a:pPr>
            <a:r>
              <a:rPr lang="ru-RU" dirty="0"/>
              <a:t>Написать в </a:t>
            </a:r>
            <a:r>
              <a:rPr lang="en-US" dirty="0" err="1">
                <a:solidFill>
                  <a:schemeClr val="accent2">
                    <a:lumMod val="75000"/>
                  </a:schemeClr>
                </a:solidFill>
              </a:rPr>
              <a:t>out_channel</a:t>
            </a:r>
            <a:endParaRPr lang="en-US" dirty="0">
              <a:solidFill>
                <a:schemeClr val="accent2">
                  <a:lumMod val="75000"/>
                </a:schemeClr>
              </a:solidFill>
            </a:endParaRPr>
          </a:p>
          <a:p>
            <a:pPr marL="514350" indent="-514350">
              <a:buFont typeface="+mj-lt"/>
              <a:buAutoNum type="arabicPeriod"/>
            </a:pPr>
            <a:r>
              <a:rPr lang="ru-RU" dirty="0"/>
              <a:t>Для явной записи необходимо сбросить буфер</a:t>
            </a:r>
            <a:r>
              <a:rPr lang="en-US" dirty="0"/>
              <a:t> (</a:t>
            </a:r>
            <a:r>
              <a:rPr lang="en-US" dirty="0">
                <a:solidFill>
                  <a:schemeClr val="accent2">
                    <a:lumMod val="75000"/>
                  </a:schemeClr>
                </a:solidFill>
              </a:rPr>
              <a:t>flush</a:t>
            </a:r>
            <a:r>
              <a:rPr lang="en-US" dirty="0"/>
              <a:t>)</a:t>
            </a:r>
            <a:endParaRPr lang="ru-RU" dirty="0"/>
          </a:p>
          <a:p>
            <a:pPr marL="514350" indent="-514350">
              <a:buFont typeface="+mj-lt"/>
              <a:buAutoNum type="arabicPeriod"/>
            </a:pPr>
            <a:r>
              <a:rPr lang="ru-RU" dirty="0"/>
              <a:t>Закрыть </a:t>
            </a:r>
            <a:r>
              <a:rPr lang="en-US" dirty="0" err="1">
                <a:solidFill>
                  <a:schemeClr val="accent2">
                    <a:lumMod val="75000"/>
                  </a:schemeClr>
                </a:solidFill>
              </a:rPr>
              <a:t>out_channel</a:t>
            </a:r>
            <a:r>
              <a:rPr lang="en-US" dirty="0"/>
              <a:t>. </a:t>
            </a:r>
            <a:r>
              <a:rPr lang="ru-RU" dirty="0"/>
              <a:t>Это также автоматически сбросит буфер в файл</a:t>
            </a:r>
          </a:p>
          <a:p>
            <a:pPr marL="0" indent="0">
              <a:buNone/>
            </a:pPr>
            <a:r>
              <a:rPr lang="ru-RU" dirty="0"/>
              <a:t>Часто используется: </a:t>
            </a:r>
            <a:r>
              <a:rPr lang="en-US" dirty="0" err="1">
                <a:solidFill>
                  <a:schemeClr val="accent2">
                    <a:lumMod val="75000"/>
                  </a:schemeClr>
                </a:solidFill>
              </a:rPr>
              <a:t>open_out</a:t>
            </a:r>
            <a:r>
              <a:rPr lang="en-US" dirty="0"/>
              <a:t>, </a:t>
            </a:r>
            <a:r>
              <a:rPr lang="en-US" dirty="0" err="1">
                <a:solidFill>
                  <a:schemeClr val="accent2">
                    <a:lumMod val="75000"/>
                  </a:schemeClr>
                </a:solidFill>
              </a:rPr>
              <a:t>open_out_bin</a:t>
            </a:r>
            <a:r>
              <a:rPr lang="en-US" dirty="0"/>
              <a:t>, </a:t>
            </a:r>
            <a:r>
              <a:rPr lang="en-US" dirty="0">
                <a:solidFill>
                  <a:schemeClr val="accent2">
                    <a:lumMod val="75000"/>
                  </a:schemeClr>
                </a:solidFill>
              </a:rPr>
              <a:t>flush</a:t>
            </a:r>
            <a:r>
              <a:rPr lang="en-US" dirty="0"/>
              <a:t>, </a:t>
            </a:r>
            <a:r>
              <a:rPr lang="en-US" dirty="0" err="1">
                <a:solidFill>
                  <a:schemeClr val="accent2">
                    <a:lumMod val="75000"/>
                  </a:schemeClr>
                </a:solidFill>
              </a:rPr>
              <a:t>close_out</a:t>
            </a:r>
            <a:r>
              <a:rPr lang="en-US" dirty="0"/>
              <a:t>, </a:t>
            </a:r>
            <a:r>
              <a:rPr lang="en-US" dirty="0" err="1">
                <a:solidFill>
                  <a:schemeClr val="accent2">
                    <a:lumMod val="75000"/>
                  </a:schemeClr>
                </a:solidFill>
              </a:rPr>
              <a:t>close_out_noerr</a:t>
            </a:r>
            <a:endParaRPr lang="en-US" dirty="0">
              <a:solidFill>
                <a:schemeClr val="accent2">
                  <a:lumMod val="75000"/>
                </a:schemeClr>
              </a:solidFill>
            </a:endParaRPr>
          </a:p>
          <a:p>
            <a:pPr marL="0" indent="0">
              <a:buNone/>
            </a:pPr>
            <a:r>
              <a:rPr lang="ru-RU" dirty="0"/>
              <a:t>Частые </a:t>
            </a:r>
            <a:r>
              <a:rPr lang="en-US" dirty="0" err="1">
                <a:solidFill>
                  <a:schemeClr val="accent2">
                    <a:lumMod val="75000"/>
                  </a:schemeClr>
                </a:solidFill>
              </a:rPr>
              <a:t>out_channels</a:t>
            </a:r>
            <a:r>
              <a:rPr lang="en-US" dirty="0"/>
              <a:t>: </a:t>
            </a:r>
            <a:r>
              <a:rPr lang="en-US" dirty="0" err="1">
                <a:solidFill>
                  <a:schemeClr val="accent2">
                    <a:lumMod val="75000"/>
                  </a:schemeClr>
                </a:solidFill>
              </a:rPr>
              <a:t>stdout</a:t>
            </a:r>
            <a:r>
              <a:rPr lang="en-US" dirty="0"/>
              <a:t>, </a:t>
            </a:r>
            <a:r>
              <a:rPr lang="en-US" dirty="0">
                <a:solidFill>
                  <a:schemeClr val="accent2">
                    <a:lumMod val="75000"/>
                  </a:schemeClr>
                </a:solidFill>
              </a:rPr>
              <a:t>stderr</a:t>
            </a:r>
            <a:endParaRPr lang="ru-RU" dirty="0">
              <a:solidFill>
                <a:schemeClr val="accent2">
                  <a:lumMod val="75000"/>
                </a:schemeClr>
              </a:solidFill>
            </a:endParaRPr>
          </a:p>
        </p:txBody>
      </p:sp>
    </p:spTree>
    <p:extLst>
      <p:ext uri="{BB962C8B-B14F-4D97-AF65-F5344CB8AC3E}">
        <p14:creationId xmlns:p14="http://schemas.microsoft.com/office/powerpoint/2010/main" val="1391983945"/>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836321-07AA-DDB3-1E73-2B41BCC5D5BF}"/>
              </a:ext>
            </a:extLst>
          </p:cNvPr>
          <p:cNvSpPr>
            <a:spLocks noGrp="1"/>
          </p:cNvSpPr>
          <p:nvPr>
            <p:ph type="title"/>
          </p:nvPr>
        </p:nvSpPr>
        <p:spPr>
          <a:xfrm>
            <a:off x="63373" y="63375"/>
            <a:ext cx="12050163" cy="977774"/>
          </a:xfrm>
        </p:spPr>
        <p:txBody>
          <a:bodyPr/>
          <a:lstStyle/>
          <a:p>
            <a:pPr algn="ctr"/>
            <a:r>
              <a:rPr lang="ru-RU" dirty="0"/>
              <a:t>Работа с файлами (2</a:t>
            </a:r>
            <a:r>
              <a:rPr lang="en-US" dirty="0"/>
              <a:t>/5</a:t>
            </a:r>
            <a:r>
              <a:rPr lang="ru-RU" dirty="0"/>
              <a:t>)</a:t>
            </a:r>
          </a:p>
        </p:txBody>
      </p:sp>
      <p:sp>
        <p:nvSpPr>
          <p:cNvPr id="3" name="Объект 2">
            <a:extLst>
              <a:ext uri="{FF2B5EF4-FFF2-40B4-BE49-F238E27FC236}">
                <a16:creationId xmlns:a16="http://schemas.microsoft.com/office/drawing/2014/main" id="{3CA9BAD3-21FA-671B-9FC1-ACF39A4FFBDD}"/>
              </a:ext>
            </a:extLst>
          </p:cNvPr>
          <p:cNvSpPr>
            <a:spLocks noGrp="1"/>
          </p:cNvSpPr>
          <p:nvPr>
            <p:ph idx="1"/>
          </p:nvPr>
        </p:nvSpPr>
        <p:spPr>
          <a:xfrm>
            <a:off x="470780" y="1303698"/>
            <a:ext cx="11108602" cy="5060887"/>
          </a:xfrm>
        </p:spPr>
        <p:txBody>
          <a:bodyPr>
            <a:normAutofit/>
          </a:bodyPr>
          <a:lstStyle/>
          <a:p>
            <a:pPr marL="0" indent="0">
              <a:buNone/>
            </a:pPr>
            <a:r>
              <a:rPr lang="ru-RU" dirty="0"/>
              <a:t>Для чтения из файла:</a:t>
            </a:r>
          </a:p>
          <a:p>
            <a:pPr marL="514350" indent="-514350">
              <a:buAutoNum type="arabicPeriod"/>
            </a:pPr>
            <a:r>
              <a:rPr lang="ru-RU" dirty="0"/>
              <a:t>Открыть</a:t>
            </a:r>
            <a:r>
              <a:rPr lang="en-US" dirty="0"/>
              <a:t> </a:t>
            </a:r>
            <a:r>
              <a:rPr lang="en-US" dirty="0" err="1">
                <a:solidFill>
                  <a:schemeClr val="accent2">
                    <a:lumMod val="75000"/>
                  </a:schemeClr>
                </a:solidFill>
              </a:rPr>
              <a:t>in_channel</a:t>
            </a:r>
            <a:endParaRPr lang="en-US" dirty="0">
              <a:solidFill>
                <a:schemeClr val="accent2">
                  <a:lumMod val="75000"/>
                </a:schemeClr>
              </a:solidFill>
            </a:endParaRPr>
          </a:p>
          <a:p>
            <a:pPr marL="514350" indent="-514350">
              <a:buAutoNum type="arabicPeriod"/>
            </a:pPr>
            <a:r>
              <a:rPr lang="ru-RU" dirty="0"/>
              <a:t>Прочитать содержимое (символ). Эта операция осуществляет сдвиг указателя </a:t>
            </a:r>
            <a:r>
              <a:rPr lang="en-US" dirty="0" err="1">
                <a:solidFill>
                  <a:schemeClr val="accent2">
                    <a:lumMod val="75000"/>
                  </a:schemeClr>
                </a:solidFill>
              </a:rPr>
              <a:t>in_channel</a:t>
            </a:r>
            <a:r>
              <a:rPr lang="en-US" dirty="0"/>
              <a:t>, </a:t>
            </a:r>
            <a:r>
              <a:rPr lang="ru-RU" dirty="0"/>
              <a:t>то есть, он будет указывать на следующий символ</a:t>
            </a:r>
          </a:p>
          <a:p>
            <a:pPr marL="514350" indent="-514350">
              <a:buAutoNum type="arabicPeriod"/>
            </a:pPr>
            <a:r>
              <a:rPr lang="ru-RU" dirty="0"/>
              <a:t>По достижении конца файла будет выброшено исключение </a:t>
            </a:r>
            <a:r>
              <a:rPr lang="en-US" dirty="0" err="1">
                <a:solidFill>
                  <a:schemeClr val="accent2">
                    <a:lumMod val="75000"/>
                  </a:schemeClr>
                </a:solidFill>
              </a:rPr>
              <a:t>End_of_file</a:t>
            </a:r>
            <a:r>
              <a:rPr lang="en-US" dirty="0"/>
              <a:t>. </a:t>
            </a:r>
            <a:r>
              <a:rPr lang="ru-RU" dirty="0"/>
              <a:t>Можно закрыть канал</a:t>
            </a:r>
          </a:p>
          <a:p>
            <a:pPr marL="0" indent="0">
              <a:buNone/>
            </a:pPr>
            <a:r>
              <a:rPr lang="ru-RU" dirty="0"/>
              <a:t>Часто используются</a:t>
            </a:r>
            <a:r>
              <a:rPr lang="en-US" dirty="0"/>
              <a:t>: </a:t>
            </a:r>
            <a:r>
              <a:rPr lang="en-US" dirty="0" err="1">
                <a:solidFill>
                  <a:schemeClr val="accent2">
                    <a:lumMod val="75000"/>
                  </a:schemeClr>
                </a:solidFill>
              </a:rPr>
              <a:t>open_in</a:t>
            </a:r>
            <a:r>
              <a:rPr lang="en-US" dirty="0"/>
              <a:t>, </a:t>
            </a:r>
            <a:r>
              <a:rPr lang="en-US" dirty="0" err="1">
                <a:solidFill>
                  <a:schemeClr val="accent2">
                    <a:lumMod val="75000"/>
                  </a:schemeClr>
                </a:solidFill>
              </a:rPr>
              <a:t>open_in_bin</a:t>
            </a:r>
            <a:r>
              <a:rPr lang="en-US" dirty="0"/>
              <a:t>, </a:t>
            </a:r>
            <a:r>
              <a:rPr lang="en-US" dirty="0" err="1">
                <a:solidFill>
                  <a:schemeClr val="accent2">
                    <a:lumMod val="75000"/>
                  </a:schemeClr>
                </a:solidFill>
              </a:rPr>
              <a:t>close_in</a:t>
            </a:r>
            <a:r>
              <a:rPr lang="en-US" dirty="0"/>
              <a:t>, </a:t>
            </a:r>
            <a:r>
              <a:rPr lang="en-US" dirty="0" err="1">
                <a:solidFill>
                  <a:schemeClr val="accent2">
                    <a:lumMod val="75000"/>
                  </a:schemeClr>
                </a:solidFill>
              </a:rPr>
              <a:t>close_in_noerr</a:t>
            </a:r>
            <a:endParaRPr lang="en-US" dirty="0">
              <a:solidFill>
                <a:schemeClr val="accent2">
                  <a:lumMod val="75000"/>
                </a:schemeClr>
              </a:solidFill>
            </a:endParaRPr>
          </a:p>
          <a:p>
            <a:pPr marL="0" indent="0">
              <a:buNone/>
            </a:pPr>
            <a:r>
              <a:rPr lang="ru-RU" dirty="0"/>
              <a:t>Частый </a:t>
            </a:r>
            <a:r>
              <a:rPr lang="en-US" dirty="0" err="1">
                <a:solidFill>
                  <a:schemeClr val="accent2">
                    <a:lumMod val="75000"/>
                  </a:schemeClr>
                </a:solidFill>
              </a:rPr>
              <a:t>in_channel</a:t>
            </a:r>
            <a:r>
              <a:rPr lang="en-US" dirty="0"/>
              <a:t>: </a:t>
            </a:r>
            <a:r>
              <a:rPr lang="en-US" dirty="0">
                <a:solidFill>
                  <a:schemeClr val="accent2">
                    <a:lumMod val="75000"/>
                  </a:schemeClr>
                </a:solidFill>
              </a:rPr>
              <a:t>stdin</a:t>
            </a:r>
            <a:endParaRPr lang="ru-RU" dirty="0">
              <a:solidFill>
                <a:schemeClr val="accent2">
                  <a:lumMod val="75000"/>
                </a:schemeClr>
              </a:solidFill>
            </a:endParaRPr>
          </a:p>
        </p:txBody>
      </p:sp>
    </p:spTree>
    <p:extLst>
      <p:ext uri="{BB962C8B-B14F-4D97-AF65-F5344CB8AC3E}">
        <p14:creationId xmlns:p14="http://schemas.microsoft.com/office/powerpoint/2010/main" val="1192148629"/>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836321-07AA-DDB3-1E73-2B41BCC5D5BF}"/>
              </a:ext>
            </a:extLst>
          </p:cNvPr>
          <p:cNvSpPr>
            <a:spLocks noGrp="1"/>
          </p:cNvSpPr>
          <p:nvPr>
            <p:ph type="title"/>
          </p:nvPr>
        </p:nvSpPr>
        <p:spPr>
          <a:xfrm>
            <a:off x="63373" y="63375"/>
            <a:ext cx="12050163" cy="977774"/>
          </a:xfrm>
        </p:spPr>
        <p:txBody>
          <a:bodyPr/>
          <a:lstStyle/>
          <a:p>
            <a:pPr algn="ctr"/>
            <a:r>
              <a:rPr lang="ru-RU" dirty="0"/>
              <a:t>Работа с файлами (3</a:t>
            </a:r>
            <a:r>
              <a:rPr lang="en-US" dirty="0"/>
              <a:t>/5</a:t>
            </a:r>
            <a:r>
              <a:rPr lang="ru-RU" dirty="0"/>
              <a:t>)</a:t>
            </a:r>
          </a:p>
        </p:txBody>
      </p:sp>
      <p:sp>
        <p:nvSpPr>
          <p:cNvPr id="3" name="Объект 2">
            <a:extLst>
              <a:ext uri="{FF2B5EF4-FFF2-40B4-BE49-F238E27FC236}">
                <a16:creationId xmlns:a16="http://schemas.microsoft.com/office/drawing/2014/main" id="{3CA9BAD3-21FA-671B-9FC1-ACF39A4FFBDD}"/>
              </a:ext>
            </a:extLst>
          </p:cNvPr>
          <p:cNvSpPr>
            <a:spLocks noGrp="1"/>
          </p:cNvSpPr>
          <p:nvPr>
            <p:ph idx="1"/>
          </p:nvPr>
        </p:nvSpPr>
        <p:spPr>
          <a:xfrm>
            <a:off x="470780" y="1303698"/>
            <a:ext cx="11108602" cy="5060887"/>
          </a:xfrm>
        </p:spPr>
        <p:txBody>
          <a:bodyPr>
            <a:normAutofit/>
          </a:bodyPr>
          <a:lstStyle/>
          <a:p>
            <a:pPr marL="0" indent="0">
              <a:buNone/>
            </a:pPr>
            <a:r>
              <a:rPr lang="ru-RU" dirty="0"/>
              <a:t>Нюансы:</a:t>
            </a:r>
          </a:p>
          <a:p>
            <a:r>
              <a:rPr lang="ru-RU" dirty="0"/>
              <a:t>Сбрасывайте </a:t>
            </a:r>
            <a:r>
              <a:rPr lang="en-US" dirty="0" err="1">
                <a:solidFill>
                  <a:schemeClr val="accent2">
                    <a:lumMod val="75000"/>
                  </a:schemeClr>
                </a:solidFill>
              </a:rPr>
              <a:t>out_channels</a:t>
            </a:r>
            <a:r>
              <a:rPr lang="en-US" dirty="0"/>
              <a:t>, </a:t>
            </a:r>
            <a:r>
              <a:rPr lang="ru-RU" dirty="0"/>
              <a:t>в которые пишите, иначе контент не будет записан</a:t>
            </a:r>
          </a:p>
          <a:p>
            <a:r>
              <a:rPr lang="ru-RU" dirty="0"/>
              <a:t>Закрывайте использованные </a:t>
            </a:r>
            <a:r>
              <a:rPr lang="en-US" dirty="0">
                <a:solidFill>
                  <a:schemeClr val="accent2">
                    <a:lumMod val="75000"/>
                  </a:schemeClr>
                </a:solidFill>
              </a:rPr>
              <a:t>channels</a:t>
            </a:r>
            <a:r>
              <a:rPr lang="ru-RU" dirty="0"/>
              <a:t>: при возникновении исключения закройте</a:t>
            </a:r>
            <a:r>
              <a:rPr lang="en-US" dirty="0"/>
              <a:t> channel </a:t>
            </a:r>
            <a:r>
              <a:rPr lang="ru-RU" dirty="0"/>
              <a:t>и перебросьте исключение</a:t>
            </a:r>
          </a:p>
          <a:p>
            <a:r>
              <a:rPr lang="en-US" dirty="0" err="1">
                <a:solidFill>
                  <a:schemeClr val="accent2">
                    <a:lumMod val="75000"/>
                  </a:schemeClr>
                </a:solidFill>
              </a:rPr>
              <a:t>open_out</a:t>
            </a:r>
            <a:r>
              <a:rPr lang="en-US" dirty="0">
                <a:solidFill>
                  <a:schemeClr val="accent2">
                    <a:lumMod val="75000"/>
                  </a:schemeClr>
                </a:solidFill>
              </a:rPr>
              <a:t> </a:t>
            </a:r>
            <a:r>
              <a:rPr lang="ru-RU" dirty="0"/>
              <a:t>и </a:t>
            </a:r>
            <a:r>
              <a:rPr lang="en-US" dirty="0" err="1">
                <a:solidFill>
                  <a:schemeClr val="accent2">
                    <a:lumMod val="75000"/>
                  </a:schemeClr>
                </a:solidFill>
              </a:rPr>
              <a:t>open_out_bin</a:t>
            </a:r>
            <a:r>
              <a:rPr lang="en-US" dirty="0">
                <a:solidFill>
                  <a:schemeClr val="accent2">
                    <a:lumMod val="75000"/>
                  </a:schemeClr>
                </a:solidFill>
              </a:rPr>
              <a:t> </a:t>
            </a:r>
            <a:r>
              <a:rPr lang="ru-RU" dirty="0"/>
              <a:t>обрезают </a:t>
            </a:r>
            <a:r>
              <a:rPr lang="en-US" dirty="0"/>
              <a:t>(</a:t>
            </a:r>
            <a:r>
              <a:rPr lang="en-US" dirty="0">
                <a:solidFill>
                  <a:schemeClr val="accent2">
                    <a:lumMod val="75000"/>
                  </a:schemeClr>
                </a:solidFill>
              </a:rPr>
              <a:t>truncate</a:t>
            </a:r>
            <a:r>
              <a:rPr lang="en-US" dirty="0"/>
              <a:t>) </a:t>
            </a:r>
            <a:r>
              <a:rPr lang="ru-RU" dirty="0"/>
              <a:t>файл, если он уже существует. Для альтернативного поведения используйте </a:t>
            </a:r>
            <a:r>
              <a:rPr lang="en-US" dirty="0" err="1">
                <a:solidFill>
                  <a:schemeClr val="accent2">
                    <a:lumMod val="75000"/>
                  </a:schemeClr>
                </a:solidFill>
              </a:rPr>
              <a:t>open_out_gen</a:t>
            </a:r>
            <a:endParaRPr lang="ru-RU" dirty="0">
              <a:solidFill>
                <a:schemeClr val="accent2">
                  <a:lumMod val="75000"/>
                </a:schemeClr>
              </a:solidFill>
            </a:endParaRPr>
          </a:p>
        </p:txBody>
      </p:sp>
    </p:spTree>
    <p:extLst>
      <p:ext uri="{BB962C8B-B14F-4D97-AF65-F5344CB8AC3E}">
        <p14:creationId xmlns:p14="http://schemas.microsoft.com/office/powerpoint/2010/main" val="3500516490"/>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836321-07AA-DDB3-1E73-2B41BCC5D5BF}"/>
              </a:ext>
            </a:extLst>
          </p:cNvPr>
          <p:cNvSpPr>
            <a:spLocks noGrp="1"/>
          </p:cNvSpPr>
          <p:nvPr>
            <p:ph type="title"/>
          </p:nvPr>
        </p:nvSpPr>
        <p:spPr>
          <a:xfrm>
            <a:off x="63373" y="63375"/>
            <a:ext cx="12050163" cy="977774"/>
          </a:xfrm>
        </p:spPr>
        <p:txBody>
          <a:bodyPr/>
          <a:lstStyle/>
          <a:p>
            <a:pPr algn="ctr"/>
            <a:r>
              <a:rPr lang="ru-RU" dirty="0"/>
              <a:t>Работа с файлами (</a:t>
            </a:r>
            <a:r>
              <a:rPr lang="en-US" dirty="0"/>
              <a:t>4/5</a:t>
            </a:r>
            <a:r>
              <a:rPr lang="ru-RU" dirty="0"/>
              <a:t>)</a:t>
            </a:r>
          </a:p>
        </p:txBody>
      </p:sp>
      <p:sp>
        <p:nvSpPr>
          <p:cNvPr id="7" name="Объект 6">
            <a:extLst>
              <a:ext uri="{FF2B5EF4-FFF2-40B4-BE49-F238E27FC236}">
                <a16:creationId xmlns:a16="http://schemas.microsoft.com/office/drawing/2014/main" id="{3DB7D7E2-6D7B-5657-755A-9FE3B0AD4BA2}"/>
              </a:ext>
            </a:extLst>
          </p:cNvPr>
          <p:cNvSpPr>
            <a:spLocks noGrp="1"/>
          </p:cNvSpPr>
          <p:nvPr>
            <p:ph idx="1"/>
          </p:nvPr>
        </p:nvSpPr>
        <p:spPr>
          <a:xfrm>
            <a:off x="6344816" y="1825625"/>
            <a:ext cx="5008984" cy="4351338"/>
          </a:xfrm>
        </p:spPr>
        <p:txBody>
          <a:bodyPr/>
          <a:lstStyle/>
          <a:p>
            <a:r>
              <a:rPr lang="en-US" dirty="0"/>
              <a:t>example.dat:</a:t>
            </a:r>
          </a:p>
          <a:p>
            <a:endParaRPr lang="en-US" dirty="0"/>
          </a:p>
          <a:p>
            <a:endParaRPr lang="en-US" dirty="0"/>
          </a:p>
          <a:p>
            <a:r>
              <a:rPr lang="en-US" dirty="0"/>
              <a:t>Output:</a:t>
            </a:r>
          </a:p>
          <a:p>
            <a:pPr marL="0" indent="0">
              <a:buNone/>
            </a:pPr>
            <a:endParaRPr lang="ru-RU" dirty="0"/>
          </a:p>
        </p:txBody>
      </p:sp>
      <p:pic>
        <p:nvPicPr>
          <p:cNvPr id="10" name="Рисунок 9">
            <a:extLst>
              <a:ext uri="{FF2B5EF4-FFF2-40B4-BE49-F238E27FC236}">
                <a16:creationId xmlns:a16="http://schemas.microsoft.com/office/drawing/2014/main" id="{57BB5261-0A47-0A42-1D4D-D91AC519A7E6}"/>
              </a:ext>
            </a:extLst>
          </p:cNvPr>
          <p:cNvPicPr>
            <a:picLocks noChangeAspect="1"/>
          </p:cNvPicPr>
          <p:nvPr/>
        </p:nvPicPr>
        <p:blipFill>
          <a:blip r:embed="rId2"/>
          <a:stretch>
            <a:fillRect/>
          </a:stretch>
        </p:blipFill>
        <p:spPr>
          <a:xfrm>
            <a:off x="6344816" y="2347816"/>
            <a:ext cx="2771775" cy="800100"/>
          </a:xfrm>
          <a:prstGeom prst="rect">
            <a:avLst/>
          </a:prstGeom>
        </p:spPr>
      </p:pic>
      <p:pic>
        <p:nvPicPr>
          <p:cNvPr id="12" name="Рисунок 11">
            <a:extLst>
              <a:ext uri="{FF2B5EF4-FFF2-40B4-BE49-F238E27FC236}">
                <a16:creationId xmlns:a16="http://schemas.microsoft.com/office/drawing/2014/main" id="{66C3FBB5-5566-E065-977A-4D4CFA928FFA}"/>
              </a:ext>
            </a:extLst>
          </p:cNvPr>
          <p:cNvPicPr>
            <a:picLocks noChangeAspect="1"/>
          </p:cNvPicPr>
          <p:nvPr/>
        </p:nvPicPr>
        <p:blipFill>
          <a:blip r:embed="rId3"/>
          <a:stretch>
            <a:fillRect/>
          </a:stretch>
        </p:blipFill>
        <p:spPr>
          <a:xfrm>
            <a:off x="6482928" y="4154261"/>
            <a:ext cx="2771775" cy="247650"/>
          </a:xfrm>
          <a:prstGeom prst="rect">
            <a:avLst/>
          </a:prstGeom>
        </p:spPr>
      </p:pic>
      <p:sp>
        <p:nvSpPr>
          <p:cNvPr id="4" name="TextBox 3">
            <a:extLst>
              <a:ext uri="{FF2B5EF4-FFF2-40B4-BE49-F238E27FC236}">
                <a16:creationId xmlns:a16="http://schemas.microsoft.com/office/drawing/2014/main" id="{35EF37B9-62B8-0B44-8004-30D3D2D6997A}"/>
              </a:ext>
            </a:extLst>
          </p:cNvPr>
          <p:cNvSpPr txBox="1"/>
          <p:nvPr/>
        </p:nvSpPr>
        <p:spPr>
          <a:xfrm>
            <a:off x="594827" y="1170928"/>
            <a:ext cx="6097554" cy="5078313"/>
          </a:xfrm>
          <a:prstGeom prst="rect">
            <a:avLst/>
          </a:prstGeom>
          <a:noFill/>
        </p:spPr>
        <p:txBody>
          <a:bodyPr wrap="square">
            <a:spAutoFit/>
          </a:bodyPr>
          <a:lstStyle/>
          <a:p>
            <a:r>
              <a:rPr lang="en-US" b="0" dirty="0">
                <a:solidFill>
                  <a:srgbClr val="FF75B5"/>
                </a:solidFill>
                <a:effectLst/>
                <a:latin typeface="Fira Code" panose="020B0809050000020004" pitchFamily="49" charset="0"/>
              </a:rPr>
              <a:t>let</a:t>
            </a:r>
            <a:r>
              <a:rPr lang="en-US" b="0" dirty="0">
                <a:solidFill>
                  <a:srgbClr val="E6E6E6"/>
                </a:solidFill>
                <a:effectLst/>
                <a:latin typeface="Fira Code" panose="020B0809050000020004" pitchFamily="49" charset="0"/>
              </a:rPr>
              <a:t> </a:t>
            </a:r>
            <a:r>
              <a:rPr lang="en-US" b="0" dirty="0">
                <a:solidFill>
                  <a:srgbClr val="6FC1FF"/>
                </a:solidFill>
                <a:effectLst/>
                <a:latin typeface="Fira Code" panose="020B0809050000020004" pitchFamily="49" charset="0"/>
              </a:rPr>
              <a:t>file</a:t>
            </a:r>
            <a:r>
              <a:rPr lang="en-US" b="0" dirty="0">
                <a:solidFill>
                  <a:srgbClr val="E6E6E6"/>
                </a:solidFill>
                <a:effectLst/>
                <a:latin typeface="Fira Code" panose="020B0809050000020004" pitchFamily="49" charset="0"/>
              </a:rPr>
              <a:t> = </a:t>
            </a:r>
            <a:r>
              <a:rPr lang="en-US" b="0" dirty="0">
                <a:solidFill>
                  <a:srgbClr val="19F9D8"/>
                </a:solidFill>
                <a:effectLst/>
                <a:latin typeface="Fira Code" panose="020B0809050000020004" pitchFamily="49" charset="0"/>
              </a:rPr>
              <a:t>"example.dat"</a:t>
            </a:r>
            <a:endParaRPr lang="en-US" b="0" dirty="0">
              <a:solidFill>
                <a:srgbClr val="E6E6E6"/>
              </a:solidFill>
              <a:effectLst/>
              <a:latin typeface="Fira Code" panose="020B0809050000020004" pitchFamily="49" charset="0"/>
            </a:endParaRPr>
          </a:p>
          <a:p>
            <a:r>
              <a:rPr lang="en-US" b="0" dirty="0">
                <a:solidFill>
                  <a:srgbClr val="FF75B5"/>
                </a:solidFill>
                <a:effectLst/>
                <a:latin typeface="Fira Code" panose="020B0809050000020004" pitchFamily="49" charset="0"/>
              </a:rPr>
              <a:t>let</a:t>
            </a:r>
            <a:r>
              <a:rPr lang="en-US" b="0" dirty="0">
                <a:solidFill>
                  <a:srgbClr val="E6E6E6"/>
                </a:solidFill>
                <a:effectLst/>
                <a:latin typeface="Fira Code" panose="020B0809050000020004" pitchFamily="49" charset="0"/>
              </a:rPr>
              <a:t> </a:t>
            </a:r>
            <a:r>
              <a:rPr lang="en-US" b="0" dirty="0">
                <a:solidFill>
                  <a:srgbClr val="6FC1FF"/>
                </a:solidFill>
                <a:effectLst/>
                <a:latin typeface="Fira Code" panose="020B0809050000020004" pitchFamily="49" charset="0"/>
              </a:rPr>
              <a:t>message</a:t>
            </a:r>
            <a:r>
              <a:rPr lang="en-US" b="0" dirty="0">
                <a:solidFill>
                  <a:srgbClr val="E6E6E6"/>
                </a:solidFill>
                <a:effectLst/>
                <a:latin typeface="Fira Code" panose="020B0809050000020004" pitchFamily="49" charset="0"/>
              </a:rPr>
              <a:t> = </a:t>
            </a:r>
            <a:r>
              <a:rPr lang="en-US" b="0" dirty="0">
                <a:solidFill>
                  <a:srgbClr val="19F9D8"/>
                </a:solidFill>
                <a:effectLst/>
                <a:latin typeface="Fira Code" panose="020B0809050000020004" pitchFamily="49" charset="0"/>
              </a:rPr>
              <a:t>"Hello!"</a:t>
            </a:r>
            <a:endParaRPr lang="en-US" b="0" dirty="0">
              <a:solidFill>
                <a:srgbClr val="E6E6E6"/>
              </a:solidFill>
              <a:effectLst/>
              <a:latin typeface="Fira Code" panose="020B0809050000020004" pitchFamily="49" charset="0"/>
            </a:endParaRPr>
          </a:p>
          <a:p>
            <a:br>
              <a:rPr lang="en-US" b="0" dirty="0">
                <a:solidFill>
                  <a:srgbClr val="E6E6E6"/>
                </a:solidFill>
                <a:effectLst/>
                <a:latin typeface="Fira Code" panose="020B0809050000020004" pitchFamily="49" charset="0"/>
              </a:rPr>
            </a:br>
            <a:r>
              <a:rPr lang="en-US" b="0" dirty="0">
                <a:solidFill>
                  <a:srgbClr val="FF75B5"/>
                </a:solidFill>
                <a:effectLst/>
                <a:latin typeface="Fira Code" panose="020B0809050000020004" pitchFamily="49" charset="0"/>
              </a:rPr>
              <a:t>let</a:t>
            </a:r>
            <a:r>
              <a:rPr lang="en-US" b="0" dirty="0">
                <a:solidFill>
                  <a:srgbClr val="E6E6E6"/>
                </a:solidFill>
                <a:effectLst/>
                <a:latin typeface="Fira Code" panose="020B0809050000020004" pitchFamily="49" charset="0"/>
              </a:rPr>
              <a:t> </a:t>
            </a:r>
            <a:r>
              <a:rPr lang="en-US" b="0" dirty="0">
                <a:solidFill>
                  <a:srgbClr val="FFB86C"/>
                </a:solidFill>
                <a:effectLst/>
                <a:latin typeface="Fira Code" panose="020B0809050000020004" pitchFamily="49" charset="0"/>
              </a:rPr>
              <a:t>()</a:t>
            </a:r>
            <a:r>
              <a:rPr lang="en-US" b="0" dirty="0">
                <a:solidFill>
                  <a:srgbClr val="E6E6E6"/>
                </a:solidFill>
                <a:effectLst/>
                <a:latin typeface="Fira Code" panose="020B0809050000020004" pitchFamily="49" charset="0"/>
              </a:rPr>
              <a:t> =</a:t>
            </a:r>
          </a:p>
          <a:p>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let</a:t>
            </a:r>
            <a:r>
              <a:rPr lang="en-US" b="0" dirty="0">
                <a:solidFill>
                  <a:srgbClr val="E6E6E6"/>
                </a:solidFill>
                <a:effectLst/>
                <a:latin typeface="Fira Code" panose="020B0809050000020004" pitchFamily="49" charset="0"/>
              </a:rPr>
              <a:t> </a:t>
            </a:r>
            <a:r>
              <a:rPr lang="en-US" b="0" dirty="0" err="1">
                <a:solidFill>
                  <a:srgbClr val="6FC1FF"/>
                </a:solidFill>
                <a:effectLst/>
                <a:latin typeface="Fira Code" panose="020B0809050000020004" pitchFamily="49" charset="0"/>
              </a:rPr>
              <a:t>oc</a:t>
            </a:r>
            <a:r>
              <a:rPr lang="en-US" b="0" dirty="0">
                <a:solidFill>
                  <a:srgbClr val="E6E6E6"/>
                </a:solidFill>
                <a:effectLst/>
                <a:latin typeface="Fira Code" panose="020B0809050000020004" pitchFamily="49" charset="0"/>
              </a:rPr>
              <a:t> = </a:t>
            </a:r>
            <a:r>
              <a:rPr lang="en-US" b="0" dirty="0" err="1">
                <a:solidFill>
                  <a:srgbClr val="E6E6E6"/>
                </a:solidFill>
                <a:effectLst/>
                <a:latin typeface="Fira Code" panose="020B0809050000020004" pitchFamily="49" charset="0"/>
              </a:rPr>
              <a:t>open_out</a:t>
            </a:r>
            <a:r>
              <a:rPr lang="en-US" b="0" dirty="0">
                <a:solidFill>
                  <a:srgbClr val="E6E6E6"/>
                </a:solidFill>
                <a:effectLst/>
                <a:latin typeface="Fira Code" panose="020B0809050000020004" pitchFamily="49" charset="0"/>
              </a:rPr>
              <a:t> file </a:t>
            </a:r>
            <a:r>
              <a:rPr lang="en-US" b="0" dirty="0">
                <a:solidFill>
                  <a:srgbClr val="FF75B5"/>
                </a:solidFill>
                <a:effectLst/>
                <a:latin typeface="Fira Code" panose="020B0809050000020004" pitchFamily="49" charset="0"/>
              </a:rPr>
              <a:t>in</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a:t>
            </a:r>
            <a:r>
              <a:rPr lang="en-US" b="0" dirty="0" err="1">
                <a:solidFill>
                  <a:srgbClr val="FFB86C"/>
                </a:solidFill>
                <a:effectLst/>
                <a:latin typeface="Fira Code" panose="020B0809050000020004" pitchFamily="49" charset="0"/>
              </a:rPr>
              <a:t>Printf</a:t>
            </a:r>
            <a:r>
              <a:rPr lang="en-US" b="0" dirty="0" err="1">
                <a:solidFill>
                  <a:srgbClr val="FF75B5"/>
                </a:solidFill>
                <a:effectLst/>
                <a:latin typeface="Fira Code" panose="020B0809050000020004" pitchFamily="49" charset="0"/>
              </a:rPr>
              <a:t>.</a:t>
            </a:r>
            <a:r>
              <a:rPr lang="en-US" b="0" dirty="0" err="1">
                <a:solidFill>
                  <a:srgbClr val="E6E6E6"/>
                </a:solidFill>
                <a:effectLst/>
                <a:latin typeface="Fira Code" panose="020B0809050000020004" pitchFamily="49" charset="0"/>
              </a:rPr>
              <a:t>fprintf</a:t>
            </a:r>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oc</a:t>
            </a:r>
            <a:r>
              <a:rPr lang="en-US" b="0" dirty="0">
                <a:solidFill>
                  <a:srgbClr val="E6E6E6"/>
                </a:solidFill>
                <a:effectLst/>
                <a:latin typeface="Fira Code" panose="020B0809050000020004" pitchFamily="49" charset="0"/>
              </a:rPr>
              <a:t> </a:t>
            </a:r>
            <a:r>
              <a:rPr lang="en-US" b="0" dirty="0">
                <a:solidFill>
                  <a:srgbClr val="19F9D8"/>
                </a:solidFill>
                <a:effectLst/>
                <a:latin typeface="Fira Code" panose="020B0809050000020004" pitchFamily="49" charset="0"/>
              </a:rPr>
              <a:t>"</a:t>
            </a:r>
            <a:r>
              <a:rPr lang="en-US" b="0" dirty="0">
                <a:solidFill>
                  <a:srgbClr val="FFB86C"/>
                </a:solidFill>
                <a:effectLst/>
                <a:latin typeface="Fira Code" panose="020B0809050000020004" pitchFamily="49" charset="0"/>
              </a:rPr>
              <a:t>%s</a:t>
            </a:r>
            <a:r>
              <a:rPr lang="en-US" b="0" dirty="0">
                <a:solidFill>
                  <a:srgbClr val="45A9F9"/>
                </a:solidFill>
                <a:effectLst/>
                <a:latin typeface="Fira Code" panose="020B0809050000020004" pitchFamily="49" charset="0"/>
              </a:rPr>
              <a:t>\n</a:t>
            </a:r>
            <a:r>
              <a:rPr lang="en-US" b="0" dirty="0">
                <a:solidFill>
                  <a:srgbClr val="19F9D8"/>
                </a:solidFill>
                <a:effectLst/>
                <a:latin typeface="Fira Code" panose="020B0809050000020004" pitchFamily="49" charset="0"/>
              </a:rPr>
              <a:t>"</a:t>
            </a:r>
            <a:r>
              <a:rPr lang="en-US" b="0" dirty="0">
                <a:solidFill>
                  <a:srgbClr val="E6E6E6"/>
                </a:solidFill>
                <a:effectLst/>
                <a:latin typeface="Fira Code" panose="020B0809050000020004" pitchFamily="49" charset="0"/>
              </a:rPr>
              <a:t> message</a:t>
            </a:r>
            <a:r>
              <a:rPr lang="en-US" b="0" dirty="0">
                <a:solidFill>
                  <a:srgbClr val="FF75B5"/>
                </a:solidFill>
                <a:effectLst/>
                <a:latin typeface="Fira Code" panose="020B0809050000020004" pitchFamily="49" charset="0"/>
              </a:rPr>
              <a:t>;</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close_out</a:t>
            </a:r>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oc</a:t>
            </a:r>
            <a:r>
              <a:rPr lang="en-US" b="0" dirty="0">
                <a:solidFill>
                  <a:srgbClr val="FF75B5"/>
                </a:solidFill>
                <a:effectLst/>
                <a:latin typeface="Fira Code" panose="020B0809050000020004" pitchFamily="49" charset="0"/>
              </a:rPr>
              <a:t>;</a:t>
            </a:r>
            <a:endParaRPr lang="en-US" b="0" dirty="0">
              <a:solidFill>
                <a:srgbClr val="E6E6E6"/>
              </a:solidFill>
              <a:effectLst/>
              <a:latin typeface="Fira Code" panose="020B0809050000020004" pitchFamily="49" charset="0"/>
            </a:endParaRPr>
          </a:p>
          <a:p>
            <a:br>
              <a:rPr lang="en-US" b="0" dirty="0">
                <a:solidFill>
                  <a:srgbClr val="E6E6E6"/>
                </a:solidFill>
                <a:effectLst/>
                <a:latin typeface="Fira Code" panose="020B0809050000020004" pitchFamily="49" charset="0"/>
              </a:rPr>
            </a:br>
            <a:br>
              <a:rPr lang="en-US" b="0" dirty="0">
                <a:solidFill>
                  <a:srgbClr val="E6E6E6"/>
                </a:solidFill>
                <a:effectLst/>
                <a:latin typeface="Fira Code" panose="020B0809050000020004" pitchFamily="49" charset="0"/>
              </a:rPr>
            </a:br>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let</a:t>
            </a:r>
            <a:r>
              <a:rPr lang="en-US" b="0" dirty="0">
                <a:solidFill>
                  <a:srgbClr val="E6E6E6"/>
                </a:solidFill>
                <a:effectLst/>
                <a:latin typeface="Fira Code" panose="020B0809050000020004" pitchFamily="49" charset="0"/>
              </a:rPr>
              <a:t> </a:t>
            </a:r>
            <a:r>
              <a:rPr lang="en-US" b="0" dirty="0" err="1">
                <a:solidFill>
                  <a:srgbClr val="6FC1FF"/>
                </a:solidFill>
                <a:effectLst/>
                <a:latin typeface="Fira Code" panose="020B0809050000020004" pitchFamily="49" charset="0"/>
              </a:rPr>
              <a:t>ic</a:t>
            </a:r>
            <a:r>
              <a:rPr lang="en-US" b="0" dirty="0">
                <a:solidFill>
                  <a:srgbClr val="E6E6E6"/>
                </a:solidFill>
                <a:effectLst/>
                <a:latin typeface="Fira Code" panose="020B0809050000020004" pitchFamily="49" charset="0"/>
              </a:rPr>
              <a:t> = </a:t>
            </a:r>
            <a:r>
              <a:rPr lang="en-US" b="0" dirty="0" err="1">
                <a:solidFill>
                  <a:srgbClr val="E6E6E6"/>
                </a:solidFill>
                <a:effectLst/>
                <a:latin typeface="Fira Code" panose="020B0809050000020004" pitchFamily="49" charset="0"/>
              </a:rPr>
              <a:t>open_in</a:t>
            </a:r>
            <a:r>
              <a:rPr lang="en-US" b="0" dirty="0">
                <a:solidFill>
                  <a:srgbClr val="E6E6E6"/>
                </a:solidFill>
                <a:effectLst/>
                <a:latin typeface="Fira Code" panose="020B0809050000020004" pitchFamily="49" charset="0"/>
              </a:rPr>
              <a:t> file </a:t>
            </a:r>
            <a:r>
              <a:rPr lang="en-US" b="0" dirty="0">
                <a:solidFill>
                  <a:srgbClr val="FF75B5"/>
                </a:solidFill>
                <a:effectLst/>
                <a:latin typeface="Fira Code" panose="020B0809050000020004" pitchFamily="49" charset="0"/>
              </a:rPr>
              <a:t>in</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try</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let</a:t>
            </a:r>
            <a:r>
              <a:rPr lang="en-US" b="0" dirty="0">
                <a:solidFill>
                  <a:srgbClr val="E6E6E6"/>
                </a:solidFill>
                <a:effectLst/>
                <a:latin typeface="Fira Code" panose="020B0809050000020004" pitchFamily="49" charset="0"/>
              </a:rPr>
              <a:t> </a:t>
            </a:r>
            <a:r>
              <a:rPr lang="en-US" b="0" dirty="0">
                <a:solidFill>
                  <a:srgbClr val="6FC1FF"/>
                </a:solidFill>
                <a:effectLst/>
                <a:latin typeface="Fira Code" panose="020B0809050000020004" pitchFamily="49" charset="0"/>
              </a:rPr>
              <a:t>line</a:t>
            </a:r>
            <a:r>
              <a:rPr lang="en-US" b="0" dirty="0">
                <a:solidFill>
                  <a:srgbClr val="E6E6E6"/>
                </a:solidFill>
                <a:effectLst/>
                <a:latin typeface="Fira Code" panose="020B0809050000020004" pitchFamily="49" charset="0"/>
              </a:rPr>
              <a:t> = </a:t>
            </a:r>
            <a:r>
              <a:rPr lang="en-US" b="0" dirty="0" err="1">
                <a:solidFill>
                  <a:srgbClr val="E6E6E6"/>
                </a:solidFill>
                <a:effectLst/>
                <a:latin typeface="Fira Code" panose="020B0809050000020004" pitchFamily="49" charset="0"/>
              </a:rPr>
              <a:t>input_line</a:t>
            </a:r>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ic</a:t>
            </a:r>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in</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print_endline</a:t>
            </a:r>
            <a:r>
              <a:rPr lang="en-US" b="0" dirty="0">
                <a:solidFill>
                  <a:srgbClr val="E6E6E6"/>
                </a:solidFill>
                <a:effectLst/>
                <a:latin typeface="Fira Code" panose="020B0809050000020004" pitchFamily="49" charset="0"/>
              </a:rPr>
              <a:t> line</a:t>
            </a:r>
            <a:r>
              <a:rPr lang="en-US" b="0" dirty="0">
                <a:solidFill>
                  <a:srgbClr val="FF75B5"/>
                </a:solidFill>
                <a:effectLst/>
                <a:latin typeface="Fira Code" panose="020B0809050000020004" pitchFamily="49" charset="0"/>
              </a:rPr>
              <a:t>;</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flush </a:t>
            </a:r>
            <a:r>
              <a:rPr lang="en-US" b="0" dirty="0" err="1">
                <a:solidFill>
                  <a:srgbClr val="E6E6E6"/>
                </a:solidFill>
                <a:effectLst/>
                <a:latin typeface="Fira Code" panose="020B0809050000020004" pitchFamily="49" charset="0"/>
              </a:rPr>
              <a:t>stdout</a:t>
            </a:r>
            <a:r>
              <a:rPr lang="en-US" b="0" dirty="0">
                <a:solidFill>
                  <a:srgbClr val="FF75B5"/>
                </a:solidFill>
                <a:effectLst/>
                <a:latin typeface="Fira Code" panose="020B0809050000020004" pitchFamily="49" charset="0"/>
              </a:rPr>
              <a:t>;</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close_in</a:t>
            </a:r>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ic</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with</a:t>
            </a:r>
            <a:r>
              <a:rPr lang="en-US" b="0" dirty="0">
                <a:solidFill>
                  <a:srgbClr val="E6E6E6"/>
                </a:solidFill>
                <a:effectLst/>
                <a:latin typeface="Fira Code" panose="020B0809050000020004" pitchFamily="49" charset="0"/>
              </a:rPr>
              <a:t> e -&gt;</a:t>
            </a:r>
          </a:p>
          <a:p>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close_in_noerr</a:t>
            </a:r>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ic</a:t>
            </a:r>
            <a:r>
              <a:rPr lang="en-US" b="0" dirty="0">
                <a:solidFill>
                  <a:srgbClr val="FF75B5"/>
                </a:solidFill>
                <a:effectLst/>
                <a:latin typeface="Fira Code" panose="020B0809050000020004" pitchFamily="49" charset="0"/>
              </a:rPr>
              <a:t>;</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raise e</a:t>
            </a:r>
          </a:p>
        </p:txBody>
      </p:sp>
    </p:spTree>
    <p:extLst>
      <p:ext uri="{BB962C8B-B14F-4D97-AF65-F5344CB8AC3E}">
        <p14:creationId xmlns:p14="http://schemas.microsoft.com/office/powerpoint/2010/main" val="26225235"/>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836321-07AA-DDB3-1E73-2B41BCC5D5BF}"/>
              </a:ext>
            </a:extLst>
          </p:cNvPr>
          <p:cNvSpPr>
            <a:spLocks noGrp="1"/>
          </p:cNvSpPr>
          <p:nvPr>
            <p:ph type="title"/>
          </p:nvPr>
        </p:nvSpPr>
        <p:spPr>
          <a:xfrm>
            <a:off x="63373" y="63375"/>
            <a:ext cx="12050163" cy="977774"/>
          </a:xfrm>
        </p:spPr>
        <p:txBody>
          <a:bodyPr/>
          <a:lstStyle/>
          <a:p>
            <a:pPr algn="ctr"/>
            <a:r>
              <a:rPr lang="ru-RU" dirty="0"/>
              <a:t>Работа с файлами (</a:t>
            </a:r>
            <a:r>
              <a:rPr lang="en-US" dirty="0"/>
              <a:t>5/5</a:t>
            </a:r>
            <a:r>
              <a:rPr lang="ru-RU" dirty="0"/>
              <a:t>)</a:t>
            </a:r>
          </a:p>
        </p:txBody>
      </p:sp>
      <p:sp>
        <p:nvSpPr>
          <p:cNvPr id="7" name="Объект 6">
            <a:extLst>
              <a:ext uri="{FF2B5EF4-FFF2-40B4-BE49-F238E27FC236}">
                <a16:creationId xmlns:a16="http://schemas.microsoft.com/office/drawing/2014/main" id="{3DB7D7E2-6D7B-5657-755A-9FE3B0AD4BA2}"/>
              </a:ext>
            </a:extLst>
          </p:cNvPr>
          <p:cNvSpPr>
            <a:spLocks noGrp="1"/>
          </p:cNvSpPr>
          <p:nvPr>
            <p:ph idx="1"/>
          </p:nvPr>
        </p:nvSpPr>
        <p:spPr>
          <a:xfrm>
            <a:off x="6088454" y="2733869"/>
            <a:ext cx="5265346" cy="3443093"/>
          </a:xfrm>
        </p:spPr>
        <p:txBody>
          <a:bodyPr>
            <a:normAutofit/>
          </a:bodyPr>
          <a:lstStyle/>
          <a:p>
            <a:r>
              <a:rPr lang="en-US" dirty="0"/>
              <a:t>First.txt:</a:t>
            </a:r>
          </a:p>
          <a:p>
            <a:pPr marL="0" indent="0">
              <a:buNone/>
            </a:pPr>
            <a:endParaRPr lang="en-US" dirty="0"/>
          </a:p>
          <a:p>
            <a:endParaRPr lang="en-US" dirty="0"/>
          </a:p>
          <a:p>
            <a:pPr marL="0" indent="0">
              <a:buNone/>
            </a:pPr>
            <a:endParaRPr lang="en-US" dirty="0"/>
          </a:p>
          <a:p>
            <a:r>
              <a:rPr lang="en-US" dirty="0"/>
              <a:t>Second.txt:</a:t>
            </a:r>
          </a:p>
          <a:p>
            <a:pPr marL="0" indent="0">
              <a:buNone/>
            </a:pPr>
            <a:endParaRPr lang="en-US" dirty="0"/>
          </a:p>
          <a:p>
            <a:pPr marL="0" indent="0">
              <a:buNone/>
            </a:pPr>
            <a:endParaRPr lang="ru-RU" dirty="0"/>
          </a:p>
        </p:txBody>
      </p:sp>
      <p:sp>
        <p:nvSpPr>
          <p:cNvPr id="4" name="TextBox 3">
            <a:extLst>
              <a:ext uri="{FF2B5EF4-FFF2-40B4-BE49-F238E27FC236}">
                <a16:creationId xmlns:a16="http://schemas.microsoft.com/office/drawing/2014/main" id="{35EF37B9-62B8-0B44-8004-30D3D2D6997A}"/>
              </a:ext>
            </a:extLst>
          </p:cNvPr>
          <p:cNvSpPr txBox="1"/>
          <p:nvPr/>
        </p:nvSpPr>
        <p:spPr>
          <a:xfrm>
            <a:off x="181948" y="1041149"/>
            <a:ext cx="6097554" cy="5355312"/>
          </a:xfrm>
          <a:prstGeom prst="rect">
            <a:avLst/>
          </a:prstGeom>
          <a:noFill/>
        </p:spPr>
        <p:txBody>
          <a:bodyPr wrap="square">
            <a:spAutoFit/>
          </a:bodyPr>
          <a:lstStyle/>
          <a:p>
            <a:r>
              <a:rPr lang="en-US" b="0" dirty="0">
                <a:solidFill>
                  <a:srgbClr val="FF75B5"/>
                </a:solidFill>
                <a:effectLst/>
                <a:latin typeface="Fira Code" panose="020B0809050000020004" pitchFamily="49" charset="0"/>
              </a:rPr>
              <a:t>let</a:t>
            </a:r>
            <a:r>
              <a:rPr lang="en-US" b="0" dirty="0">
                <a:solidFill>
                  <a:srgbClr val="E6E6E6"/>
                </a:solidFill>
                <a:effectLst/>
                <a:latin typeface="Fira Code" panose="020B0809050000020004" pitchFamily="49" charset="0"/>
              </a:rPr>
              <a:t> </a:t>
            </a:r>
            <a:r>
              <a:rPr lang="en-US" b="0" dirty="0" err="1">
                <a:solidFill>
                  <a:srgbClr val="6FC1FF"/>
                </a:solidFill>
                <a:effectLst/>
                <a:latin typeface="Fira Code" panose="020B0809050000020004" pitchFamily="49" charset="0"/>
              </a:rPr>
              <a:t>read_file</a:t>
            </a:r>
            <a:r>
              <a:rPr lang="en-US" b="0" dirty="0">
                <a:solidFill>
                  <a:srgbClr val="E6E6E6"/>
                </a:solidFill>
                <a:effectLst/>
                <a:latin typeface="Fira Code" panose="020B0809050000020004" pitchFamily="49" charset="0"/>
              </a:rPr>
              <a:t> filename =</a:t>
            </a:r>
          </a:p>
          <a:p>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let</a:t>
            </a:r>
            <a:r>
              <a:rPr lang="en-US" b="0" dirty="0">
                <a:solidFill>
                  <a:srgbClr val="E6E6E6"/>
                </a:solidFill>
                <a:effectLst/>
                <a:latin typeface="Fira Code" panose="020B0809050000020004" pitchFamily="49" charset="0"/>
              </a:rPr>
              <a:t> </a:t>
            </a:r>
            <a:r>
              <a:rPr lang="en-US" b="0" dirty="0" err="1">
                <a:solidFill>
                  <a:srgbClr val="6FC1FF"/>
                </a:solidFill>
                <a:effectLst/>
                <a:latin typeface="Fira Code" panose="020B0809050000020004" pitchFamily="49" charset="0"/>
              </a:rPr>
              <a:t>ic</a:t>
            </a:r>
            <a:r>
              <a:rPr lang="en-US" b="0" dirty="0">
                <a:solidFill>
                  <a:srgbClr val="E6E6E6"/>
                </a:solidFill>
                <a:effectLst/>
                <a:latin typeface="Fira Code" panose="020B0809050000020004" pitchFamily="49" charset="0"/>
              </a:rPr>
              <a:t> = </a:t>
            </a:r>
            <a:r>
              <a:rPr lang="en-US" b="0" dirty="0" err="1">
                <a:solidFill>
                  <a:srgbClr val="E6E6E6"/>
                </a:solidFill>
                <a:effectLst/>
                <a:latin typeface="Fira Code" panose="020B0809050000020004" pitchFamily="49" charset="0"/>
              </a:rPr>
              <a:t>open_in</a:t>
            </a:r>
            <a:r>
              <a:rPr lang="en-US" b="0" dirty="0">
                <a:solidFill>
                  <a:srgbClr val="E6E6E6"/>
                </a:solidFill>
                <a:effectLst/>
                <a:latin typeface="Fira Code" panose="020B0809050000020004" pitchFamily="49" charset="0"/>
              </a:rPr>
              <a:t> filename </a:t>
            </a:r>
            <a:r>
              <a:rPr lang="en-US" b="0" dirty="0">
                <a:solidFill>
                  <a:srgbClr val="FF75B5"/>
                </a:solidFill>
                <a:effectLst/>
                <a:latin typeface="Fira Code" panose="020B0809050000020004" pitchFamily="49" charset="0"/>
              </a:rPr>
              <a:t>in</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let</a:t>
            </a:r>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rec </a:t>
            </a:r>
            <a:r>
              <a:rPr lang="en-US" b="0" dirty="0" err="1">
                <a:solidFill>
                  <a:srgbClr val="6FC1FF"/>
                </a:solidFill>
                <a:effectLst/>
                <a:latin typeface="Fira Code" panose="020B0809050000020004" pitchFamily="49" charset="0"/>
              </a:rPr>
              <a:t>read_lines</a:t>
            </a:r>
            <a:r>
              <a:rPr lang="en-US" b="0" dirty="0">
                <a:solidFill>
                  <a:srgbClr val="E6E6E6"/>
                </a:solidFill>
                <a:effectLst/>
                <a:latin typeface="Fira Code" panose="020B0809050000020004" pitchFamily="49" charset="0"/>
              </a:rPr>
              <a:t> </a:t>
            </a:r>
            <a:r>
              <a:rPr lang="en-US" b="0" dirty="0">
                <a:solidFill>
                  <a:srgbClr val="FFB86C"/>
                </a:solidFill>
                <a:effectLst/>
                <a:latin typeface="Fira Code" panose="020B0809050000020004" pitchFamily="49" charset="0"/>
              </a:rPr>
              <a:t>()</a:t>
            </a:r>
            <a:r>
              <a:rPr lang="en-US" b="0" dirty="0">
                <a:solidFill>
                  <a:srgbClr val="E6E6E6"/>
                </a:solidFill>
                <a:effectLst/>
                <a:latin typeface="Fira Code" panose="020B0809050000020004" pitchFamily="49" charset="0"/>
              </a:rPr>
              <a:t> =</a:t>
            </a:r>
          </a:p>
          <a:p>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try</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let</a:t>
            </a:r>
            <a:r>
              <a:rPr lang="en-US" b="0" dirty="0">
                <a:solidFill>
                  <a:srgbClr val="E6E6E6"/>
                </a:solidFill>
                <a:effectLst/>
                <a:latin typeface="Fira Code" panose="020B0809050000020004" pitchFamily="49" charset="0"/>
              </a:rPr>
              <a:t> </a:t>
            </a:r>
            <a:r>
              <a:rPr lang="en-US" b="0" dirty="0">
                <a:solidFill>
                  <a:srgbClr val="6FC1FF"/>
                </a:solidFill>
                <a:effectLst/>
                <a:latin typeface="Fira Code" panose="020B0809050000020004" pitchFamily="49" charset="0"/>
              </a:rPr>
              <a:t>line</a:t>
            </a:r>
            <a:r>
              <a:rPr lang="en-US" b="0" dirty="0">
                <a:solidFill>
                  <a:srgbClr val="E6E6E6"/>
                </a:solidFill>
                <a:effectLst/>
                <a:latin typeface="Fira Code" panose="020B0809050000020004" pitchFamily="49" charset="0"/>
              </a:rPr>
              <a:t> = </a:t>
            </a:r>
            <a:r>
              <a:rPr lang="en-US" b="0" dirty="0" err="1">
                <a:solidFill>
                  <a:srgbClr val="E6E6E6"/>
                </a:solidFill>
                <a:effectLst/>
                <a:latin typeface="Fira Code" panose="020B0809050000020004" pitchFamily="49" charset="0"/>
              </a:rPr>
              <a:t>input_line</a:t>
            </a:r>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ic</a:t>
            </a:r>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in</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line </a:t>
            </a:r>
            <a:r>
              <a:rPr lang="en-US" b="0" dirty="0">
                <a:solidFill>
                  <a:srgbClr val="FF75B5"/>
                </a:solidFill>
                <a:effectLst/>
                <a:latin typeface="Fira Code" panose="020B0809050000020004" pitchFamily="49" charset="0"/>
              </a:rPr>
              <a:t>::</a:t>
            </a:r>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read_lines</a:t>
            </a:r>
            <a:r>
              <a:rPr lang="en-US" b="0" dirty="0">
                <a:solidFill>
                  <a:srgbClr val="E6E6E6"/>
                </a:solidFill>
                <a:effectLst/>
                <a:latin typeface="Fira Code" panose="020B0809050000020004" pitchFamily="49" charset="0"/>
              </a:rPr>
              <a:t> </a:t>
            </a:r>
            <a:r>
              <a:rPr lang="en-US" b="0" dirty="0">
                <a:solidFill>
                  <a:srgbClr val="FFB86C"/>
                </a:solidFill>
                <a:effectLst/>
                <a:latin typeface="Fira Code" panose="020B0809050000020004" pitchFamily="49" charset="0"/>
              </a:rPr>
              <a:t>()</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with</a:t>
            </a:r>
            <a:r>
              <a:rPr lang="en-US" b="0" dirty="0">
                <a:solidFill>
                  <a:srgbClr val="E6E6E6"/>
                </a:solidFill>
                <a:effectLst/>
                <a:latin typeface="Fira Code" panose="020B0809050000020004" pitchFamily="49" charset="0"/>
              </a:rPr>
              <a:t> </a:t>
            </a:r>
            <a:r>
              <a:rPr lang="en-US" b="0" dirty="0" err="1">
                <a:solidFill>
                  <a:srgbClr val="FFB86C"/>
                </a:solidFill>
                <a:effectLst/>
                <a:latin typeface="Fira Code" panose="020B0809050000020004" pitchFamily="49" charset="0"/>
              </a:rPr>
              <a:t>End_of_file</a:t>
            </a:r>
            <a:r>
              <a:rPr lang="en-US" b="0" dirty="0">
                <a:solidFill>
                  <a:srgbClr val="E6E6E6"/>
                </a:solidFill>
                <a:effectLst/>
                <a:latin typeface="Fira Code" panose="020B0809050000020004" pitchFamily="49" charset="0"/>
              </a:rPr>
              <a:t> -&gt;</a:t>
            </a:r>
          </a:p>
          <a:p>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close_in</a:t>
            </a:r>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ic</a:t>
            </a:r>
            <a:r>
              <a:rPr lang="en-US" b="0" dirty="0">
                <a:solidFill>
                  <a:srgbClr val="FF75B5"/>
                </a:solidFill>
                <a:effectLst/>
                <a:latin typeface="Fira Code" panose="020B0809050000020004" pitchFamily="49" charset="0"/>
              </a:rPr>
              <a:t>;</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a:t>
            </a:r>
            <a:r>
              <a:rPr lang="en-US" b="0" dirty="0">
                <a:solidFill>
                  <a:srgbClr val="FFB86C"/>
                </a:solidFill>
                <a:effectLst/>
                <a:latin typeface="Fira Code" panose="020B0809050000020004" pitchFamily="49" charset="0"/>
              </a:rPr>
              <a:t>[]</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in</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read_lines</a:t>
            </a:r>
            <a:r>
              <a:rPr lang="en-US" b="0" dirty="0">
                <a:solidFill>
                  <a:srgbClr val="FFB86C"/>
                </a:solidFill>
                <a:effectLst/>
                <a:latin typeface="Fira Code" panose="020B0809050000020004" pitchFamily="49" charset="0"/>
              </a:rPr>
              <a:t>()</a:t>
            </a:r>
            <a:endParaRPr lang="en-US" b="0" dirty="0">
              <a:solidFill>
                <a:srgbClr val="E6E6E6"/>
              </a:solidFill>
              <a:effectLst/>
              <a:latin typeface="Fira Code" panose="020B0809050000020004" pitchFamily="49" charset="0"/>
            </a:endParaRPr>
          </a:p>
          <a:p>
            <a:br>
              <a:rPr lang="en-US" b="0" dirty="0">
                <a:solidFill>
                  <a:srgbClr val="E6E6E6"/>
                </a:solidFill>
                <a:effectLst/>
                <a:latin typeface="Fira Code" panose="020B0809050000020004" pitchFamily="49" charset="0"/>
              </a:rPr>
            </a:br>
            <a:r>
              <a:rPr lang="en-US" b="0" dirty="0">
                <a:solidFill>
                  <a:srgbClr val="FF75B5"/>
                </a:solidFill>
                <a:effectLst/>
                <a:latin typeface="Fira Code" panose="020B0809050000020004" pitchFamily="49" charset="0"/>
              </a:rPr>
              <a:t>let</a:t>
            </a:r>
            <a:r>
              <a:rPr lang="en-US" b="0" dirty="0">
                <a:solidFill>
                  <a:srgbClr val="E6E6E6"/>
                </a:solidFill>
                <a:effectLst/>
                <a:latin typeface="Fira Code" panose="020B0809050000020004" pitchFamily="49" charset="0"/>
              </a:rPr>
              <a:t> </a:t>
            </a:r>
            <a:r>
              <a:rPr lang="en-US" b="0" dirty="0" err="1">
                <a:solidFill>
                  <a:srgbClr val="6FC1FF"/>
                </a:solidFill>
                <a:effectLst/>
                <a:latin typeface="Fira Code" panose="020B0809050000020004" pitchFamily="49" charset="0"/>
              </a:rPr>
              <a:t>write_strings_to_file</a:t>
            </a:r>
            <a:r>
              <a:rPr lang="en-US" b="0" dirty="0">
                <a:solidFill>
                  <a:srgbClr val="E6E6E6"/>
                </a:solidFill>
                <a:effectLst/>
                <a:latin typeface="Fira Code" panose="020B0809050000020004" pitchFamily="49" charset="0"/>
              </a:rPr>
              <a:t> filename strings =</a:t>
            </a:r>
          </a:p>
          <a:p>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let</a:t>
            </a:r>
            <a:r>
              <a:rPr lang="en-US" b="0" dirty="0">
                <a:solidFill>
                  <a:srgbClr val="E6E6E6"/>
                </a:solidFill>
                <a:effectLst/>
                <a:latin typeface="Fira Code" panose="020B0809050000020004" pitchFamily="49" charset="0"/>
              </a:rPr>
              <a:t> </a:t>
            </a:r>
            <a:r>
              <a:rPr lang="en-US" b="0" dirty="0" err="1">
                <a:solidFill>
                  <a:srgbClr val="6FC1FF"/>
                </a:solidFill>
                <a:effectLst/>
                <a:latin typeface="Fira Code" panose="020B0809050000020004" pitchFamily="49" charset="0"/>
              </a:rPr>
              <a:t>oc</a:t>
            </a:r>
            <a:r>
              <a:rPr lang="en-US" b="0" dirty="0">
                <a:solidFill>
                  <a:srgbClr val="E6E6E6"/>
                </a:solidFill>
                <a:effectLst/>
                <a:latin typeface="Fira Code" panose="020B0809050000020004" pitchFamily="49" charset="0"/>
              </a:rPr>
              <a:t> = </a:t>
            </a:r>
            <a:r>
              <a:rPr lang="en-US" b="0" dirty="0" err="1">
                <a:solidFill>
                  <a:srgbClr val="E6E6E6"/>
                </a:solidFill>
                <a:effectLst/>
                <a:latin typeface="Fira Code" panose="020B0809050000020004" pitchFamily="49" charset="0"/>
              </a:rPr>
              <a:t>open_out</a:t>
            </a:r>
            <a:r>
              <a:rPr lang="en-US" b="0" dirty="0">
                <a:solidFill>
                  <a:srgbClr val="E6E6E6"/>
                </a:solidFill>
                <a:effectLst/>
                <a:latin typeface="Fira Code" panose="020B0809050000020004" pitchFamily="49" charset="0"/>
              </a:rPr>
              <a:t> filename </a:t>
            </a:r>
            <a:r>
              <a:rPr lang="en-US" b="0" dirty="0">
                <a:solidFill>
                  <a:srgbClr val="FF75B5"/>
                </a:solidFill>
                <a:effectLst/>
                <a:latin typeface="Fira Code" panose="020B0809050000020004" pitchFamily="49" charset="0"/>
              </a:rPr>
              <a:t>in</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a:t>
            </a:r>
            <a:r>
              <a:rPr lang="en-US" b="0" dirty="0" err="1">
                <a:solidFill>
                  <a:srgbClr val="FFB86C"/>
                </a:solidFill>
                <a:effectLst/>
                <a:latin typeface="Fira Code" panose="020B0809050000020004" pitchFamily="49" charset="0"/>
              </a:rPr>
              <a:t>List</a:t>
            </a:r>
            <a:r>
              <a:rPr lang="en-US" b="0" dirty="0" err="1">
                <a:solidFill>
                  <a:srgbClr val="FF75B5"/>
                </a:solidFill>
                <a:effectLst/>
                <a:latin typeface="Fira Code" panose="020B0809050000020004" pitchFamily="49" charset="0"/>
              </a:rPr>
              <a:t>.</a:t>
            </a:r>
            <a:r>
              <a:rPr lang="en-US" b="0" dirty="0" err="1">
                <a:solidFill>
                  <a:srgbClr val="E6E6E6"/>
                </a:solidFill>
                <a:effectLst/>
                <a:latin typeface="Fira Code" panose="020B0809050000020004" pitchFamily="49" charset="0"/>
              </a:rPr>
              <a:t>iter</a:t>
            </a:r>
            <a:r>
              <a:rPr lang="en-US" b="0" dirty="0">
                <a:solidFill>
                  <a:srgbClr val="E6E6E6"/>
                </a:solidFill>
                <a:effectLst/>
                <a:latin typeface="Fira Code" panose="020B0809050000020004" pitchFamily="49" charset="0"/>
              </a:rPr>
              <a:t> (</a:t>
            </a:r>
            <a:r>
              <a:rPr lang="en-US" b="0" dirty="0" err="1">
                <a:solidFill>
                  <a:srgbClr val="FFB86C"/>
                </a:solidFill>
                <a:effectLst/>
                <a:latin typeface="Fira Code" panose="020B0809050000020004" pitchFamily="49" charset="0"/>
              </a:rPr>
              <a:t>Printf</a:t>
            </a:r>
            <a:r>
              <a:rPr lang="en-US" b="0" dirty="0" err="1">
                <a:solidFill>
                  <a:srgbClr val="FF75B5"/>
                </a:solidFill>
                <a:effectLst/>
                <a:latin typeface="Fira Code" panose="020B0809050000020004" pitchFamily="49" charset="0"/>
              </a:rPr>
              <a:t>.</a:t>
            </a:r>
            <a:r>
              <a:rPr lang="en-US" b="0" dirty="0" err="1">
                <a:solidFill>
                  <a:srgbClr val="E6E6E6"/>
                </a:solidFill>
                <a:effectLst/>
                <a:latin typeface="Fira Code" panose="020B0809050000020004" pitchFamily="49" charset="0"/>
              </a:rPr>
              <a:t>fprintf</a:t>
            </a:r>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oc</a:t>
            </a:r>
            <a:r>
              <a:rPr lang="en-US" b="0" dirty="0">
                <a:solidFill>
                  <a:srgbClr val="E6E6E6"/>
                </a:solidFill>
                <a:effectLst/>
                <a:latin typeface="Fira Code" panose="020B0809050000020004" pitchFamily="49" charset="0"/>
              </a:rPr>
              <a:t> </a:t>
            </a:r>
            <a:r>
              <a:rPr lang="en-US" b="0" dirty="0">
                <a:solidFill>
                  <a:srgbClr val="19F9D8"/>
                </a:solidFill>
                <a:effectLst/>
                <a:latin typeface="Fira Code" panose="020B0809050000020004" pitchFamily="49" charset="0"/>
              </a:rPr>
              <a:t>"</a:t>
            </a:r>
            <a:r>
              <a:rPr lang="en-US" b="0" dirty="0">
                <a:solidFill>
                  <a:srgbClr val="FFB86C"/>
                </a:solidFill>
                <a:effectLst/>
                <a:latin typeface="Fira Code" panose="020B0809050000020004" pitchFamily="49" charset="0"/>
              </a:rPr>
              <a:t>%s</a:t>
            </a:r>
            <a:r>
              <a:rPr lang="en-US" b="0" dirty="0">
                <a:solidFill>
                  <a:srgbClr val="19F9D8"/>
                </a:solidFill>
                <a:effectLst/>
                <a:latin typeface="Fira Code" panose="020B0809050000020004" pitchFamily="49" charset="0"/>
              </a:rPr>
              <a:t> "</a:t>
            </a:r>
            <a:r>
              <a:rPr lang="en-US" b="0" dirty="0">
                <a:solidFill>
                  <a:srgbClr val="E6E6E6"/>
                </a:solidFill>
                <a:effectLst/>
                <a:latin typeface="Fira Code" panose="020B0809050000020004" pitchFamily="49" charset="0"/>
              </a:rPr>
              <a:t>) strings</a:t>
            </a:r>
            <a:r>
              <a:rPr lang="en-US" b="0" dirty="0">
                <a:solidFill>
                  <a:srgbClr val="FF75B5"/>
                </a:solidFill>
                <a:effectLst/>
                <a:latin typeface="Fira Code" panose="020B0809050000020004" pitchFamily="49" charset="0"/>
              </a:rPr>
              <a:t>;</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close_out</a:t>
            </a:r>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oc</a:t>
            </a:r>
            <a:endParaRPr lang="en-US" b="0" dirty="0">
              <a:solidFill>
                <a:srgbClr val="E6E6E6"/>
              </a:solidFill>
              <a:effectLst/>
              <a:latin typeface="Fira Code" panose="020B0809050000020004" pitchFamily="49" charset="0"/>
            </a:endParaRPr>
          </a:p>
          <a:p>
            <a:endParaRPr lang="en-US" b="0" dirty="0">
              <a:solidFill>
                <a:srgbClr val="E6E6E6"/>
              </a:solidFill>
              <a:effectLst/>
              <a:latin typeface="Fira Code" panose="020B0809050000020004" pitchFamily="49" charset="0"/>
            </a:endParaRPr>
          </a:p>
        </p:txBody>
      </p:sp>
      <p:sp>
        <p:nvSpPr>
          <p:cNvPr id="5" name="TextBox 4">
            <a:extLst>
              <a:ext uri="{FF2B5EF4-FFF2-40B4-BE49-F238E27FC236}">
                <a16:creationId xmlns:a16="http://schemas.microsoft.com/office/drawing/2014/main" id="{083367E7-B370-6FD1-B7E7-E4627595612C}"/>
              </a:ext>
            </a:extLst>
          </p:cNvPr>
          <p:cNvSpPr txBox="1"/>
          <p:nvPr/>
        </p:nvSpPr>
        <p:spPr>
          <a:xfrm>
            <a:off x="6088454" y="1041149"/>
            <a:ext cx="6097554" cy="1477328"/>
          </a:xfrm>
          <a:prstGeom prst="rect">
            <a:avLst/>
          </a:prstGeom>
          <a:noFill/>
        </p:spPr>
        <p:txBody>
          <a:bodyPr wrap="square">
            <a:spAutoFit/>
          </a:bodyPr>
          <a:lstStyle/>
          <a:p>
            <a:r>
              <a:rPr lang="en-US" b="0" dirty="0">
                <a:solidFill>
                  <a:srgbClr val="FF75B5"/>
                </a:solidFill>
                <a:effectLst/>
                <a:latin typeface="Fira Code" panose="020B0809050000020004" pitchFamily="49" charset="0"/>
              </a:rPr>
              <a:t>let</a:t>
            </a:r>
            <a:r>
              <a:rPr lang="en-US" b="0" dirty="0">
                <a:solidFill>
                  <a:srgbClr val="E6E6E6"/>
                </a:solidFill>
                <a:effectLst/>
                <a:latin typeface="Fira Code" panose="020B0809050000020004" pitchFamily="49" charset="0"/>
              </a:rPr>
              <a:t> </a:t>
            </a:r>
            <a:r>
              <a:rPr lang="en-US" b="0" dirty="0">
                <a:solidFill>
                  <a:srgbClr val="FFB86C"/>
                </a:solidFill>
                <a:effectLst/>
                <a:latin typeface="Fira Code" panose="020B0809050000020004" pitchFamily="49" charset="0"/>
              </a:rPr>
              <a:t>()</a:t>
            </a:r>
            <a:r>
              <a:rPr lang="en-US" b="0" dirty="0">
                <a:solidFill>
                  <a:srgbClr val="E6E6E6"/>
                </a:solidFill>
                <a:effectLst/>
                <a:latin typeface="Fira Code" panose="020B0809050000020004" pitchFamily="49" charset="0"/>
              </a:rPr>
              <a:t> =</a:t>
            </a:r>
          </a:p>
          <a:p>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let</a:t>
            </a:r>
            <a:r>
              <a:rPr lang="en-US" b="0" dirty="0">
                <a:solidFill>
                  <a:srgbClr val="E6E6E6"/>
                </a:solidFill>
                <a:effectLst/>
                <a:latin typeface="Fira Code" panose="020B0809050000020004" pitchFamily="49" charset="0"/>
              </a:rPr>
              <a:t> </a:t>
            </a:r>
            <a:r>
              <a:rPr lang="en-US" b="0" dirty="0" err="1">
                <a:solidFill>
                  <a:srgbClr val="6FC1FF"/>
                </a:solidFill>
                <a:effectLst/>
                <a:latin typeface="Fira Code" panose="020B0809050000020004" pitchFamily="49" charset="0"/>
              </a:rPr>
              <a:t>read_strings</a:t>
            </a:r>
            <a:r>
              <a:rPr lang="en-US" b="0" dirty="0">
                <a:solidFill>
                  <a:srgbClr val="E6E6E6"/>
                </a:solidFill>
                <a:effectLst/>
                <a:latin typeface="Fira Code" panose="020B0809050000020004" pitchFamily="49" charset="0"/>
              </a:rPr>
              <a:t> = </a:t>
            </a:r>
            <a:r>
              <a:rPr lang="en-US" b="0" dirty="0" err="1">
                <a:solidFill>
                  <a:srgbClr val="E6E6E6"/>
                </a:solidFill>
                <a:effectLst/>
                <a:latin typeface="Fira Code" panose="020B0809050000020004" pitchFamily="49" charset="0"/>
              </a:rPr>
              <a:t>read_file</a:t>
            </a:r>
            <a:r>
              <a:rPr lang="en-US" b="0" dirty="0">
                <a:solidFill>
                  <a:srgbClr val="E6E6E6"/>
                </a:solidFill>
                <a:effectLst/>
                <a:latin typeface="Fira Code" panose="020B0809050000020004" pitchFamily="49" charset="0"/>
              </a:rPr>
              <a:t> </a:t>
            </a:r>
            <a:r>
              <a:rPr lang="en-US" b="0" dirty="0">
                <a:solidFill>
                  <a:srgbClr val="19F9D8"/>
                </a:solidFill>
                <a:effectLst/>
                <a:latin typeface="Fira Code" panose="020B0809050000020004" pitchFamily="49" charset="0"/>
              </a:rPr>
              <a:t>"first.txt"</a:t>
            </a:r>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in</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write_strings_to_file</a:t>
            </a:r>
            <a:r>
              <a:rPr lang="en-US" b="0" dirty="0">
                <a:solidFill>
                  <a:srgbClr val="E6E6E6"/>
                </a:solidFill>
                <a:effectLst/>
                <a:latin typeface="Fira Code" panose="020B0809050000020004" pitchFamily="49" charset="0"/>
              </a:rPr>
              <a:t> </a:t>
            </a:r>
            <a:r>
              <a:rPr lang="en-US" b="0" dirty="0">
                <a:solidFill>
                  <a:srgbClr val="19F9D8"/>
                </a:solidFill>
                <a:effectLst/>
                <a:latin typeface="Fira Code" panose="020B0809050000020004" pitchFamily="49" charset="0"/>
              </a:rPr>
              <a:t>"second.txt"</a:t>
            </a:r>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read_strings</a:t>
            </a:r>
            <a:endParaRPr lang="en-US" b="0" dirty="0">
              <a:solidFill>
                <a:srgbClr val="E6E6E6"/>
              </a:solidFill>
              <a:effectLst/>
              <a:latin typeface="Fira Code" panose="020B0809050000020004" pitchFamily="49" charset="0"/>
            </a:endParaRPr>
          </a:p>
        </p:txBody>
      </p:sp>
      <p:pic>
        <p:nvPicPr>
          <p:cNvPr id="8" name="Рисунок 7">
            <a:extLst>
              <a:ext uri="{FF2B5EF4-FFF2-40B4-BE49-F238E27FC236}">
                <a16:creationId xmlns:a16="http://schemas.microsoft.com/office/drawing/2014/main" id="{23708899-DD82-40F1-3C8C-2C2B74ADBBA7}"/>
              </a:ext>
            </a:extLst>
          </p:cNvPr>
          <p:cNvPicPr>
            <a:picLocks noChangeAspect="1"/>
          </p:cNvPicPr>
          <p:nvPr/>
        </p:nvPicPr>
        <p:blipFill>
          <a:blip r:embed="rId2"/>
          <a:stretch>
            <a:fillRect/>
          </a:stretch>
        </p:blipFill>
        <p:spPr>
          <a:xfrm>
            <a:off x="8867775" y="2647446"/>
            <a:ext cx="1762125" cy="2419350"/>
          </a:xfrm>
          <a:prstGeom prst="rect">
            <a:avLst/>
          </a:prstGeom>
        </p:spPr>
      </p:pic>
      <p:pic>
        <p:nvPicPr>
          <p:cNvPr id="11" name="Рисунок 10">
            <a:extLst>
              <a:ext uri="{FF2B5EF4-FFF2-40B4-BE49-F238E27FC236}">
                <a16:creationId xmlns:a16="http://schemas.microsoft.com/office/drawing/2014/main" id="{E5556E63-0701-E9C9-CBED-A78916664A9B}"/>
              </a:ext>
            </a:extLst>
          </p:cNvPr>
          <p:cNvPicPr>
            <a:picLocks noChangeAspect="1"/>
          </p:cNvPicPr>
          <p:nvPr/>
        </p:nvPicPr>
        <p:blipFill>
          <a:blip r:embed="rId3"/>
          <a:stretch>
            <a:fillRect/>
          </a:stretch>
        </p:blipFill>
        <p:spPr>
          <a:xfrm>
            <a:off x="6096000" y="5286295"/>
            <a:ext cx="4533900" cy="676275"/>
          </a:xfrm>
          <a:prstGeom prst="rect">
            <a:avLst/>
          </a:prstGeom>
        </p:spPr>
      </p:pic>
    </p:spTree>
    <p:extLst>
      <p:ext uri="{BB962C8B-B14F-4D97-AF65-F5344CB8AC3E}">
        <p14:creationId xmlns:p14="http://schemas.microsoft.com/office/powerpoint/2010/main" val="3251901621"/>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F87B2-0990-63D2-8E67-32018A9A50DA}"/>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C4BDE0-4426-86D7-7B48-DCB7D6D44644}"/>
              </a:ext>
            </a:extLst>
          </p:cNvPr>
          <p:cNvSpPr>
            <a:spLocks noGrp="1"/>
          </p:cNvSpPr>
          <p:nvPr>
            <p:ph type="title"/>
          </p:nvPr>
        </p:nvSpPr>
        <p:spPr>
          <a:xfrm>
            <a:off x="63373" y="63375"/>
            <a:ext cx="12050163" cy="977774"/>
          </a:xfrm>
        </p:spPr>
        <p:txBody>
          <a:bodyPr/>
          <a:lstStyle/>
          <a:p>
            <a:pPr algn="ctr"/>
            <a:r>
              <a:rPr lang="ru-RU" dirty="0"/>
              <a:t>Командная строка </a:t>
            </a:r>
          </a:p>
        </p:txBody>
      </p:sp>
      <p:sp>
        <p:nvSpPr>
          <p:cNvPr id="3" name="Объект 2">
            <a:extLst>
              <a:ext uri="{FF2B5EF4-FFF2-40B4-BE49-F238E27FC236}">
                <a16:creationId xmlns:a16="http://schemas.microsoft.com/office/drawing/2014/main" id="{349753A0-301C-AFA3-7058-1177AFA72911}"/>
              </a:ext>
            </a:extLst>
          </p:cNvPr>
          <p:cNvSpPr>
            <a:spLocks noGrp="1"/>
          </p:cNvSpPr>
          <p:nvPr>
            <p:ph idx="1"/>
          </p:nvPr>
        </p:nvSpPr>
        <p:spPr>
          <a:xfrm>
            <a:off x="470780" y="1303698"/>
            <a:ext cx="11108602" cy="5060887"/>
          </a:xfrm>
        </p:spPr>
        <p:txBody>
          <a:bodyPr/>
          <a:lstStyle/>
          <a:p>
            <a:pPr marL="0" indent="0">
              <a:buNone/>
            </a:pPr>
            <a:r>
              <a:rPr lang="ru-RU" sz="2400" dirty="0"/>
              <a:t>Аргументы, переданные программе в командной строке, сохраняются в массиве. Доступ – через </a:t>
            </a:r>
            <a:r>
              <a:rPr lang="en-US" sz="2400" dirty="0" err="1">
                <a:solidFill>
                  <a:schemeClr val="accent2">
                    <a:lumMod val="75000"/>
                  </a:schemeClr>
                </a:solidFill>
              </a:rPr>
              <a:t>Sys.argv</a:t>
            </a:r>
            <a:r>
              <a:rPr lang="en-US" sz="2400" dirty="0">
                <a:solidFill>
                  <a:schemeClr val="accent2">
                    <a:lumMod val="75000"/>
                  </a:schemeClr>
                </a:solidFill>
              </a:rPr>
              <a:t> </a:t>
            </a:r>
            <a:r>
              <a:rPr lang="en-US" sz="2400" dirty="0"/>
              <a:t>(</a:t>
            </a:r>
            <a:r>
              <a:rPr lang="ru-RU" sz="2400" dirty="0"/>
              <a:t>почти как в </a:t>
            </a:r>
            <a:r>
              <a:rPr lang="en-US" sz="2400" dirty="0"/>
              <a:t>C). </a:t>
            </a:r>
            <a:r>
              <a:rPr lang="ru-RU" sz="2400" dirty="0"/>
              <a:t>Количество аргументов, включая название программы, доступно через </a:t>
            </a:r>
            <a:r>
              <a:rPr lang="en-US" sz="2400" dirty="0" err="1">
                <a:solidFill>
                  <a:schemeClr val="accent2">
                    <a:lumMod val="75000"/>
                  </a:schemeClr>
                </a:solidFill>
              </a:rPr>
              <a:t>Array.length</a:t>
            </a:r>
            <a:r>
              <a:rPr lang="en-US" sz="2400" dirty="0"/>
              <a:t>.</a:t>
            </a:r>
          </a:p>
          <a:p>
            <a:pPr marL="0" indent="0">
              <a:buNone/>
            </a:pPr>
            <a:endParaRPr lang="ru-RU" sz="2400" dirty="0"/>
          </a:p>
        </p:txBody>
      </p:sp>
      <p:pic>
        <p:nvPicPr>
          <p:cNvPr id="14" name="Рисунок 13">
            <a:extLst>
              <a:ext uri="{FF2B5EF4-FFF2-40B4-BE49-F238E27FC236}">
                <a16:creationId xmlns:a16="http://schemas.microsoft.com/office/drawing/2014/main" id="{C85CB6A9-DBEC-EDDF-C8C8-F3C32601424C}"/>
              </a:ext>
            </a:extLst>
          </p:cNvPr>
          <p:cNvPicPr>
            <a:picLocks noChangeAspect="1"/>
          </p:cNvPicPr>
          <p:nvPr/>
        </p:nvPicPr>
        <p:blipFill>
          <a:blip r:embed="rId3"/>
          <a:stretch>
            <a:fillRect/>
          </a:stretch>
        </p:blipFill>
        <p:spPr>
          <a:xfrm>
            <a:off x="470780" y="4568712"/>
            <a:ext cx="9871111" cy="1371668"/>
          </a:xfrm>
          <a:prstGeom prst="rect">
            <a:avLst/>
          </a:prstGeom>
        </p:spPr>
      </p:pic>
      <p:sp>
        <p:nvSpPr>
          <p:cNvPr id="16" name="TextBox 15">
            <a:extLst>
              <a:ext uri="{FF2B5EF4-FFF2-40B4-BE49-F238E27FC236}">
                <a16:creationId xmlns:a16="http://schemas.microsoft.com/office/drawing/2014/main" id="{ED4DAFAA-644A-EC27-600F-FE5E4E9008F4}"/>
              </a:ext>
            </a:extLst>
          </p:cNvPr>
          <p:cNvSpPr txBox="1"/>
          <p:nvPr/>
        </p:nvSpPr>
        <p:spPr>
          <a:xfrm>
            <a:off x="470780" y="2551837"/>
            <a:ext cx="6097554" cy="1754326"/>
          </a:xfrm>
          <a:prstGeom prst="rect">
            <a:avLst/>
          </a:prstGeom>
          <a:noFill/>
        </p:spPr>
        <p:txBody>
          <a:bodyPr wrap="square">
            <a:spAutoFit/>
          </a:bodyPr>
          <a:lstStyle/>
          <a:p>
            <a:r>
              <a:rPr lang="en-US" b="0" dirty="0">
                <a:solidFill>
                  <a:srgbClr val="FF75B5"/>
                </a:solidFill>
                <a:effectLst/>
                <a:latin typeface="Fira Code" panose="020B0809050000020004" pitchFamily="49" charset="0"/>
              </a:rPr>
              <a:t>let</a:t>
            </a:r>
            <a:r>
              <a:rPr lang="en-US" b="0" dirty="0">
                <a:solidFill>
                  <a:srgbClr val="E6E6E6"/>
                </a:solidFill>
                <a:effectLst/>
                <a:latin typeface="Fira Code" panose="020B0809050000020004" pitchFamily="49" charset="0"/>
              </a:rPr>
              <a:t> </a:t>
            </a:r>
            <a:r>
              <a:rPr lang="en-US" b="0" dirty="0">
                <a:solidFill>
                  <a:srgbClr val="FFB86C"/>
                </a:solidFill>
                <a:effectLst/>
                <a:latin typeface="Fira Code" panose="020B0809050000020004" pitchFamily="49" charset="0"/>
              </a:rPr>
              <a:t>()</a:t>
            </a:r>
            <a:r>
              <a:rPr lang="en-US" b="0" dirty="0">
                <a:solidFill>
                  <a:srgbClr val="E6E6E6"/>
                </a:solidFill>
                <a:effectLst/>
                <a:latin typeface="Fira Code" panose="020B0809050000020004" pitchFamily="49" charset="0"/>
              </a:rPr>
              <a:t> =</a:t>
            </a:r>
          </a:p>
          <a:p>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for</a:t>
            </a:r>
            <a:r>
              <a:rPr lang="en-US" b="0" dirty="0">
                <a:solidFill>
                  <a:srgbClr val="E6E6E6"/>
                </a:solidFill>
                <a:effectLst/>
                <a:latin typeface="Fira Code" panose="020B0809050000020004" pitchFamily="49" charset="0"/>
              </a:rPr>
              <a:t> </a:t>
            </a:r>
            <a:r>
              <a:rPr lang="en-US" b="0" dirty="0" err="1">
                <a:solidFill>
                  <a:srgbClr val="6FC1FF"/>
                </a:solidFill>
                <a:effectLst/>
                <a:latin typeface="Fira Code" panose="020B0809050000020004" pitchFamily="49" charset="0"/>
              </a:rPr>
              <a:t>i</a:t>
            </a:r>
            <a:r>
              <a:rPr lang="en-US" b="0" dirty="0">
                <a:solidFill>
                  <a:srgbClr val="E6E6E6"/>
                </a:solidFill>
                <a:effectLst/>
                <a:latin typeface="Fira Code" panose="020B0809050000020004" pitchFamily="49" charset="0"/>
              </a:rPr>
              <a:t> = </a:t>
            </a:r>
            <a:r>
              <a:rPr lang="en-US" b="0" dirty="0">
                <a:solidFill>
                  <a:srgbClr val="FFB86C"/>
                </a:solidFill>
                <a:effectLst/>
                <a:latin typeface="Fira Code" panose="020B0809050000020004" pitchFamily="49" charset="0"/>
              </a:rPr>
              <a:t>0</a:t>
            </a:r>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to</a:t>
            </a:r>
            <a:r>
              <a:rPr lang="en-US" b="0" dirty="0">
                <a:solidFill>
                  <a:srgbClr val="E6E6E6"/>
                </a:solidFill>
                <a:effectLst/>
                <a:latin typeface="Fira Code" panose="020B0809050000020004" pitchFamily="49" charset="0"/>
              </a:rPr>
              <a:t> </a:t>
            </a:r>
            <a:r>
              <a:rPr lang="en-US" b="0" dirty="0" err="1">
                <a:solidFill>
                  <a:srgbClr val="FFB86C"/>
                </a:solidFill>
                <a:effectLst/>
                <a:latin typeface="Fira Code" panose="020B0809050000020004" pitchFamily="49" charset="0"/>
              </a:rPr>
              <a:t>Array</a:t>
            </a:r>
            <a:r>
              <a:rPr lang="en-US" b="0" dirty="0" err="1">
                <a:solidFill>
                  <a:srgbClr val="FF75B5"/>
                </a:solidFill>
                <a:effectLst/>
                <a:latin typeface="Fira Code" panose="020B0809050000020004" pitchFamily="49" charset="0"/>
              </a:rPr>
              <a:t>.</a:t>
            </a:r>
            <a:r>
              <a:rPr lang="en-US" b="0" dirty="0" err="1">
                <a:solidFill>
                  <a:srgbClr val="E6E6E6"/>
                </a:solidFill>
                <a:effectLst/>
                <a:latin typeface="Fira Code" panose="020B0809050000020004" pitchFamily="49" charset="0"/>
              </a:rPr>
              <a:t>length</a:t>
            </a:r>
            <a:r>
              <a:rPr lang="en-US" b="0" dirty="0">
                <a:solidFill>
                  <a:srgbClr val="E6E6E6"/>
                </a:solidFill>
                <a:effectLst/>
                <a:latin typeface="Fira Code" panose="020B0809050000020004" pitchFamily="49" charset="0"/>
              </a:rPr>
              <a:t> </a:t>
            </a:r>
            <a:r>
              <a:rPr lang="en-US" b="0" dirty="0" err="1">
                <a:solidFill>
                  <a:srgbClr val="FFB86C"/>
                </a:solidFill>
                <a:effectLst/>
                <a:latin typeface="Fira Code" panose="020B0809050000020004" pitchFamily="49" charset="0"/>
              </a:rPr>
              <a:t>Sys</a:t>
            </a:r>
            <a:r>
              <a:rPr lang="en-US" b="0" dirty="0" err="1">
                <a:solidFill>
                  <a:srgbClr val="FF75B5"/>
                </a:solidFill>
                <a:effectLst/>
                <a:latin typeface="Fira Code" panose="020B0809050000020004" pitchFamily="49" charset="0"/>
              </a:rPr>
              <a:t>.</a:t>
            </a:r>
            <a:r>
              <a:rPr lang="en-US" b="0" dirty="0" err="1">
                <a:solidFill>
                  <a:srgbClr val="E6E6E6"/>
                </a:solidFill>
                <a:effectLst/>
                <a:latin typeface="Fira Code" panose="020B0809050000020004" pitchFamily="49" charset="0"/>
              </a:rPr>
              <a:t>argv</a:t>
            </a:r>
            <a:r>
              <a:rPr lang="en-US" b="0" dirty="0">
                <a:solidFill>
                  <a:srgbClr val="E6E6E6"/>
                </a:solidFill>
                <a:effectLst/>
                <a:latin typeface="Fira Code" panose="020B0809050000020004" pitchFamily="49" charset="0"/>
              </a:rPr>
              <a:t> - </a:t>
            </a:r>
            <a:r>
              <a:rPr lang="en-US" b="0" dirty="0">
                <a:solidFill>
                  <a:srgbClr val="FFB86C"/>
                </a:solidFill>
                <a:effectLst/>
                <a:latin typeface="Fira Code" panose="020B0809050000020004" pitchFamily="49" charset="0"/>
              </a:rPr>
              <a:t>1</a:t>
            </a:r>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do</a:t>
            </a:r>
            <a:endParaRPr lang="en-US" b="0" dirty="0">
              <a:solidFill>
                <a:srgbClr val="E6E6E6"/>
              </a:solidFill>
              <a:effectLst/>
              <a:latin typeface="Fira Code" panose="020B0809050000020004" pitchFamily="49" charset="0"/>
            </a:endParaRPr>
          </a:p>
          <a:p>
            <a:r>
              <a:rPr lang="en-US" b="0" dirty="0">
                <a:solidFill>
                  <a:srgbClr val="E6E6E6"/>
                </a:solidFill>
                <a:effectLst/>
                <a:latin typeface="Fira Code" panose="020B0809050000020004" pitchFamily="49" charset="0"/>
              </a:rPr>
              <a:t>    </a:t>
            </a:r>
            <a:r>
              <a:rPr lang="en-US" b="0" dirty="0" err="1">
                <a:solidFill>
                  <a:srgbClr val="FFB86C"/>
                </a:solidFill>
                <a:effectLst/>
                <a:latin typeface="Fira Code" panose="020B0809050000020004" pitchFamily="49" charset="0"/>
              </a:rPr>
              <a:t>Printf</a:t>
            </a:r>
            <a:r>
              <a:rPr lang="en-US" b="0" dirty="0" err="1">
                <a:solidFill>
                  <a:srgbClr val="FF75B5"/>
                </a:solidFill>
                <a:effectLst/>
                <a:latin typeface="Fira Code" panose="020B0809050000020004" pitchFamily="49" charset="0"/>
              </a:rPr>
              <a:t>.</a:t>
            </a:r>
            <a:r>
              <a:rPr lang="en-US" b="0" dirty="0" err="1">
                <a:solidFill>
                  <a:srgbClr val="E6E6E6"/>
                </a:solidFill>
                <a:effectLst/>
                <a:latin typeface="Fira Code" panose="020B0809050000020004" pitchFamily="49" charset="0"/>
              </a:rPr>
              <a:t>printf</a:t>
            </a:r>
            <a:r>
              <a:rPr lang="en-US" b="0" dirty="0">
                <a:solidFill>
                  <a:srgbClr val="E6E6E6"/>
                </a:solidFill>
                <a:effectLst/>
                <a:latin typeface="Fira Code" panose="020B0809050000020004" pitchFamily="49" charset="0"/>
              </a:rPr>
              <a:t> </a:t>
            </a:r>
            <a:r>
              <a:rPr lang="en-US" b="0" dirty="0">
                <a:solidFill>
                  <a:srgbClr val="19F9D8"/>
                </a:solidFill>
                <a:effectLst/>
                <a:latin typeface="Fira Code" panose="020B0809050000020004" pitchFamily="49" charset="0"/>
              </a:rPr>
              <a:t>"[</a:t>
            </a:r>
            <a:r>
              <a:rPr lang="en-US" b="0" dirty="0">
                <a:solidFill>
                  <a:srgbClr val="FFB86C"/>
                </a:solidFill>
                <a:effectLst/>
                <a:latin typeface="Fira Code" panose="020B0809050000020004" pitchFamily="49" charset="0"/>
              </a:rPr>
              <a:t>%</a:t>
            </a:r>
            <a:r>
              <a:rPr lang="en-US" b="0" dirty="0" err="1">
                <a:solidFill>
                  <a:srgbClr val="FFB86C"/>
                </a:solidFill>
                <a:effectLst/>
                <a:latin typeface="Fira Code" panose="020B0809050000020004" pitchFamily="49" charset="0"/>
              </a:rPr>
              <a:t>i</a:t>
            </a:r>
            <a:r>
              <a:rPr lang="en-US" b="0" dirty="0">
                <a:solidFill>
                  <a:srgbClr val="19F9D8"/>
                </a:solidFill>
                <a:effectLst/>
                <a:latin typeface="Fira Code" panose="020B0809050000020004" pitchFamily="49" charset="0"/>
              </a:rPr>
              <a:t>] </a:t>
            </a:r>
            <a:r>
              <a:rPr lang="en-US" b="0" dirty="0">
                <a:solidFill>
                  <a:srgbClr val="FFB86C"/>
                </a:solidFill>
                <a:effectLst/>
                <a:latin typeface="Fira Code" panose="020B0809050000020004" pitchFamily="49" charset="0"/>
              </a:rPr>
              <a:t>%s</a:t>
            </a:r>
            <a:r>
              <a:rPr lang="en-US" b="0" dirty="0">
                <a:solidFill>
                  <a:srgbClr val="45A9F9"/>
                </a:solidFill>
                <a:effectLst/>
                <a:latin typeface="Fira Code" panose="020B0809050000020004" pitchFamily="49" charset="0"/>
              </a:rPr>
              <a:t>\n</a:t>
            </a:r>
            <a:r>
              <a:rPr lang="en-US" b="0" dirty="0">
                <a:solidFill>
                  <a:srgbClr val="19F9D8"/>
                </a:solidFill>
                <a:effectLst/>
                <a:latin typeface="Fira Code" panose="020B0809050000020004" pitchFamily="49" charset="0"/>
              </a:rPr>
              <a:t>"</a:t>
            </a:r>
            <a:r>
              <a:rPr lang="en-US" b="0" dirty="0">
                <a:solidFill>
                  <a:srgbClr val="E6E6E6"/>
                </a:solidFill>
                <a:effectLst/>
                <a:latin typeface="Fira Code" panose="020B0809050000020004" pitchFamily="49" charset="0"/>
              </a:rPr>
              <a:t> </a:t>
            </a:r>
            <a:r>
              <a:rPr lang="en-US" b="0" dirty="0" err="1">
                <a:solidFill>
                  <a:srgbClr val="E6E6E6"/>
                </a:solidFill>
                <a:effectLst/>
                <a:latin typeface="Fira Code" panose="020B0809050000020004" pitchFamily="49" charset="0"/>
              </a:rPr>
              <a:t>i</a:t>
            </a:r>
            <a:r>
              <a:rPr lang="en-US" b="0" dirty="0">
                <a:solidFill>
                  <a:srgbClr val="E6E6E6"/>
                </a:solidFill>
                <a:effectLst/>
                <a:latin typeface="Fira Code" panose="020B0809050000020004" pitchFamily="49" charset="0"/>
              </a:rPr>
              <a:t> </a:t>
            </a:r>
            <a:r>
              <a:rPr lang="en-US" b="0" dirty="0" err="1">
                <a:solidFill>
                  <a:srgbClr val="FFB86C"/>
                </a:solidFill>
                <a:effectLst/>
                <a:latin typeface="Fira Code" panose="020B0809050000020004" pitchFamily="49" charset="0"/>
              </a:rPr>
              <a:t>Sys</a:t>
            </a:r>
            <a:r>
              <a:rPr lang="en-US" b="0" dirty="0" err="1">
                <a:solidFill>
                  <a:srgbClr val="FF75B5"/>
                </a:solidFill>
                <a:effectLst/>
                <a:latin typeface="Fira Code" panose="020B0809050000020004" pitchFamily="49" charset="0"/>
              </a:rPr>
              <a:t>.</a:t>
            </a:r>
            <a:r>
              <a:rPr lang="en-US" b="0" dirty="0" err="1">
                <a:solidFill>
                  <a:srgbClr val="E6E6E6"/>
                </a:solidFill>
                <a:effectLst/>
                <a:latin typeface="Fira Code" panose="020B0809050000020004" pitchFamily="49" charset="0"/>
              </a:rPr>
              <a:t>argv</a:t>
            </a:r>
            <a:r>
              <a:rPr lang="en-US" b="0" dirty="0">
                <a:solidFill>
                  <a:srgbClr val="FF75B5"/>
                </a:solidFill>
                <a:effectLst/>
                <a:latin typeface="Fira Code" panose="020B0809050000020004" pitchFamily="49" charset="0"/>
              </a:rPr>
              <a:t>.</a:t>
            </a:r>
            <a:r>
              <a:rPr lang="en-US" b="0" dirty="0">
                <a:solidFill>
                  <a:srgbClr val="E6E6E6"/>
                </a:solidFill>
                <a:effectLst/>
                <a:latin typeface="Fira Code" panose="020B0809050000020004" pitchFamily="49" charset="0"/>
              </a:rPr>
              <a:t>(</a:t>
            </a:r>
            <a:r>
              <a:rPr lang="en-US" b="0" dirty="0" err="1">
                <a:solidFill>
                  <a:srgbClr val="E6E6E6"/>
                </a:solidFill>
                <a:effectLst/>
                <a:latin typeface="Fira Code" panose="020B0809050000020004" pitchFamily="49" charset="0"/>
              </a:rPr>
              <a:t>i</a:t>
            </a:r>
            <a:r>
              <a:rPr lang="en-US" b="0" dirty="0">
                <a:solidFill>
                  <a:srgbClr val="E6E6E6"/>
                </a:solidFill>
                <a:effectLst/>
                <a:latin typeface="Fira Code" panose="020B0809050000020004" pitchFamily="49" charset="0"/>
              </a:rPr>
              <a:t>)</a:t>
            </a:r>
          </a:p>
          <a:p>
            <a:r>
              <a:rPr lang="en-US" b="0" dirty="0">
                <a:solidFill>
                  <a:srgbClr val="E6E6E6"/>
                </a:solidFill>
                <a:effectLst/>
                <a:latin typeface="Fira Code" panose="020B0809050000020004" pitchFamily="49" charset="0"/>
              </a:rPr>
              <a:t>  </a:t>
            </a:r>
            <a:r>
              <a:rPr lang="en-US" b="0" dirty="0">
                <a:solidFill>
                  <a:srgbClr val="FF75B5"/>
                </a:solidFill>
                <a:effectLst/>
                <a:latin typeface="Fira Code" panose="020B0809050000020004" pitchFamily="49" charset="0"/>
              </a:rPr>
              <a:t>done</a:t>
            </a:r>
            <a:endParaRPr lang="en-US" b="0" dirty="0">
              <a:solidFill>
                <a:srgbClr val="E6E6E6"/>
              </a:solidFill>
              <a:effectLst/>
              <a:latin typeface="Fira Code" panose="020B0809050000020004" pitchFamily="49" charset="0"/>
            </a:endParaRPr>
          </a:p>
        </p:txBody>
      </p:sp>
    </p:spTree>
    <p:extLst>
      <p:ext uri="{BB962C8B-B14F-4D97-AF65-F5344CB8AC3E}">
        <p14:creationId xmlns:p14="http://schemas.microsoft.com/office/powerpoint/2010/main" val="3463332698"/>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F87B2-0990-63D2-8E67-32018A9A50DA}"/>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C4BDE0-4426-86D7-7B48-DCB7D6D44644}"/>
              </a:ext>
            </a:extLst>
          </p:cNvPr>
          <p:cNvSpPr>
            <a:spLocks noGrp="1"/>
          </p:cNvSpPr>
          <p:nvPr>
            <p:ph type="title"/>
          </p:nvPr>
        </p:nvSpPr>
        <p:spPr>
          <a:xfrm>
            <a:off x="63373" y="63375"/>
            <a:ext cx="12050163" cy="977774"/>
          </a:xfrm>
        </p:spPr>
        <p:txBody>
          <a:bodyPr/>
          <a:lstStyle/>
          <a:p>
            <a:pPr algn="ctr"/>
            <a:r>
              <a:rPr lang="ru-RU" dirty="0"/>
              <a:t>Строки (1</a:t>
            </a:r>
            <a:r>
              <a:rPr lang="en-US" dirty="0"/>
              <a:t>/2)</a:t>
            </a:r>
            <a:endParaRPr lang="ru-RU" dirty="0"/>
          </a:p>
        </p:txBody>
      </p:sp>
      <p:sp>
        <p:nvSpPr>
          <p:cNvPr id="3" name="Объект 2">
            <a:extLst>
              <a:ext uri="{FF2B5EF4-FFF2-40B4-BE49-F238E27FC236}">
                <a16:creationId xmlns:a16="http://schemas.microsoft.com/office/drawing/2014/main" id="{349753A0-301C-AFA3-7058-1177AFA72911}"/>
              </a:ext>
            </a:extLst>
          </p:cNvPr>
          <p:cNvSpPr>
            <a:spLocks noGrp="1"/>
          </p:cNvSpPr>
          <p:nvPr>
            <p:ph idx="1"/>
          </p:nvPr>
        </p:nvSpPr>
        <p:spPr>
          <a:xfrm>
            <a:off x="470780" y="1303698"/>
            <a:ext cx="11108602" cy="5060887"/>
          </a:xfrm>
        </p:spPr>
        <p:txBody>
          <a:bodyPr/>
          <a:lstStyle/>
          <a:p>
            <a:pPr marL="0" indent="0">
              <a:buNone/>
            </a:pPr>
            <a:r>
              <a:rPr lang="ru-RU" sz="2400" dirty="0"/>
              <a:t>Оболочка </a:t>
            </a:r>
            <a:r>
              <a:rPr lang="en-US" sz="2400" dirty="0" err="1">
                <a:solidFill>
                  <a:schemeClr val="accent2">
                    <a:lumMod val="75000"/>
                  </a:schemeClr>
                </a:solidFill>
              </a:rPr>
              <a:t>utop</a:t>
            </a:r>
            <a:r>
              <a:rPr lang="en-US" sz="2400" dirty="0"/>
              <a:t>: </a:t>
            </a:r>
            <a:r>
              <a:rPr lang="en-US" sz="2400" dirty="0" err="1"/>
              <a:t>opam</a:t>
            </a:r>
            <a:r>
              <a:rPr lang="en-US" sz="2400" dirty="0"/>
              <a:t> exec -- </a:t>
            </a:r>
            <a:r>
              <a:rPr lang="en-US" sz="2400" dirty="0" err="1"/>
              <a:t>utop</a:t>
            </a:r>
            <a:endParaRPr lang="en-US" sz="2400" dirty="0"/>
          </a:p>
          <a:p>
            <a:r>
              <a:rPr lang="ru-RU" sz="2400" dirty="0"/>
              <a:t>Создание</a:t>
            </a:r>
          </a:p>
          <a:p>
            <a:r>
              <a:rPr lang="ru-RU" sz="2400" dirty="0"/>
              <a:t>Повторение </a:t>
            </a:r>
          </a:p>
          <a:p>
            <a:r>
              <a:rPr lang="ru-RU" sz="2400" dirty="0"/>
              <a:t>Пустая строка</a:t>
            </a:r>
          </a:p>
          <a:p>
            <a:r>
              <a:rPr lang="ru-RU" sz="2400" dirty="0"/>
              <a:t>Длина</a:t>
            </a:r>
          </a:p>
          <a:p>
            <a:r>
              <a:rPr lang="ru-RU" sz="2400" dirty="0"/>
              <a:t>Символ</a:t>
            </a:r>
          </a:p>
          <a:p>
            <a:endParaRPr lang="ru-RU" sz="2400" dirty="0"/>
          </a:p>
          <a:p>
            <a:r>
              <a:rPr lang="ru-RU" sz="2400" dirty="0"/>
              <a:t>Конкатенация </a:t>
            </a:r>
            <a:endParaRPr lang="en-US" sz="2400" dirty="0"/>
          </a:p>
          <a:p>
            <a:endParaRPr lang="en-US" sz="2400" dirty="0"/>
          </a:p>
          <a:p>
            <a:r>
              <a:rPr lang="ru-RU" sz="2400" dirty="0"/>
              <a:t>Сравнение </a:t>
            </a:r>
          </a:p>
        </p:txBody>
      </p:sp>
      <p:pic>
        <p:nvPicPr>
          <p:cNvPr id="7" name="Рисунок 6">
            <a:extLst>
              <a:ext uri="{FF2B5EF4-FFF2-40B4-BE49-F238E27FC236}">
                <a16:creationId xmlns:a16="http://schemas.microsoft.com/office/drawing/2014/main" id="{80C23365-FB26-8BA9-2A99-E1D923C0EA78}"/>
              </a:ext>
            </a:extLst>
          </p:cNvPr>
          <p:cNvPicPr>
            <a:picLocks noChangeAspect="1"/>
          </p:cNvPicPr>
          <p:nvPr/>
        </p:nvPicPr>
        <p:blipFill>
          <a:blip r:embed="rId3"/>
          <a:stretch>
            <a:fillRect/>
          </a:stretch>
        </p:blipFill>
        <p:spPr>
          <a:xfrm>
            <a:off x="4619625" y="1701859"/>
            <a:ext cx="5107565" cy="447675"/>
          </a:xfrm>
          <a:prstGeom prst="rect">
            <a:avLst/>
          </a:prstGeom>
        </p:spPr>
      </p:pic>
      <p:pic>
        <p:nvPicPr>
          <p:cNvPr id="9" name="Рисунок 8">
            <a:extLst>
              <a:ext uri="{FF2B5EF4-FFF2-40B4-BE49-F238E27FC236}">
                <a16:creationId xmlns:a16="http://schemas.microsoft.com/office/drawing/2014/main" id="{3BE2F667-D238-0C19-626B-A350773A6E6B}"/>
              </a:ext>
            </a:extLst>
          </p:cNvPr>
          <p:cNvPicPr>
            <a:picLocks noChangeAspect="1"/>
          </p:cNvPicPr>
          <p:nvPr/>
        </p:nvPicPr>
        <p:blipFill>
          <a:blip r:embed="rId4"/>
          <a:stretch>
            <a:fillRect/>
          </a:stretch>
        </p:blipFill>
        <p:spPr>
          <a:xfrm>
            <a:off x="4619625" y="2160370"/>
            <a:ext cx="2886075" cy="447675"/>
          </a:xfrm>
          <a:prstGeom prst="rect">
            <a:avLst/>
          </a:prstGeom>
        </p:spPr>
      </p:pic>
      <p:pic>
        <p:nvPicPr>
          <p:cNvPr id="11" name="Рисунок 10">
            <a:extLst>
              <a:ext uri="{FF2B5EF4-FFF2-40B4-BE49-F238E27FC236}">
                <a16:creationId xmlns:a16="http://schemas.microsoft.com/office/drawing/2014/main" id="{B2FF1944-F3C1-8C15-7518-96F545D3D774}"/>
              </a:ext>
            </a:extLst>
          </p:cNvPr>
          <p:cNvPicPr>
            <a:picLocks noChangeAspect="1"/>
          </p:cNvPicPr>
          <p:nvPr/>
        </p:nvPicPr>
        <p:blipFill>
          <a:blip r:embed="rId5"/>
          <a:stretch>
            <a:fillRect/>
          </a:stretch>
        </p:blipFill>
        <p:spPr>
          <a:xfrm>
            <a:off x="4619625" y="2614725"/>
            <a:ext cx="2724150" cy="409575"/>
          </a:xfrm>
          <a:prstGeom prst="rect">
            <a:avLst/>
          </a:prstGeom>
        </p:spPr>
      </p:pic>
      <p:pic>
        <p:nvPicPr>
          <p:cNvPr id="13" name="Рисунок 12">
            <a:extLst>
              <a:ext uri="{FF2B5EF4-FFF2-40B4-BE49-F238E27FC236}">
                <a16:creationId xmlns:a16="http://schemas.microsoft.com/office/drawing/2014/main" id="{932139A2-5898-F3FC-4E8D-1720E77D0575}"/>
              </a:ext>
            </a:extLst>
          </p:cNvPr>
          <p:cNvPicPr>
            <a:picLocks noChangeAspect="1"/>
          </p:cNvPicPr>
          <p:nvPr/>
        </p:nvPicPr>
        <p:blipFill>
          <a:blip r:embed="rId6"/>
          <a:stretch>
            <a:fillRect/>
          </a:stretch>
        </p:blipFill>
        <p:spPr>
          <a:xfrm>
            <a:off x="4619625" y="3035136"/>
            <a:ext cx="3581400" cy="447675"/>
          </a:xfrm>
          <a:prstGeom prst="rect">
            <a:avLst/>
          </a:prstGeom>
        </p:spPr>
      </p:pic>
      <p:pic>
        <p:nvPicPr>
          <p:cNvPr id="17" name="Рисунок 16">
            <a:extLst>
              <a:ext uri="{FF2B5EF4-FFF2-40B4-BE49-F238E27FC236}">
                <a16:creationId xmlns:a16="http://schemas.microsoft.com/office/drawing/2014/main" id="{8C95D06D-058F-0022-0459-EC58382BF3DD}"/>
              </a:ext>
            </a:extLst>
          </p:cNvPr>
          <p:cNvPicPr>
            <a:picLocks noChangeAspect="1"/>
          </p:cNvPicPr>
          <p:nvPr/>
        </p:nvPicPr>
        <p:blipFill>
          <a:blip r:embed="rId7"/>
          <a:stretch>
            <a:fillRect/>
          </a:stretch>
        </p:blipFill>
        <p:spPr>
          <a:xfrm>
            <a:off x="4619625" y="3489007"/>
            <a:ext cx="2981325" cy="438150"/>
          </a:xfrm>
          <a:prstGeom prst="rect">
            <a:avLst/>
          </a:prstGeom>
        </p:spPr>
      </p:pic>
      <p:pic>
        <p:nvPicPr>
          <p:cNvPr id="19" name="Рисунок 18">
            <a:extLst>
              <a:ext uri="{FF2B5EF4-FFF2-40B4-BE49-F238E27FC236}">
                <a16:creationId xmlns:a16="http://schemas.microsoft.com/office/drawing/2014/main" id="{D6926423-84A9-60CF-F7CE-615152424500}"/>
              </a:ext>
            </a:extLst>
          </p:cNvPr>
          <p:cNvPicPr>
            <a:picLocks noChangeAspect="1"/>
          </p:cNvPicPr>
          <p:nvPr/>
        </p:nvPicPr>
        <p:blipFill>
          <a:blip r:embed="rId8"/>
          <a:stretch>
            <a:fillRect/>
          </a:stretch>
        </p:blipFill>
        <p:spPr>
          <a:xfrm>
            <a:off x="4619625" y="3929985"/>
            <a:ext cx="2695575" cy="409575"/>
          </a:xfrm>
          <a:prstGeom prst="rect">
            <a:avLst/>
          </a:prstGeom>
        </p:spPr>
      </p:pic>
      <p:pic>
        <p:nvPicPr>
          <p:cNvPr id="21" name="Рисунок 20">
            <a:extLst>
              <a:ext uri="{FF2B5EF4-FFF2-40B4-BE49-F238E27FC236}">
                <a16:creationId xmlns:a16="http://schemas.microsoft.com/office/drawing/2014/main" id="{B11172CC-1C07-4D34-8449-D6EE3E67CE37}"/>
              </a:ext>
            </a:extLst>
          </p:cNvPr>
          <p:cNvPicPr>
            <a:picLocks noChangeAspect="1"/>
          </p:cNvPicPr>
          <p:nvPr/>
        </p:nvPicPr>
        <p:blipFill>
          <a:blip r:embed="rId9"/>
          <a:stretch>
            <a:fillRect/>
          </a:stretch>
        </p:blipFill>
        <p:spPr>
          <a:xfrm>
            <a:off x="4619625" y="4478556"/>
            <a:ext cx="3686175" cy="438150"/>
          </a:xfrm>
          <a:prstGeom prst="rect">
            <a:avLst/>
          </a:prstGeom>
        </p:spPr>
      </p:pic>
      <p:pic>
        <p:nvPicPr>
          <p:cNvPr id="23" name="Рисунок 22">
            <a:extLst>
              <a:ext uri="{FF2B5EF4-FFF2-40B4-BE49-F238E27FC236}">
                <a16:creationId xmlns:a16="http://schemas.microsoft.com/office/drawing/2014/main" id="{ADEBB30E-CB1B-5F49-70B9-A51DA2A49CD4}"/>
              </a:ext>
            </a:extLst>
          </p:cNvPr>
          <p:cNvPicPr>
            <a:picLocks noChangeAspect="1"/>
          </p:cNvPicPr>
          <p:nvPr/>
        </p:nvPicPr>
        <p:blipFill>
          <a:blip r:embed="rId10"/>
          <a:stretch>
            <a:fillRect/>
          </a:stretch>
        </p:blipFill>
        <p:spPr>
          <a:xfrm>
            <a:off x="4619625" y="5107245"/>
            <a:ext cx="3981450" cy="1066800"/>
          </a:xfrm>
          <a:prstGeom prst="rect">
            <a:avLst/>
          </a:prstGeom>
        </p:spPr>
      </p:pic>
    </p:spTree>
    <p:extLst>
      <p:ext uri="{BB962C8B-B14F-4D97-AF65-F5344CB8AC3E}">
        <p14:creationId xmlns:p14="http://schemas.microsoft.com/office/powerpoint/2010/main" val="1980114876"/>
      </p:ext>
    </p:extLst>
  </p:cSld>
  <p:clrMapOvr>
    <a:masterClrMapping/>
  </p:clrMapOvr>
  <p:transition>
    <p:split orient="vert"/>
  </p:transition>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Тема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4627</TotalTime>
  <Words>1784</Words>
  <Application>Microsoft Office PowerPoint</Application>
  <PresentationFormat>Широкоэкранный</PresentationFormat>
  <Paragraphs>206</Paragraphs>
  <Slides>20</Slides>
  <Notes>6</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20</vt:i4>
      </vt:variant>
    </vt:vector>
  </HeadingPairs>
  <TitlesOfParts>
    <vt:vector size="25" baseType="lpstr">
      <vt:lpstr>Aptos</vt:lpstr>
      <vt:lpstr>Aptos Display</vt:lpstr>
      <vt:lpstr>Arial</vt:lpstr>
      <vt:lpstr>Fira Code</vt:lpstr>
      <vt:lpstr>Office Theme</vt:lpstr>
      <vt:lpstr>OCaml – урок 4 Работа с файлами. Строки. Списки. Параллелизм</vt:lpstr>
      <vt:lpstr>Dockerfile</vt:lpstr>
      <vt:lpstr>Работа с файлами (1/5)</vt:lpstr>
      <vt:lpstr>Работа с файлами (2/5)</vt:lpstr>
      <vt:lpstr>Работа с файлами (3/5)</vt:lpstr>
      <vt:lpstr>Работа с файлами (4/5)</vt:lpstr>
      <vt:lpstr>Работа с файлами (5/5)</vt:lpstr>
      <vt:lpstr>Командная строка </vt:lpstr>
      <vt:lpstr>Строки (1/2)</vt:lpstr>
      <vt:lpstr>Строки (2/2)</vt:lpstr>
      <vt:lpstr>Списки (1/3)</vt:lpstr>
      <vt:lpstr>Списки (2/3)</vt:lpstr>
      <vt:lpstr>Списки (3/3)</vt:lpstr>
      <vt:lpstr>Параллелизм (1/5) </vt:lpstr>
      <vt:lpstr>Параллелизм (2/5) </vt:lpstr>
      <vt:lpstr>Параллелизм (3/5) </vt:lpstr>
      <vt:lpstr>Параллелизм (4/5) </vt:lpstr>
      <vt:lpstr>Параллелизм (5/5) </vt:lpstr>
      <vt:lpstr>Литература</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OCaml – урок 3 Работа с файлами. Функциональные возможности языка.</dc:title>
  <dc:creator>Егор Голузин</dc:creator>
  <cp:lastModifiedBy>Максим</cp:lastModifiedBy>
  <cp:revision>14</cp:revision>
  <dcterms:created xsi:type="dcterms:W3CDTF">2024-10-09T21:07:34Z</dcterms:created>
  <dcterms:modified xsi:type="dcterms:W3CDTF">2024-11-15T09:27:39Z</dcterms:modified>
</cp:coreProperties>
</file>