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5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38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split orient="vert"/>
      </p:transition>
    </mc:Choice>
    <mc:Fallback>
      <p:transition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124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split orient="vert"/>
      </p:transition>
    </mc:Choice>
    <mc:Fallback>
      <p:transition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2999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split orient="vert"/>
      </p:transition>
    </mc:Choice>
    <mc:Fallback>
      <p:transition>
        <p:split orient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split orient="vert"/>
      </p:transition>
    </mc:Choice>
    <mc:Fallback>
      <p:transition>
        <p:split orient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1174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split orient="vert"/>
      </p:transition>
    </mc:Choice>
    <mc:Fallback>
      <p:transition>
        <p:split orient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230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split orient="vert"/>
      </p:transition>
    </mc:Choice>
    <mc:Fallback>
      <p:transition>
        <p:split orient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237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split orient="vert"/>
      </p:transition>
    </mc:Choice>
    <mc:Fallback>
      <p:transition>
        <p:split orient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313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split orient="vert"/>
      </p:transition>
    </mc:Choice>
    <mc:Fallback>
      <p:transition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139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split orient="vert"/>
      </p:transition>
    </mc:Choice>
    <mc:Fallback>
      <p:transition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837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split orient="vert"/>
      </p:transition>
    </mc:Choice>
    <mc:Fallback>
      <p:transition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022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split orient="vert"/>
      </p:transition>
    </mc:Choice>
    <mc:Fallback>
      <p:transition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521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split orient="vert"/>
      </p:transition>
    </mc:Choice>
    <mc:Fallback>
      <p:transition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715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split orient="vert"/>
      </p:transition>
    </mc:Choice>
    <mc:Fallback>
      <p:transition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137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split orient="vert"/>
      </p:transition>
    </mc:Choice>
    <mc:Fallback>
      <p:transition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156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split orient="vert"/>
      </p:transition>
    </mc:Choice>
    <mc:Fallback>
      <p:transition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354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split orient="vert"/>
      </p:transition>
    </mc:Choice>
    <mc:Fallback>
      <p:transition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536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mc:AlternateContent xmlns:mc="http://schemas.openxmlformats.org/markup-compatibility/2006">
    <mc:Choice xmlns:p14="http://schemas.microsoft.com/office/powerpoint/2010/main" Requires="p14">
      <p:transition p14:dur="250">
        <p:split orient="vert"/>
      </p:transition>
    </mc:Choice>
    <mc:Fallback>
      <p:transition>
        <p:split orient="vert"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ocaml.org/docs/debugging" TargetMode="External"/><Relationship Id="rId2" Type="http://schemas.openxmlformats.org/officeDocument/2006/relationships/hyperlink" Target="https://ru.wikipedia.org/wiki/OCa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caml.org/docs/installing-ocaml" TargetMode="External"/><Relationship Id="rId4" Type="http://schemas.openxmlformats.org/officeDocument/2006/relationships/hyperlink" Target="https://ocaml.org/docs/set-up-edito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necompiler.com/ocaml" TargetMode="External"/><Relationship Id="rId2" Type="http://schemas.openxmlformats.org/officeDocument/2006/relationships/hyperlink" Target="https://marketplace.visualstudio.com/items?itemName=ocamllabs.ocaml-platfor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ocaml.org/docs/installing-oca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9136F9-7CC9-A6CC-359E-6D4D283BFF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/>
              <a:t>Язык программирования </a:t>
            </a:r>
            <a:r>
              <a:rPr lang="en-US" dirty="0" err="1"/>
              <a:t>OCaml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676EFE-A004-C43D-463F-C685F88FF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719652"/>
          </a:xfrm>
        </p:spPr>
        <p:txBody>
          <a:bodyPr>
            <a:normAutofit/>
          </a:bodyPr>
          <a:lstStyle/>
          <a:p>
            <a:r>
              <a:rPr lang="ru-RU" dirty="0"/>
              <a:t>Презентация подготовлена студентами:</a:t>
            </a:r>
          </a:p>
          <a:p>
            <a:r>
              <a:rPr lang="ru-RU" dirty="0"/>
              <a:t>Скворцов В.С.</a:t>
            </a:r>
          </a:p>
          <a:p>
            <a:r>
              <a:rPr lang="ru-RU" dirty="0" err="1"/>
              <a:t>Голузин</a:t>
            </a:r>
            <a:r>
              <a:rPr lang="ru-RU" dirty="0"/>
              <a:t> Е.К.</a:t>
            </a:r>
          </a:p>
          <a:p>
            <a:r>
              <a:rPr lang="ru-RU" dirty="0"/>
              <a:t>Горюнов М.Ю.</a:t>
            </a:r>
          </a:p>
        </p:txBody>
      </p:sp>
    </p:spTree>
    <p:extLst>
      <p:ext uri="{BB962C8B-B14F-4D97-AF65-F5344CB8AC3E}">
        <p14:creationId xmlns:p14="http://schemas.microsoft.com/office/powerpoint/2010/main" val="3175377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split orient="vert"/>
      </p:transition>
    </mc:Choice>
    <mc:Fallback>
      <p:transition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B3343138-6398-B005-8ECF-2D26FFE6F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774459-9E7F-A13D-CDE6-E55BF34FE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0629"/>
            <a:ext cx="8596668" cy="4780733"/>
          </a:xfrm>
        </p:spPr>
        <p:txBody>
          <a:bodyPr/>
          <a:lstStyle/>
          <a:p>
            <a:pPr marL="0" indent="0">
              <a:buNone/>
            </a:pPr>
            <a:r>
              <a:rPr lang="ru-RU" dirty="0" err="1">
                <a:solidFill>
                  <a:srgbClr val="000000"/>
                </a:solidFill>
                <a:latin typeface="Roboto" panose="02000000000000000000" pitchFamily="2" charset="0"/>
              </a:rPr>
              <a:t>Дебаг</a:t>
            </a:r>
            <a:r>
              <a:rPr lang="ru-RU" dirty="0">
                <a:solidFill>
                  <a:srgbClr val="000000"/>
                </a:solidFill>
                <a:latin typeface="Roboto" panose="02000000000000000000" pitchFamily="2" charset="0"/>
              </a:rPr>
              <a:t> в привычном понимании в </a:t>
            </a:r>
            <a:r>
              <a:rPr lang="en-US" dirty="0" err="1">
                <a:solidFill>
                  <a:srgbClr val="000000"/>
                </a:solidFill>
                <a:latin typeface="Roboto" panose="02000000000000000000" pitchFamily="2" charset="0"/>
              </a:rPr>
              <a:t>Ocaml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Roboto" panose="02000000000000000000" pitchFamily="2" charset="0"/>
              </a:rPr>
              <a:t>не представлен. Есть 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trace: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$ </a:t>
            </a:r>
            <a:r>
              <a:rPr lang="en-US" dirty="0" err="1">
                <a:solidFill>
                  <a:srgbClr val="000000"/>
                </a:solidFill>
                <a:latin typeface="Roboto" panose="02000000000000000000" pitchFamily="2" charset="0"/>
              </a:rPr>
              <a:t>ocaml</a:t>
            </a:r>
            <a:endParaRPr lang="en-US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Roboto" panose="02000000000000000000" pitchFamily="2" charset="0"/>
              </a:rPr>
              <a:t>OCaml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 version 4.14.0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Roboto" panose="02000000000000000000" pitchFamily="2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30E5A81-FFB9-5CC6-ABA8-7624C9AB1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328" y="2581429"/>
            <a:ext cx="6480884" cy="391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719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split orient="vert"/>
      </p:transition>
    </mc:Choice>
    <mc:Fallback>
      <p:transition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B3343138-6398-B005-8ECF-2D26FFE6F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774459-9E7F-A13D-CDE6-E55BF34FE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2672"/>
            <a:ext cx="8596668" cy="4638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main.ml: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let l = ref []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let </a:t>
            </a:r>
            <a:r>
              <a:rPr lang="en-US" sz="1400" dirty="0" err="1">
                <a:solidFill>
                  <a:srgbClr val="000000"/>
                </a:solidFill>
                <a:latin typeface="Roboto" panose="02000000000000000000" pitchFamily="2" charset="0"/>
              </a:rPr>
              <a:t>find_address</a:t>
            </a:r>
            <a:r>
              <a:rPr 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 name = </a:t>
            </a:r>
            <a:r>
              <a:rPr lang="en-US" sz="1400" dirty="0" err="1">
                <a:solidFill>
                  <a:srgbClr val="000000"/>
                </a:solidFill>
                <a:latin typeface="Roboto" panose="02000000000000000000" pitchFamily="2" charset="0"/>
              </a:rPr>
              <a:t>List.assoc</a:t>
            </a:r>
            <a:r>
              <a:rPr 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 name !l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let </a:t>
            </a:r>
            <a:r>
              <a:rPr lang="en-US" sz="1400" dirty="0" err="1">
                <a:solidFill>
                  <a:srgbClr val="000000"/>
                </a:solidFill>
                <a:latin typeface="Roboto" panose="02000000000000000000" pitchFamily="2" charset="0"/>
              </a:rPr>
              <a:t>add_address</a:t>
            </a:r>
            <a:r>
              <a:rPr 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 name address = l := (name, address) :: ! l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let () =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Roboto" panose="02000000000000000000" pitchFamily="2" charset="0"/>
              </a:rPr>
              <a:t>add_address</a:t>
            </a:r>
            <a:r>
              <a:rPr 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 "IRIA" "</a:t>
            </a:r>
            <a:r>
              <a:rPr lang="en-US" sz="1400" dirty="0" err="1">
                <a:solidFill>
                  <a:srgbClr val="000000"/>
                </a:solidFill>
                <a:latin typeface="Roboto" panose="02000000000000000000" pitchFamily="2" charset="0"/>
              </a:rPr>
              <a:t>Rocquencourt</a:t>
            </a:r>
            <a:r>
              <a:rPr 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";;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Roboto" panose="02000000000000000000" pitchFamily="2" charset="0"/>
              </a:rPr>
              <a:t>print_string</a:t>
            </a:r>
            <a:r>
              <a:rPr 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Roboto" panose="02000000000000000000" pitchFamily="2" charset="0"/>
              </a:rPr>
              <a:t>find_address</a:t>
            </a:r>
            <a:r>
              <a:rPr 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 "INRIA"); </a:t>
            </a:r>
            <a:r>
              <a:rPr lang="en-US" sz="1400" dirty="0" err="1">
                <a:solidFill>
                  <a:srgbClr val="000000"/>
                </a:solidFill>
                <a:latin typeface="Roboto" panose="02000000000000000000" pitchFamily="2" charset="0"/>
              </a:rPr>
              <a:t>print_newline</a:t>
            </a:r>
            <a:r>
              <a:rPr 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 ();;</a:t>
            </a:r>
          </a:p>
          <a:p>
            <a:pPr marL="0" indent="0">
              <a:buNone/>
            </a:pPr>
            <a:r>
              <a:rPr lang="ru-RU" sz="1400" dirty="0">
                <a:solidFill>
                  <a:srgbClr val="000000"/>
                </a:solidFill>
                <a:latin typeface="Roboto" panose="02000000000000000000" pitchFamily="2" charset="0"/>
              </a:rPr>
              <a:t>Запуск:</a:t>
            </a:r>
            <a:endParaRPr lang="en-US" sz="1400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Roboto" panose="02000000000000000000" pitchFamily="2" charset="0"/>
              </a:rPr>
              <a:t>val</a:t>
            </a:r>
            <a:r>
              <a:rPr 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 l : (string * string) list ref = {contents = [("IRIA", "</a:t>
            </a:r>
            <a:r>
              <a:rPr lang="en-US" sz="1400" dirty="0" err="1">
                <a:solidFill>
                  <a:srgbClr val="000000"/>
                </a:solidFill>
                <a:latin typeface="Roboto" panose="02000000000000000000" pitchFamily="2" charset="0"/>
              </a:rPr>
              <a:t>Rocquencourt</a:t>
            </a:r>
            <a:r>
              <a:rPr 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")]}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Roboto" panose="02000000000000000000" pitchFamily="2" charset="0"/>
              </a:rPr>
              <a:t>val</a:t>
            </a:r>
            <a:r>
              <a:rPr 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Roboto" panose="02000000000000000000" pitchFamily="2" charset="0"/>
              </a:rPr>
              <a:t>find_address</a:t>
            </a:r>
            <a:r>
              <a:rPr 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 : string -&gt; string = &lt;fun&gt;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Roboto" panose="02000000000000000000" pitchFamily="2" charset="0"/>
              </a:rPr>
              <a:t>val</a:t>
            </a:r>
            <a:r>
              <a:rPr 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Roboto" panose="02000000000000000000" pitchFamily="2" charset="0"/>
              </a:rPr>
              <a:t>add_address</a:t>
            </a:r>
            <a:r>
              <a:rPr 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 : string -&gt; string -&gt; unit = &lt;fun&gt;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Exception: </a:t>
            </a:r>
            <a:r>
              <a:rPr lang="en-US" sz="1400" dirty="0" err="1">
                <a:solidFill>
                  <a:srgbClr val="000000"/>
                </a:solidFill>
                <a:latin typeface="Roboto" panose="02000000000000000000" pitchFamily="2" charset="0"/>
              </a:rPr>
              <a:t>Not_found</a:t>
            </a:r>
            <a:r>
              <a:rPr 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677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split orient="vert"/>
      </p:transition>
    </mc:Choice>
    <mc:Fallback>
      <p:transition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B3343138-6398-B005-8ECF-2D26FFE6F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774459-9E7F-A13D-CDE6-E55BF34FE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2672"/>
            <a:ext cx="8596668" cy="4638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$ </a:t>
            </a:r>
            <a:r>
              <a:rPr lang="en-US" sz="1400" dirty="0" err="1">
                <a:solidFill>
                  <a:srgbClr val="000000"/>
                </a:solidFill>
                <a:latin typeface="Roboto" panose="02000000000000000000" pitchFamily="2" charset="0"/>
              </a:rPr>
              <a:t>ocamlc</a:t>
            </a:r>
            <a:r>
              <a:rPr 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 -g uncaught.ml</a:t>
            </a:r>
            <a:endParaRPr lang="ru-RU" sz="1400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$ </a:t>
            </a:r>
            <a:r>
              <a:rPr lang="en-US" sz="1400" dirty="0" err="1">
                <a:solidFill>
                  <a:srgbClr val="000000"/>
                </a:solidFill>
                <a:latin typeface="Roboto" panose="02000000000000000000" pitchFamily="2" charset="0"/>
              </a:rPr>
              <a:t>ocamldebug</a:t>
            </a:r>
            <a:r>
              <a:rPr 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Roboto" panose="02000000000000000000" pitchFamily="2" charset="0"/>
              </a:rPr>
              <a:t>a.out</a:t>
            </a:r>
            <a:endParaRPr lang="en-US" sz="1400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Roboto" panose="02000000000000000000" pitchFamily="2" charset="0"/>
              </a:rPr>
              <a:t>OCaml</a:t>
            </a:r>
            <a:r>
              <a:rPr 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 Debugger version 4.14.0</a:t>
            </a:r>
          </a:p>
          <a:p>
            <a:pPr marL="0" indent="0">
              <a:buNone/>
            </a:pPr>
            <a:r>
              <a:rPr lang="ru-RU" sz="1400" dirty="0">
                <a:solidFill>
                  <a:srgbClr val="000000"/>
                </a:solidFill>
                <a:latin typeface="Roboto" panose="02000000000000000000" pitchFamily="2" charset="0"/>
              </a:rPr>
              <a:t>Запуск </a:t>
            </a:r>
            <a:r>
              <a:rPr lang="ru-RU" sz="1400" dirty="0" err="1">
                <a:solidFill>
                  <a:srgbClr val="000000"/>
                </a:solidFill>
                <a:latin typeface="Roboto" panose="02000000000000000000" pitchFamily="2" charset="0"/>
              </a:rPr>
              <a:t>дебага</a:t>
            </a:r>
            <a:r>
              <a:rPr lang="ru-RU" sz="1400" dirty="0">
                <a:solidFill>
                  <a:srgbClr val="000000"/>
                </a:solidFill>
                <a:latin typeface="Roboto" panose="02000000000000000000" pitchFamily="2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Roboto" panose="02000000000000000000" pitchFamily="2" charset="0"/>
              </a:rPr>
              <a:t>ocd</a:t>
            </a:r>
            <a:r>
              <a:rPr 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) r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Loading program... done.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Time : 27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Program end.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Uncaught exception: </a:t>
            </a:r>
            <a:r>
              <a:rPr lang="en-US" sz="1400" dirty="0" err="1">
                <a:solidFill>
                  <a:srgbClr val="000000"/>
                </a:solidFill>
                <a:latin typeface="Roboto" panose="02000000000000000000" pitchFamily="2" charset="0"/>
              </a:rPr>
              <a:t>Not_found</a:t>
            </a:r>
            <a:endParaRPr lang="ru-RU" sz="1400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000000"/>
                </a:solidFill>
                <a:latin typeface="Roboto" panose="02000000000000000000" pitchFamily="2" charset="0"/>
              </a:rPr>
              <a:t>Переход в момент перед выбросом исключения: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Roboto" panose="02000000000000000000" pitchFamily="2" charset="0"/>
              </a:rPr>
              <a:t>ocd</a:t>
            </a:r>
            <a:r>
              <a:rPr 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) b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Time: 26 - pc: 0:29628 - module </a:t>
            </a:r>
            <a:r>
              <a:rPr lang="en-US" sz="1400" dirty="0" err="1">
                <a:solidFill>
                  <a:srgbClr val="000000"/>
                </a:solidFill>
                <a:latin typeface="Roboto" panose="02000000000000000000" pitchFamily="2" charset="0"/>
              </a:rPr>
              <a:t>Stdlib</a:t>
            </a:r>
            <a:r>
              <a:rPr 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__List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191     [] -&gt; raise </a:t>
            </a:r>
            <a:r>
              <a:rPr lang="en-US" sz="1400" dirty="0" err="1">
                <a:solidFill>
                  <a:srgbClr val="000000"/>
                </a:solidFill>
                <a:latin typeface="Roboto" panose="02000000000000000000" pitchFamily="2" charset="0"/>
              </a:rPr>
              <a:t>Not_found</a:t>
            </a:r>
            <a:r>
              <a:rPr 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&lt;|a|&gt;</a:t>
            </a:r>
          </a:p>
        </p:txBody>
      </p:sp>
    </p:spTree>
    <p:extLst>
      <p:ext uri="{BB962C8B-B14F-4D97-AF65-F5344CB8AC3E}">
        <p14:creationId xmlns:p14="http://schemas.microsoft.com/office/powerpoint/2010/main" val="2208611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split orient="vert"/>
      </p:transition>
    </mc:Choice>
    <mc:Fallback>
      <p:transition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B3343138-6398-B005-8ECF-2D26FFE6F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774459-9E7F-A13D-CDE6-E55BF34FE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2672"/>
            <a:ext cx="8596668" cy="4638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400" dirty="0" err="1">
                <a:solidFill>
                  <a:srgbClr val="000000"/>
                </a:solidFill>
                <a:latin typeface="Roboto" panose="02000000000000000000" pitchFamily="2" charset="0"/>
              </a:rPr>
              <a:t>Бэктрейс</a:t>
            </a:r>
            <a:r>
              <a:rPr lang="ru-RU" sz="1400" dirty="0">
                <a:solidFill>
                  <a:srgbClr val="000000"/>
                </a:solidFill>
                <a:latin typeface="Roboto" panose="02000000000000000000" pitchFamily="2" charset="0"/>
              </a:rPr>
              <a:t> (список вызовов):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Roboto" panose="02000000000000000000" pitchFamily="2" charset="0"/>
              </a:rPr>
              <a:t>ocd</a:t>
            </a:r>
            <a:r>
              <a:rPr 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) </a:t>
            </a:r>
            <a:r>
              <a:rPr lang="en-US" sz="1400" dirty="0" err="1">
                <a:solidFill>
                  <a:srgbClr val="000000"/>
                </a:solidFill>
                <a:latin typeface="Roboto" panose="02000000000000000000" pitchFamily="2" charset="0"/>
              </a:rPr>
              <a:t>bt</a:t>
            </a:r>
            <a:endParaRPr lang="en-US" sz="1400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Backtrace: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#0 </a:t>
            </a:r>
            <a:r>
              <a:rPr lang="en-US" sz="1400" dirty="0" err="1">
                <a:solidFill>
                  <a:srgbClr val="000000"/>
                </a:solidFill>
                <a:latin typeface="Roboto" panose="02000000000000000000" pitchFamily="2" charset="0"/>
              </a:rPr>
              <a:t>Stdlib</a:t>
            </a:r>
            <a:r>
              <a:rPr 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__List list.ml:191:26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#1 Uncaught uncaught.ml:8:38</a:t>
            </a:r>
          </a:p>
        </p:txBody>
      </p:sp>
    </p:spTree>
    <p:extLst>
      <p:ext uri="{BB962C8B-B14F-4D97-AF65-F5344CB8AC3E}">
        <p14:creationId xmlns:p14="http://schemas.microsoft.com/office/powerpoint/2010/main" val="2134989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split orient="vert"/>
      </p:transition>
    </mc:Choice>
    <mc:Fallback>
      <p:transition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F3DAEAB2-5A90-0F02-2F3C-8854C939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Литература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36B8C8A-53CD-D42E-844C-12D3F1272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en-US" dirty="0">
                <a:hlinkClick r:id="rId2"/>
              </a:rPr>
              <a:t>https://ru.wikipedia.org/wiki/OCaml</a:t>
            </a:r>
            <a:r>
              <a:rPr lang="ru-RU" dirty="0"/>
              <a:t> (19.09.2024)</a:t>
            </a:r>
            <a:endParaRPr lang="en-US" dirty="0"/>
          </a:p>
          <a:p>
            <a:pPr>
              <a:buFont typeface="Wingdings 3" charset="2"/>
              <a:buAutoNum type="arabicPeriod"/>
            </a:pPr>
            <a:r>
              <a:rPr lang="en-US" dirty="0">
                <a:hlinkClick r:id="rId3"/>
              </a:rPr>
              <a:t>https://ocaml.org/docs/debugging</a:t>
            </a:r>
            <a:r>
              <a:rPr lang="en-US" dirty="0"/>
              <a:t> </a:t>
            </a:r>
            <a:r>
              <a:rPr lang="ru-RU" dirty="0"/>
              <a:t>(19.09.2024)</a:t>
            </a:r>
            <a:endParaRPr lang="en-US" dirty="0"/>
          </a:p>
          <a:p>
            <a:pPr>
              <a:buFont typeface="Wingdings 3" charset="2"/>
              <a:buAutoNum type="arabicPeriod"/>
            </a:pPr>
            <a:r>
              <a:rPr lang="en-US" dirty="0">
                <a:hlinkClick r:id="rId4"/>
              </a:rPr>
              <a:t>https://ocaml.org/docs/set-up-editor</a:t>
            </a:r>
            <a:r>
              <a:rPr lang="en-US" dirty="0"/>
              <a:t> </a:t>
            </a:r>
            <a:r>
              <a:rPr lang="ru-RU" dirty="0"/>
              <a:t>(19.09.2024)</a:t>
            </a:r>
            <a:endParaRPr lang="en-US" dirty="0"/>
          </a:p>
          <a:p>
            <a:pPr>
              <a:buFont typeface="Wingdings 3" charset="2"/>
              <a:buAutoNum type="arabicPeriod"/>
            </a:pPr>
            <a:r>
              <a:rPr lang="en-US" dirty="0">
                <a:hlinkClick r:id="rId5"/>
              </a:rPr>
              <a:t>https://ocaml.org/docs/installing-ocaml</a:t>
            </a:r>
            <a:r>
              <a:rPr lang="en-US" dirty="0"/>
              <a:t> </a:t>
            </a:r>
            <a:r>
              <a:rPr lang="ru-RU" dirty="0"/>
              <a:t>(19.09.2024)</a:t>
            </a:r>
          </a:p>
          <a:p>
            <a:pPr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2825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split orient="vert"/>
      </p:transition>
    </mc:Choice>
    <mc:Fallback>
      <p:transition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2B301B-3714-8386-02A8-ECBEE3075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4D89D3-D6EF-6CD3-D6A6-E531FFAF2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399"/>
            <a:ext cx="8596668" cy="4110963"/>
          </a:xfrm>
        </p:spPr>
        <p:txBody>
          <a:bodyPr/>
          <a:lstStyle/>
          <a:p>
            <a:pPr>
              <a:buAutoNum type="arabicPeriod"/>
            </a:pPr>
            <a:r>
              <a:rPr lang="ru-RU" dirty="0"/>
              <a:t>История языка.</a:t>
            </a:r>
          </a:p>
          <a:p>
            <a:pPr>
              <a:buFont typeface="Wingdings 3" charset="2"/>
              <a:buAutoNum type="arabicPeriod"/>
            </a:pPr>
            <a:r>
              <a:rPr lang="ru-RU" dirty="0"/>
              <a:t>Особенности языка.</a:t>
            </a:r>
          </a:p>
          <a:p>
            <a:pPr>
              <a:buAutoNum type="arabicPeriod"/>
            </a:pPr>
            <a:r>
              <a:rPr lang="ru-RU" dirty="0"/>
              <a:t>Области применения.</a:t>
            </a:r>
            <a:endParaRPr lang="en-US" dirty="0"/>
          </a:p>
          <a:p>
            <a:pPr>
              <a:buAutoNum type="arabicPeriod"/>
            </a:pPr>
            <a:r>
              <a:rPr lang="ru-RU" dirty="0"/>
              <a:t>Редакторы кода.</a:t>
            </a:r>
          </a:p>
          <a:p>
            <a:pPr>
              <a:buAutoNum type="arabicPeriod"/>
            </a:pPr>
            <a:r>
              <a:rPr lang="ru-RU" dirty="0"/>
              <a:t>Установка и запуск.</a:t>
            </a:r>
          </a:p>
          <a:p>
            <a:pPr>
              <a:buAutoNum type="arabicPeriod"/>
            </a:pPr>
            <a:r>
              <a:rPr lang="ru-RU" dirty="0" err="1"/>
              <a:t>Дебаг</a:t>
            </a:r>
            <a:r>
              <a:rPr lang="ru-RU" dirty="0"/>
              <a:t>.</a:t>
            </a:r>
          </a:p>
          <a:p>
            <a:pPr>
              <a:buAutoNum type="arabicPeriod"/>
            </a:pPr>
            <a:r>
              <a:rPr lang="ru-RU" dirty="0"/>
              <a:t>Пример </a:t>
            </a:r>
            <a:r>
              <a:rPr lang="en-US" dirty="0"/>
              <a:t>“Hello, World!” </a:t>
            </a:r>
            <a:r>
              <a:rPr lang="ru-RU" dirty="0"/>
              <a:t>на </a:t>
            </a:r>
            <a:r>
              <a:rPr lang="en-US" dirty="0" err="1"/>
              <a:t>OCaml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7450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split orient="vert"/>
      </p:transition>
    </mc:Choice>
    <mc:Fallback>
      <p:transition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B3343138-6398-B005-8ECF-2D26FFE6F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языка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1BE6DDB-A084-00A0-36A6-D6FA91E3A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447060"/>
            <a:ext cx="4184035" cy="4980373"/>
          </a:xfrm>
        </p:spPr>
        <p:txBody>
          <a:bodyPr>
            <a:normAutofit fontScale="92500"/>
          </a:bodyPr>
          <a:lstStyle/>
          <a:p>
            <a:pPr marL="0" indent="0" algn="l">
              <a:buNone/>
            </a:pPr>
            <a:r>
              <a:rPr lang="ru-RU" sz="1500" dirty="0" err="1">
                <a:solidFill>
                  <a:srgbClr val="202122"/>
                </a:solidFill>
                <a:latin typeface="Arial" panose="020B0604020202020204" pitchFamily="34" charset="0"/>
              </a:rPr>
              <a:t>OCaml</a:t>
            </a:r>
            <a:r>
              <a:rPr lang="ru-RU" sz="1500" dirty="0">
                <a:solidFill>
                  <a:srgbClr val="202122"/>
                </a:solidFill>
                <a:latin typeface="Arial" panose="020B0604020202020204" pitchFamily="34" charset="0"/>
              </a:rPr>
              <a:t> ведёт своё происхождение от ML (англ. </a:t>
            </a:r>
            <a:r>
              <a:rPr lang="ru-RU" sz="1500" dirty="0" err="1">
                <a:solidFill>
                  <a:srgbClr val="202122"/>
                </a:solidFill>
                <a:latin typeface="Arial" panose="020B0604020202020204" pitchFamily="34" charset="0"/>
              </a:rPr>
              <a:t>meta</a:t>
            </a:r>
            <a:r>
              <a:rPr lang="ru-RU" sz="150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sz="1500" dirty="0" err="1">
                <a:solidFill>
                  <a:srgbClr val="202122"/>
                </a:solidFill>
                <a:latin typeface="Arial" panose="020B0604020202020204" pitchFamily="34" charset="0"/>
              </a:rPr>
              <a:t>language</a:t>
            </a:r>
            <a:r>
              <a:rPr lang="ru-RU" sz="1500" dirty="0">
                <a:solidFill>
                  <a:srgbClr val="202122"/>
                </a:solidFill>
                <a:latin typeface="Arial" panose="020B0604020202020204" pitchFamily="34" charset="0"/>
              </a:rPr>
              <a:t>), который был реализован на диалекте Лиспа Робином Милнером в 1972 году. Ги Кузино добавил в язык алгебраические типы данных и сопоставление с образцом и определил ML в виде категориальной абстрактной машины (CAM). Дальнейшим развитием был созданный к 1987 году язык </a:t>
            </a:r>
            <a:r>
              <a:rPr lang="ru-RU" sz="1500" dirty="0" err="1">
                <a:solidFill>
                  <a:srgbClr val="202122"/>
                </a:solidFill>
                <a:latin typeface="Arial" panose="020B0604020202020204" pitchFamily="34" charset="0"/>
              </a:rPr>
              <a:t>Caml</a:t>
            </a:r>
            <a:r>
              <a:rPr lang="ru-RU" sz="1500" dirty="0">
                <a:solidFill>
                  <a:srgbClr val="202122"/>
                </a:solidFill>
                <a:latin typeface="Arial" panose="020B0604020202020204" pitchFamily="34" charset="0"/>
              </a:rPr>
              <a:t> (переигранное CAM-ML).</a:t>
            </a:r>
          </a:p>
          <a:p>
            <a:pPr marL="0" indent="0" algn="l">
              <a:buNone/>
            </a:pPr>
            <a:r>
              <a:rPr lang="ru-RU" sz="1500" dirty="0">
                <a:solidFill>
                  <a:srgbClr val="202122"/>
                </a:solidFill>
                <a:latin typeface="Arial" panose="020B0604020202020204" pitchFamily="34" charset="0"/>
              </a:rPr>
              <a:t>В современном виде </a:t>
            </a:r>
            <a:r>
              <a:rPr lang="ru-RU" sz="1500" dirty="0" err="1">
                <a:solidFill>
                  <a:srgbClr val="202122"/>
                </a:solidFill>
                <a:latin typeface="Arial" panose="020B0604020202020204" pitchFamily="34" charset="0"/>
              </a:rPr>
              <a:t>OCaml</a:t>
            </a:r>
            <a:r>
              <a:rPr lang="ru-RU" sz="1500" dirty="0">
                <a:solidFill>
                  <a:srgbClr val="202122"/>
                </a:solidFill>
                <a:latin typeface="Arial" panose="020B0604020202020204" pitchFamily="34" charset="0"/>
              </a:rPr>
              <a:t> появился в 1996 году, когда была реализована стройная и эффективная поддержка объектов. В 2000-х годах язык плавно развивался. Среди разработанного в это время можно отметить:</a:t>
            </a:r>
          </a:p>
          <a:p>
            <a:r>
              <a:rPr lang="ru-RU" sz="1500" dirty="0">
                <a:solidFill>
                  <a:srgbClr val="202122"/>
                </a:solidFill>
                <a:latin typeface="Arial" panose="020B0604020202020204" pitchFamily="34" charset="0"/>
              </a:rPr>
              <a:t>полиморфные методы и вариантные типы</a:t>
            </a:r>
          </a:p>
          <a:p>
            <a:r>
              <a:rPr lang="ru-RU" sz="1500" dirty="0">
                <a:solidFill>
                  <a:srgbClr val="202122"/>
                </a:solidFill>
                <a:latin typeface="Arial" panose="020B0604020202020204" pitchFamily="34" charset="0"/>
              </a:rPr>
              <a:t>именованные и необязательные параметры</a:t>
            </a:r>
          </a:p>
          <a:p>
            <a:r>
              <a:rPr lang="ru-RU" sz="1500" dirty="0">
                <a:solidFill>
                  <a:srgbClr val="202122"/>
                </a:solidFill>
                <a:latin typeface="Arial" panose="020B0604020202020204" pitchFamily="34" charset="0"/>
              </a:rPr>
              <a:t>модули первого класса</a:t>
            </a:r>
          </a:p>
          <a:p>
            <a:r>
              <a:rPr lang="ru-RU" sz="1500" dirty="0">
                <a:solidFill>
                  <a:srgbClr val="202122"/>
                </a:solidFill>
                <a:latin typeface="Arial" panose="020B0604020202020204" pitchFamily="34" charset="0"/>
              </a:rPr>
              <a:t>обобщённые алгебраические типы данных (GADT).</a:t>
            </a:r>
          </a:p>
          <a:p>
            <a:pPr marL="0" indent="0" algn="l">
              <a:buNone/>
            </a:pPr>
            <a:endParaRPr lang="ru-RU" sz="15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0" indent="0" algn="l">
              <a:buNone/>
            </a:pPr>
            <a:endParaRPr lang="ru-RU" sz="1500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  <p:pic>
        <p:nvPicPr>
          <p:cNvPr id="1028" name="Picture 4" descr="OCaml Logo - PNG Logo Vector Brand Downloads (SVG, EPS)">
            <a:extLst>
              <a:ext uri="{FF2B5EF4-FFF2-40B4-BE49-F238E27FC236}">
                <a16:creationId xmlns:a16="http://schemas.microsoft.com/office/drawing/2014/main" id="{254BAF90-65A3-9386-CCF6-5FE11222CC0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764" y="1488281"/>
            <a:ext cx="3881437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9005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split orient="vert"/>
      </p:transition>
    </mc:Choice>
    <mc:Fallback>
      <p:transition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B3343138-6398-B005-8ECF-2D26FFE6F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774459-9E7F-A13D-CDE6-E55BF34FE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1247"/>
            <a:ext cx="8596668" cy="4390115"/>
          </a:xfrm>
        </p:spPr>
        <p:txBody>
          <a:bodyPr/>
          <a:lstStyle/>
          <a:p>
            <a:r>
              <a:rPr lang="ru-RU" dirty="0"/>
              <a:t>Разработан с учётом безопасности исполнения и надёжности программ.</a:t>
            </a:r>
          </a:p>
          <a:p>
            <a:r>
              <a:rPr lang="ru-RU" dirty="0"/>
              <a:t>Функциональное программирование: функции высшего порядка, </a:t>
            </a:r>
            <a:r>
              <a:rPr lang="ru-RU" dirty="0" err="1"/>
              <a:t>каррирование</a:t>
            </a:r>
            <a:r>
              <a:rPr lang="ru-RU" dirty="0"/>
              <a:t> и лямбда-выражения.</a:t>
            </a:r>
          </a:p>
          <a:p>
            <a:r>
              <a:rPr lang="ru-RU" dirty="0"/>
              <a:t>Объектно-ориентированное программирование: классы и объекты.</a:t>
            </a:r>
          </a:p>
          <a:p>
            <a:r>
              <a:rPr lang="ru-RU" dirty="0"/>
              <a:t>Императивное программирование.</a:t>
            </a:r>
          </a:p>
          <a:p>
            <a:r>
              <a:rPr lang="ru-RU" dirty="0"/>
              <a:t>Статическая типизация.</a:t>
            </a:r>
          </a:p>
          <a:p>
            <a:r>
              <a:rPr lang="ru-RU" dirty="0"/>
              <a:t>Автоматический вывод типов в некоторых случаях.</a:t>
            </a:r>
          </a:p>
          <a:p>
            <a:r>
              <a:rPr lang="ru-RU" dirty="0" err="1"/>
              <a:t>Иммутабельность</a:t>
            </a:r>
            <a:r>
              <a:rPr lang="ru-RU" dirty="0"/>
              <a:t> по умолчанию (однократное присваивание).</a:t>
            </a:r>
          </a:p>
          <a:p>
            <a:r>
              <a:rPr lang="ru-RU" dirty="0"/>
              <a:t>Поддержка алгебраических типов данных (</a:t>
            </a:r>
            <a:r>
              <a:rPr lang="en-US" dirty="0"/>
              <a:t>A * B, C | D</a:t>
            </a:r>
            <a:r>
              <a:rPr lang="ru-RU" dirty="0"/>
              <a:t>)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1341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split orient="vert"/>
      </p:transition>
    </mc:Choice>
    <mc:Fallback>
      <p:transition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B3343138-6398-B005-8ECF-2D26FFE6F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774459-9E7F-A13D-CDE6-E55BF34FE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1247"/>
            <a:ext cx="8596668" cy="4390115"/>
          </a:xfrm>
        </p:spPr>
        <p:txBody>
          <a:bodyPr/>
          <a:lstStyle/>
          <a:p>
            <a:r>
              <a:rPr lang="ru-RU" dirty="0">
                <a:solidFill>
                  <a:srgbClr val="000000"/>
                </a:solidFill>
                <a:latin typeface="Roboto" panose="02000000000000000000" pitchFamily="2" charset="0"/>
              </a:rPr>
              <a:t>Популярный язык в академической сфере: автоматическое доказательство теорем, численные методы, высокопроизводительные научные вычисления.</a:t>
            </a:r>
          </a:p>
          <a:p>
            <a:r>
              <a:rPr lang="ru-RU" dirty="0">
                <a:solidFill>
                  <a:srgbClr val="000000"/>
                </a:solidFill>
                <a:latin typeface="Roboto" panose="02000000000000000000" pitchFamily="2" charset="0"/>
              </a:rPr>
              <a:t>Статический анализ и проверка типов при компиляции других языков (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Meta: </a:t>
            </a:r>
            <a:r>
              <a:rPr lang="ru-RU" dirty="0">
                <a:solidFill>
                  <a:srgbClr val="000000"/>
                </a:solidFill>
                <a:latin typeface="Roboto" panose="02000000000000000000" pitchFamily="2" charset="0"/>
              </a:rPr>
              <a:t>проверка типов для </a:t>
            </a:r>
            <a:r>
              <a:rPr lang="en-US" dirty="0" err="1">
                <a:solidFill>
                  <a:srgbClr val="000000"/>
                </a:solidFill>
                <a:latin typeface="Roboto" panose="02000000000000000000" pitchFamily="2" charset="0"/>
              </a:rPr>
              <a:t>Hacklang</a:t>
            </a:r>
            <a:r>
              <a:rPr lang="ru-RU" dirty="0">
                <a:solidFill>
                  <a:srgbClr val="000000"/>
                </a:solidFill>
                <a:latin typeface="Roboto" panose="02000000000000000000" pitchFamily="2" charset="0"/>
              </a:rPr>
              <a:t> написана на </a:t>
            </a:r>
            <a:r>
              <a:rPr lang="en-US">
                <a:solidFill>
                  <a:srgbClr val="000000"/>
                </a:solidFill>
                <a:latin typeface="Roboto" panose="02000000000000000000" pitchFamily="2" charset="0"/>
              </a:rPr>
              <a:t>ocaml</a:t>
            </a:r>
            <a:r>
              <a:rPr lang="ru-RU">
                <a:solidFill>
                  <a:srgbClr val="000000"/>
                </a:solidFill>
                <a:latin typeface="Roboto" panose="02000000000000000000" pitchFamily="2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.</a:t>
            </a:r>
          </a:p>
          <a:p>
            <a:r>
              <a:rPr lang="ru-RU" dirty="0">
                <a:solidFill>
                  <a:srgbClr val="000000"/>
                </a:solidFill>
                <a:latin typeface="Roboto" panose="02000000000000000000" pitchFamily="2" charset="0"/>
              </a:rPr>
              <a:t>Компиляторы и генерация кода.</a:t>
            </a:r>
          </a:p>
          <a:p>
            <a:r>
              <a:rPr lang="ru-RU" dirty="0">
                <a:solidFill>
                  <a:srgbClr val="000000"/>
                </a:solidFill>
                <a:latin typeface="Roboto" panose="02000000000000000000" pitchFamily="2" charset="0"/>
              </a:rPr>
              <a:t>Рендеринг формул и символьные вычисления.</a:t>
            </a:r>
            <a:endParaRPr lang="en-US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Roboto" panose="02000000000000000000" pitchFamily="2" charset="0"/>
              </a:rPr>
              <a:t>Веб-разработка (фреймворк 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Dream</a:t>
            </a:r>
            <a:r>
              <a:rPr lang="ru-RU" dirty="0">
                <a:solidFill>
                  <a:srgbClr val="000000"/>
                </a:solidFill>
                <a:latin typeface="Roboto" panose="02000000000000000000" pitchFamily="2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0837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split orient="vert"/>
      </p:transition>
    </mc:Choice>
    <mc:Fallback>
      <p:transition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B3343138-6398-B005-8ECF-2D26FFE6F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774459-9E7F-A13D-CDE6-E55BF34FE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1247"/>
            <a:ext cx="8596668" cy="4390115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Wikipedia (</a:t>
            </a:r>
            <a:r>
              <a:rPr lang="ru-RU" dirty="0">
                <a:solidFill>
                  <a:srgbClr val="000000"/>
                </a:solidFill>
                <a:latin typeface="Roboto" panose="02000000000000000000" pitchFamily="2" charset="0"/>
              </a:rPr>
              <a:t>рендеринг формул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Meta</a:t>
            </a:r>
            <a:endParaRPr lang="ru-RU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Microsoft</a:t>
            </a:r>
          </a:p>
          <a:p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Bloomberg</a:t>
            </a:r>
          </a:p>
          <a:p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Jane Street</a:t>
            </a:r>
          </a:p>
          <a:p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Docker (</a:t>
            </a:r>
            <a:r>
              <a:rPr lang="en-US" dirty="0" err="1">
                <a:solidFill>
                  <a:srgbClr val="000000"/>
                </a:solidFill>
                <a:latin typeface="Roboto" panose="02000000000000000000" pitchFamily="2" charset="0"/>
              </a:rPr>
              <a:t>VPNKit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085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split orient="vert"/>
      </p:transition>
    </mc:Choice>
    <mc:Fallback>
      <p:transition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B3343138-6398-B005-8ECF-2D26FFE6F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Редакторы кода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774459-9E7F-A13D-CDE6-E55BF34FE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1247"/>
            <a:ext cx="8596668" cy="4390115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Visual Studio Code </a:t>
            </a:r>
            <a:r>
              <a:rPr lang="ru-RU" dirty="0">
                <a:solidFill>
                  <a:srgbClr val="000000"/>
                </a:solidFill>
                <a:latin typeface="Roboto" panose="02000000000000000000" pitchFamily="2" charset="0"/>
              </a:rPr>
              <a:t>с расширением </a:t>
            </a:r>
            <a:r>
              <a:rPr lang="en-US" dirty="0" err="1">
                <a:solidFill>
                  <a:srgbClr val="000000"/>
                </a:solidFill>
                <a:latin typeface="Roboto" panose="02000000000000000000" pitchFamily="2" charset="0"/>
              </a:rPr>
              <a:t>OCaml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 Platform: 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  <a:hlinkClick r:id="rId2"/>
              </a:rPr>
              <a:t>https://marketplace.visualstudio.com/items?itemName=ocamllabs.ocaml-platform</a:t>
            </a:r>
            <a:endParaRPr lang="en-US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Roboto" panose="02000000000000000000" pitchFamily="2" charset="0"/>
              </a:rPr>
              <a:t>Онлайн-компилятор: 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  <a:hlinkClick r:id="rId3"/>
              </a:rPr>
              <a:t>https://onecompiler.com/ocaml</a:t>
            </a:r>
            <a:r>
              <a:rPr lang="ru-RU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endParaRPr lang="en-US" dirty="0">
              <a:solidFill>
                <a:srgbClr val="000000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302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split orient="vert"/>
      </p:transition>
    </mc:Choice>
    <mc:Fallback>
      <p:transition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B3343138-6398-B005-8ECF-2D26FFE6F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и запуск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774459-9E7F-A13D-CDE6-E55BF34FE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1247"/>
            <a:ext cx="8596668" cy="4390115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Roboto" panose="02000000000000000000" pitchFamily="2" charset="0"/>
              </a:rPr>
              <a:t>Инструкции по установке изложены по ссылке: 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  <a:hlinkClick r:id="rId2"/>
              </a:rPr>
              <a:t>https://ocaml.org/docs/installing-ocaml</a:t>
            </a:r>
            <a:r>
              <a:rPr lang="ru-RU" dirty="0">
                <a:solidFill>
                  <a:srgbClr val="000000"/>
                </a:solidFill>
                <a:latin typeface="Roboto" panose="02000000000000000000" pitchFamily="2" charset="0"/>
              </a:rPr>
              <a:t> . Пример установки на 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Windows:</a:t>
            </a:r>
          </a:p>
          <a:p>
            <a:pPr>
              <a:buAutoNum type="arabicPeriod"/>
            </a:pP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Invoke-Expression "&amp; { $(Invoke-</a:t>
            </a:r>
            <a:r>
              <a:rPr lang="en-US" dirty="0" err="1">
                <a:solidFill>
                  <a:srgbClr val="000000"/>
                </a:solidFill>
                <a:latin typeface="Roboto" panose="02000000000000000000" pitchFamily="2" charset="0"/>
              </a:rPr>
              <a:t>RestMethod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 https://raw.githubusercontent.com/ocaml/opam/master/shell/install.ps1) }“</a:t>
            </a:r>
          </a:p>
          <a:p>
            <a:pPr>
              <a:buAutoNum type="arabicPeriod"/>
            </a:pPr>
            <a:r>
              <a:rPr lang="en-US" dirty="0" err="1">
                <a:solidFill>
                  <a:srgbClr val="000000"/>
                </a:solidFill>
                <a:latin typeface="Roboto" panose="02000000000000000000" pitchFamily="2" charset="0"/>
              </a:rPr>
              <a:t>opam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 panose="02000000000000000000" pitchFamily="2" charset="0"/>
              </a:rPr>
              <a:t>init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 (-y)</a:t>
            </a:r>
            <a:endParaRPr lang="ru-RU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>
              <a:buFont typeface="Wingdings 3" charset="2"/>
              <a:buAutoNum type="arabicPeriod"/>
            </a:pP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How should </a:t>
            </a:r>
            <a:r>
              <a:rPr lang="en-US" dirty="0" err="1">
                <a:solidFill>
                  <a:srgbClr val="000000"/>
                </a:solidFill>
                <a:latin typeface="Roboto" panose="02000000000000000000" pitchFamily="2" charset="0"/>
              </a:rPr>
              <a:t>opam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 obtain Unix tools? </a:t>
            </a:r>
            <a:r>
              <a:rPr lang="ru-RU" dirty="0">
                <a:solidFill>
                  <a:srgbClr val="000000"/>
                </a:solidFill>
                <a:latin typeface="Roboto" panose="02000000000000000000" pitchFamily="2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2</a:t>
            </a:r>
            <a:r>
              <a:rPr lang="ru-RU" dirty="0">
                <a:solidFill>
                  <a:srgbClr val="000000"/>
                </a:solidFill>
                <a:latin typeface="Roboto" panose="02000000000000000000" pitchFamily="2" charset="0"/>
              </a:rPr>
              <a:t> - 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Cygwin</a:t>
            </a:r>
            <a:r>
              <a:rPr lang="ru-RU" dirty="0">
                <a:solidFill>
                  <a:srgbClr val="000000"/>
                </a:solidFill>
                <a:latin typeface="Roboto" panose="02000000000000000000" pitchFamily="2" charset="0"/>
              </a:rPr>
              <a:t>)</a:t>
            </a:r>
          </a:p>
          <a:p>
            <a:pPr>
              <a:buAutoNum type="arabicPeriod"/>
            </a:pPr>
            <a:r>
              <a:rPr lang="ru-RU" dirty="0">
                <a:solidFill>
                  <a:srgbClr val="000000"/>
                </a:solidFill>
                <a:latin typeface="Roboto" panose="02000000000000000000" pitchFamily="2" charset="0"/>
              </a:rPr>
              <a:t>При наличии ошибок: </a:t>
            </a:r>
            <a:r>
              <a:rPr lang="en-US" dirty="0" err="1">
                <a:solidFill>
                  <a:srgbClr val="000000"/>
                </a:solidFill>
                <a:latin typeface="Roboto" panose="02000000000000000000" pitchFamily="2" charset="0"/>
              </a:rPr>
              <a:t>opam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 switch create 4.14.0 (1)</a:t>
            </a:r>
            <a:endParaRPr lang="ru-RU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>
              <a:buAutoNum type="arabicPeriod"/>
            </a:pPr>
            <a:r>
              <a:rPr lang="ru-RU" dirty="0">
                <a:solidFill>
                  <a:srgbClr val="000000"/>
                </a:solidFill>
                <a:latin typeface="Roboto" panose="02000000000000000000" pitchFamily="2" charset="0"/>
              </a:rPr>
              <a:t>Условно дополнительные зависимости: </a:t>
            </a:r>
            <a:r>
              <a:rPr lang="en-US" dirty="0" err="1">
                <a:solidFill>
                  <a:srgbClr val="000000"/>
                </a:solidFill>
                <a:latin typeface="Roboto" panose="02000000000000000000" pitchFamily="2" charset="0"/>
              </a:rPr>
              <a:t>opam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 install </a:t>
            </a:r>
            <a:r>
              <a:rPr lang="en-US" dirty="0" err="1">
                <a:solidFill>
                  <a:srgbClr val="000000"/>
                </a:solidFill>
                <a:latin typeface="Roboto" panose="02000000000000000000" pitchFamily="2" charset="0"/>
              </a:rPr>
              <a:t>ocaml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latin typeface="Roboto" panose="02000000000000000000" pitchFamily="2" charset="0"/>
              </a:rPr>
              <a:t>lsp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-server </a:t>
            </a:r>
            <a:r>
              <a:rPr lang="en-US" dirty="0" err="1">
                <a:solidFill>
                  <a:srgbClr val="000000"/>
                </a:solidFill>
                <a:latin typeface="Roboto" panose="02000000000000000000" pitchFamily="2" charset="0"/>
              </a:rPr>
              <a:t>odoc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 panose="02000000000000000000" pitchFamily="2" charset="0"/>
              </a:rPr>
              <a:t>ocamlformat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 panose="02000000000000000000" pitchFamily="2" charset="0"/>
              </a:rPr>
              <a:t>utop</a:t>
            </a:r>
            <a:r>
              <a:rPr lang="ru-RU" dirty="0">
                <a:solidFill>
                  <a:srgbClr val="000000"/>
                </a:solidFill>
                <a:latin typeface="Roboto" panose="02000000000000000000" pitchFamily="2" charset="0"/>
              </a:rPr>
              <a:t> (1 час, 10Гб)</a:t>
            </a:r>
            <a:endParaRPr lang="en-US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>
              <a:buAutoNum type="arabicPeriod"/>
            </a:pP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(&amp; C:\Users\{user_name}</a:t>
            </a:r>
            <a:r>
              <a:rPr lang="ru-RU" dirty="0">
                <a:solidFill>
                  <a:srgbClr val="000000"/>
                </a:solidFill>
                <a:latin typeface="Roboto" panose="02000000000000000000" pitchFamily="2" charset="0"/>
              </a:rPr>
              <a:t>\</a:t>
            </a:r>
            <a:r>
              <a:rPr lang="en-US" dirty="0" err="1">
                <a:solidFill>
                  <a:srgbClr val="000000"/>
                </a:solidFill>
                <a:latin typeface="Roboto" panose="02000000000000000000" pitchFamily="2" charset="0"/>
              </a:rPr>
              <a:t>AppData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\Local\Programs\</a:t>
            </a:r>
            <a:r>
              <a:rPr lang="en-US" dirty="0" err="1">
                <a:solidFill>
                  <a:srgbClr val="000000"/>
                </a:solidFill>
                <a:latin typeface="Roboto" panose="02000000000000000000" pitchFamily="2" charset="0"/>
              </a:rPr>
              <a:t>opam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\bin\</a:t>
            </a:r>
            <a:r>
              <a:rPr lang="en-US" dirty="0" err="1">
                <a:solidFill>
                  <a:srgbClr val="000000"/>
                </a:solidFill>
                <a:latin typeface="Roboto" panose="02000000000000000000" pitchFamily="2" charset="0"/>
              </a:rPr>
              <a:t>opam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 env) -split '\r?\n' | </a:t>
            </a:r>
            <a:r>
              <a:rPr lang="en-US" dirty="0" err="1">
                <a:solidFill>
                  <a:srgbClr val="000000"/>
                </a:solidFill>
                <a:latin typeface="Roboto" panose="02000000000000000000" pitchFamily="2" charset="0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-Object { Invoke-Expression $_ }</a:t>
            </a:r>
          </a:p>
        </p:txBody>
      </p:sp>
    </p:spTree>
    <p:extLst>
      <p:ext uri="{BB962C8B-B14F-4D97-AF65-F5344CB8AC3E}">
        <p14:creationId xmlns:p14="http://schemas.microsoft.com/office/powerpoint/2010/main" val="364170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split orient="vert"/>
      </p:transition>
    </mc:Choice>
    <mc:Fallback>
      <p:transition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B3343138-6398-B005-8ECF-2D26FFE6F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и запуск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774459-9E7F-A13D-CDE6-E55BF34FE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1247"/>
            <a:ext cx="8596668" cy="4390115"/>
          </a:xfrm>
        </p:spPr>
        <p:txBody>
          <a:bodyPr/>
          <a:lstStyle/>
          <a:p>
            <a:pPr>
              <a:buFont typeface="+mj-lt"/>
              <a:buAutoNum type="arabicPeriod" startAt="7"/>
            </a:pPr>
            <a:r>
              <a:rPr lang="en-US" dirty="0" err="1">
                <a:solidFill>
                  <a:srgbClr val="000000"/>
                </a:solidFill>
                <a:latin typeface="Roboto" panose="02000000000000000000" pitchFamily="2" charset="0"/>
              </a:rPr>
              <a:t>opam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 exec -- dune </a:t>
            </a:r>
            <a:r>
              <a:rPr lang="en-US" dirty="0" err="1">
                <a:solidFill>
                  <a:srgbClr val="000000"/>
                </a:solidFill>
                <a:latin typeface="Roboto" panose="02000000000000000000" pitchFamily="2" charset="0"/>
              </a:rPr>
              <a:t>init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 panose="02000000000000000000" pitchFamily="2" charset="0"/>
              </a:rPr>
              <a:t>proj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 hello</a:t>
            </a:r>
          </a:p>
          <a:p>
            <a:pPr>
              <a:buFont typeface="+mj-lt"/>
              <a:buAutoNum type="arabicPeriod" startAt="7"/>
            </a:pP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Roboto" panose="02000000000000000000" pitchFamily="2" charset="0"/>
              </a:rPr>
              <a:t>В файле 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bin/main.ml:</a:t>
            </a:r>
          </a:p>
          <a:p>
            <a:pPr>
              <a:buFont typeface="+mj-lt"/>
              <a:buAutoNum type="arabicPeriod" startAt="7"/>
            </a:pPr>
            <a:endParaRPr lang="en-US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>
              <a:buFont typeface="+mj-lt"/>
              <a:buAutoNum type="arabicPeriod" startAt="7"/>
            </a:pPr>
            <a:endParaRPr lang="en-US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>
              <a:buFont typeface="+mj-lt"/>
              <a:buAutoNum type="arabicPeriod" startAt="7"/>
            </a:pPr>
            <a:endParaRPr lang="en-US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>
              <a:buFont typeface="+mj-lt"/>
              <a:buAutoNum type="arabicPeriod" startAt="7"/>
            </a:pPr>
            <a:endParaRPr lang="en-US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>
              <a:buFont typeface="+mj-lt"/>
              <a:buAutoNum type="arabicPeriod" startAt="7"/>
            </a:pPr>
            <a:r>
              <a:rPr lang="en-US" dirty="0" err="1">
                <a:solidFill>
                  <a:srgbClr val="000000"/>
                </a:solidFill>
                <a:latin typeface="Roboto" panose="02000000000000000000" pitchFamily="2" charset="0"/>
              </a:rPr>
              <a:t>opam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 exec -- dune build</a:t>
            </a:r>
          </a:p>
          <a:p>
            <a:pPr>
              <a:buFont typeface="+mj-lt"/>
              <a:buAutoNum type="arabicPeriod" startAt="7"/>
            </a:pPr>
            <a:r>
              <a:rPr lang="pt-BR" dirty="0">
                <a:solidFill>
                  <a:srgbClr val="000000"/>
                </a:solidFill>
                <a:latin typeface="Roboto" panose="02000000000000000000" pitchFamily="2" charset="0"/>
              </a:rPr>
              <a:t>opam exec -- dune exec hello</a:t>
            </a:r>
            <a:endParaRPr lang="en-US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>
              <a:buFont typeface="+mj-lt"/>
              <a:buAutoNum type="arabicPeriod" startAt="7"/>
            </a:pPr>
            <a:endParaRPr lang="en-US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>
              <a:buFont typeface="+mj-lt"/>
              <a:buAutoNum type="arabicPeriod" startAt="7"/>
            </a:pPr>
            <a:endParaRPr lang="en-US" dirty="0">
              <a:solidFill>
                <a:srgbClr val="000000"/>
              </a:solidFill>
              <a:latin typeface="Roboto" panose="02000000000000000000" pitchFamily="2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B34F8B3-CB30-A8D5-50BC-16D40B0A8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2452355"/>
            <a:ext cx="5048250" cy="15335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1937AE7-EA8B-5C94-79D9-763D6BEBE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0" y="4873378"/>
            <a:ext cx="47815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841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split orient="vert"/>
      </p:transition>
    </mc:Choice>
    <mc:Fallback>
      <p:transition>
        <p:split orient="vert"/>
      </p:transition>
    </mc:Fallback>
  </mc:AlternateContent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1042</TotalTime>
  <Words>786</Words>
  <Application>Microsoft Office PowerPoint</Application>
  <PresentationFormat>Широкоэкранный</PresentationFormat>
  <Paragraphs>105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Roboto</vt:lpstr>
      <vt:lpstr>Trebuchet MS</vt:lpstr>
      <vt:lpstr>Wingdings 3</vt:lpstr>
      <vt:lpstr>Аспект</vt:lpstr>
      <vt:lpstr>Язык программирования OCaml</vt:lpstr>
      <vt:lpstr>План</vt:lpstr>
      <vt:lpstr>История языка</vt:lpstr>
      <vt:lpstr>Особенности</vt:lpstr>
      <vt:lpstr>Применение</vt:lpstr>
      <vt:lpstr>Применение</vt:lpstr>
      <vt:lpstr>Редакторы кода</vt:lpstr>
      <vt:lpstr>Установка и запуск</vt:lpstr>
      <vt:lpstr>Установка и запуск</vt:lpstr>
      <vt:lpstr>Отладка</vt:lpstr>
      <vt:lpstr>Отладка</vt:lpstr>
      <vt:lpstr>Отладка</vt:lpstr>
      <vt:lpstr>Отладка</vt:lpstr>
      <vt:lpstr>Литература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Язык программирования OCaml</dc:title>
  <dc:creator>Максим</dc:creator>
  <cp:lastModifiedBy>Максим</cp:lastModifiedBy>
  <cp:revision>4</cp:revision>
  <dcterms:created xsi:type="dcterms:W3CDTF">2024-09-19T17:37:02Z</dcterms:created>
  <dcterms:modified xsi:type="dcterms:W3CDTF">2024-09-20T10:59:46Z</dcterms:modified>
</cp:coreProperties>
</file>