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314" r:id="rId3"/>
    <p:sldId id="260" r:id="rId4"/>
    <p:sldId id="258" r:id="rId5"/>
    <p:sldId id="263" r:id="rId6"/>
    <p:sldId id="257" r:id="rId7"/>
    <p:sldId id="308" r:id="rId8"/>
    <p:sldId id="315" r:id="rId9"/>
    <p:sldId id="309" r:id="rId10"/>
    <p:sldId id="313" r:id="rId11"/>
    <p:sldId id="311" r:id="rId12"/>
  </p:sldIdLst>
  <p:sldSz cx="9144000" cy="5143500" type="screen16x9"/>
  <p:notesSz cx="6858000" cy="9144000"/>
  <p:embeddedFontLst>
    <p:embeddedFont>
      <p:font typeface="Be Vietnam Pro" charset="0"/>
      <p:regular r:id="rId14"/>
      <p:bold r:id="rId15"/>
      <p:italic r:id="rId16"/>
      <p:boldItalic r:id="rId17"/>
    </p:embeddedFont>
    <p:embeddedFont>
      <p:font typeface="Arim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1070F-4CE9-4C60-8A25-8216C8BB7D9A}" v="4" dt="2024-09-10T15:41:38.182"/>
    <p1510:client id="{FC066CE0-F283-438D-9871-3927A38BEF6C}" v="177" dt="2024-09-11T15:07:18.341"/>
  </p1510:revLst>
</p1510:revInfo>
</file>

<file path=ppt/tableStyles.xml><?xml version="1.0" encoding="utf-8"?>
<a:tblStyleLst xmlns:a="http://schemas.openxmlformats.org/drawingml/2006/main" def="{9ECAA0DF-4876-43A2-AC7B-AC730A5884ED}">
  <a:tblStyle styleId="{9ECAA0DF-4876-43A2-AC7B-AC730A588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8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5576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121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0320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703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80000"/>
          </a:blip>
          <a:srcRect t="3727" r="17074" b="73696"/>
          <a:stretch/>
        </p:blipFill>
        <p:spPr>
          <a:xfrm rot="10800000">
            <a:off x="6787077" y="95377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 amt="80000"/>
          </a:blip>
          <a:srcRect r="12188"/>
          <a:stretch/>
        </p:blipFill>
        <p:spPr>
          <a:xfrm>
            <a:off x="-883125" y="3779825"/>
            <a:ext cx="3838223" cy="2418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2" y="-7348"/>
            <a:ext cx="9143998" cy="5150848"/>
            <a:chOff x="2" y="-7348"/>
            <a:chExt cx="9143998" cy="5150848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5">
              <a:alphaModFix amt="80000"/>
            </a:blip>
            <a:srcRect l="19511" t="7914" r="14324" b="8689"/>
            <a:stretch/>
          </p:blipFill>
          <p:spPr>
            <a:xfrm>
              <a:off x="6722675" y="1643575"/>
              <a:ext cx="2421325" cy="3499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5">
              <a:alphaModFix amt="80000"/>
            </a:blip>
            <a:srcRect l="19511" t="7914" r="14324" b="8689"/>
            <a:stretch/>
          </p:blipFill>
          <p:spPr>
            <a:xfrm rot="10800000">
              <a:off x="2" y="-7348"/>
              <a:ext cx="2187823" cy="3162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199138" y="1372075"/>
            <a:ext cx="47457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199397" y="3209025"/>
            <a:ext cx="4745400" cy="4758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 flipH="1">
            <a:off x="7233352" y="-7348"/>
            <a:ext cx="2187823" cy="3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 amt="80000"/>
          </a:blip>
          <a:srcRect t="3727" r="17074" b="73696"/>
          <a:stretch/>
        </p:blipFill>
        <p:spPr>
          <a:xfrm rot="10800000">
            <a:off x="57377" y="29352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 amt="80000"/>
          </a:blip>
          <a:srcRect l="36515" r="31286"/>
          <a:stretch/>
        </p:blipFill>
        <p:spPr>
          <a:xfrm>
            <a:off x="-496025" y="3725475"/>
            <a:ext cx="1496827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464738" y="20731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2"/>
          </p:nvPr>
        </p:nvSpPr>
        <p:spPr>
          <a:xfrm>
            <a:off x="4759961" y="20731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>
            <a:off x="1464738" y="392817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4"/>
          </p:nvPr>
        </p:nvSpPr>
        <p:spPr>
          <a:xfrm>
            <a:off x="4759961" y="392817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5" hasCustomPrompt="1"/>
          </p:nvPr>
        </p:nvSpPr>
        <p:spPr>
          <a:xfrm>
            <a:off x="1464739" y="1095725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 hasCustomPrompt="1"/>
          </p:nvPr>
        </p:nvSpPr>
        <p:spPr>
          <a:xfrm>
            <a:off x="1464739" y="2950771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964" y="1095725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964" y="2950771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1464738" y="17027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4759964" y="17027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1464738" y="35576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4759964" y="35576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2">
  <p:cSld name="TITLE_ONLY_1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5400000">
            <a:off x="-53776" y="3519950"/>
            <a:ext cx="1998976" cy="288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019825" y="199799"/>
            <a:ext cx="1297027" cy="10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6"/>
          <p:cNvGrpSpPr/>
          <p:nvPr/>
        </p:nvGrpSpPr>
        <p:grpSpPr>
          <a:xfrm>
            <a:off x="-42523" y="2476352"/>
            <a:ext cx="9981809" cy="3045078"/>
            <a:chOff x="-42523" y="2476352"/>
            <a:chExt cx="9981809" cy="3045078"/>
          </a:xfrm>
        </p:grpSpPr>
        <p:pic>
          <p:nvPicPr>
            <p:cNvPr id="144" name="Google Shape;144;p16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5400000">
              <a:off x="-765248" y="3199077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16"/>
            <p:cNvGrpSpPr/>
            <p:nvPr/>
          </p:nvGrpSpPr>
          <p:grpSpPr>
            <a:xfrm>
              <a:off x="7056402" y="4221724"/>
              <a:ext cx="2882884" cy="1299706"/>
              <a:chOff x="7056402" y="4221724"/>
              <a:chExt cx="2882884" cy="1299706"/>
            </a:xfrm>
          </p:grpSpPr>
          <p:pic>
            <p:nvPicPr>
              <p:cNvPr id="146" name="Google Shape;146;p16"/>
              <p:cNvPicPr preferRelativeResize="0"/>
              <p:nvPr/>
            </p:nvPicPr>
            <p:blipFill rotWithShape="1">
              <a:blip r:embed="rId5">
                <a:alphaModFix/>
              </a:blip>
              <a:srcRect t="3727" r="17074" b="73696"/>
              <a:stretch/>
            </p:blipFill>
            <p:spPr>
              <a:xfrm>
                <a:off x="7056402" y="4493702"/>
                <a:ext cx="2201198" cy="755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6"/>
              <p:cNvPicPr preferRelativeResize="0"/>
              <p:nvPr/>
            </p:nvPicPr>
            <p:blipFill rotWithShape="1">
              <a:blip r:embed="rId5">
                <a:alphaModFix amt="80000"/>
              </a:blip>
              <a:srcRect t="3727" r="17074" b="73696"/>
              <a:stretch/>
            </p:blipFill>
            <p:spPr>
              <a:xfrm rot="9900001">
                <a:off x="7677789" y="4493704"/>
                <a:ext cx="2201197" cy="755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7"/>
          <p:cNvGrpSpPr/>
          <p:nvPr/>
        </p:nvGrpSpPr>
        <p:grpSpPr>
          <a:xfrm>
            <a:off x="57377" y="29352"/>
            <a:ext cx="6317498" cy="5126748"/>
            <a:chOff x="57377" y="29352"/>
            <a:chExt cx="6317498" cy="5126748"/>
          </a:xfrm>
        </p:grpSpPr>
        <p:pic>
          <p:nvPicPr>
            <p:cNvPr id="151" name="Google Shape;151;p17"/>
            <p:cNvPicPr preferRelativeResize="0"/>
            <p:nvPr/>
          </p:nvPicPr>
          <p:blipFill rotWithShape="1">
            <a:blip r:embed="rId3">
              <a:alphaModFix amt="80000"/>
            </a:blip>
            <a:srcRect t="3727" r="17074" b="73696"/>
            <a:stretch/>
          </p:blipFill>
          <p:spPr>
            <a:xfrm rot="10800000">
              <a:off x="57377" y="29352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7"/>
            <p:cNvPicPr preferRelativeResize="0"/>
            <p:nvPr/>
          </p:nvPicPr>
          <p:blipFill rotWithShape="1">
            <a:blip r:embed="rId3">
              <a:alphaModFix amt="80000"/>
            </a:blip>
            <a:srcRect t="3727" r="17074" b="73696"/>
            <a:stretch/>
          </p:blipFill>
          <p:spPr>
            <a:xfrm>
              <a:off x="4173677" y="4400352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" name="Google Shape;153;p1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0800000" flipH="1">
            <a:off x="616425" y="4726424"/>
            <a:ext cx="1297027" cy="1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1"/>
          </p:nvPr>
        </p:nvSpPr>
        <p:spPr>
          <a:xfrm>
            <a:off x="4891123" y="1770350"/>
            <a:ext cx="33186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2"/>
          </p:nvPr>
        </p:nvSpPr>
        <p:spPr>
          <a:xfrm>
            <a:off x="934275" y="1770350"/>
            <a:ext cx="33186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5">
            <a:alphaModFix amt="80000"/>
          </a:blip>
          <a:srcRect l="19511" t="7914" r="14324" b="8689"/>
          <a:stretch/>
        </p:blipFill>
        <p:spPr>
          <a:xfrm>
            <a:off x="7535475" y="2818450"/>
            <a:ext cx="1608525" cy="232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>
            <a:off x="-503375" y="-196473"/>
            <a:ext cx="2187823" cy="3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 amt="80000"/>
          </a:blip>
          <a:srcRect t="3727" r="17074" b="73696"/>
          <a:stretch/>
        </p:blipFill>
        <p:spPr>
          <a:xfrm rot="10800000" flipH="1">
            <a:off x="7254550" y="-88048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5">
            <a:alphaModFix amt="80000"/>
          </a:blip>
          <a:srcRect l="36515" r="31286"/>
          <a:stretch/>
        </p:blipFill>
        <p:spPr>
          <a:xfrm flipH="1">
            <a:off x="7828973" y="3744200"/>
            <a:ext cx="1496827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937700" y="2864797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484425" y="2864797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6031150" y="2864797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4"/>
          </p:nvPr>
        </p:nvSpPr>
        <p:spPr>
          <a:xfrm>
            <a:off x="937700" y="257175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5"/>
          </p:nvPr>
        </p:nvSpPr>
        <p:spPr>
          <a:xfrm>
            <a:off x="3484422" y="257175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6"/>
          </p:nvPr>
        </p:nvSpPr>
        <p:spPr>
          <a:xfrm>
            <a:off x="6031150" y="257175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7"/>
          <p:cNvGrpSpPr/>
          <p:nvPr/>
        </p:nvGrpSpPr>
        <p:grpSpPr>
          <a:xfrm>
            <a:off x="0" y="-12601"/>
            <a:ext cx="9735927" cy="5625478"/>
            <a:chOff x="0" y="-12601"/>
            <a:chExt cx="9735927" cy="5625478"/>
          </a:xfrm>
        </p:grpSpPr>
        <p:pic>
          <p:nvPicPr>
            <p:cNvPr id="280" name="Google Shape;280;p27"/>
            <p:cNvPicPr preferRelativeResize="0"/>
            <p:nvPr/>
          </p:nvPicPr>
          <p:blipFill rotWithShape="1">
            <a:blip r:embed="rId3">
              <a:alphaModFix amt="80000"/>
            </a:blip>
            <a:srcRect l="19511" t="7914" r="14324" b="8689"/>
            <a:stretch/>
          </p:blipFill>
          <p:spPr>
            <a:xfrm rot="-5400000" flipH="1">
              <a:off x="5845638" y="1722587"/>
              <a:ext cx="3181652" cy="4598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7"/>
            <p:cNvPicPr preferRelativeResize="0"/>
            <p:nvPr/>
          </p:nvPicPr>
          <p:blipFill rotWithShape="1">
            <a:blip r:embed="rId3">
              <a:alphaModFix amt="80000"/>
            </a:blip>
            <a:srcRect l="19511" t="7914" r="14324" b="8689"/>
            <a:stretch/>
          </p:blipFill>
          <p:spPr>
            <a:xfrm rot="5400000" flipH="1">
              <a:off x="562024" y="-574626"/>
              <a:ext cx="2523301" cy="364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7"/>
          <p:cNvGrpSpPr/>
          <p:nvPr/>
        </p:nvGrpSpPr>
        <p:grpSpPr>
          <a:xfrm>
            <a:off x="5137006" y="-134913"/>
            <a:ext cx="3771744" cy="1281529"/>
            <a:chOff x="5137006" y="-134913"/>
            <a:chExt cx="3771744" cy="1281529"/>
          </a:xfrm>
        </p:grpSpPr>
        <p:pic>
          <p:nvPicPr>
            <p:cNvPr id="283" name="Google Shape;283;p27"/>
            <p:cNvPicPr preferRelativeResize="0"/>
            <p:nvPr/>
          </p:nvPicPr>
          <p:blipFill rotWithShape="1">
            <a:blip r:embed="rId4">
              <a:alphaModFix amt="80000"/>
            </a:blip>
            <a:srcRect t="3727" r="17074" b="73696"/>
            <a:stretch/>
          </p:blipFill>
          <p:spPr>
            <a:xfrm rot="10800000">
              <a:off x="6707552" y="-102748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7"/>
            <p:cNvPicPr preferRelativeResize="0"/>
            <p:nvPr/>
          </p:nvPicPr>
          <p:blipFill rotWithShape="1">
            <a:blip r:embed="rId4">
              <a:alphaModFix amt="80000"/>
            </a:blip>
            <a:srcRect t="3727" r="17074" b="73696"/>
            <a:stretch/>
          </p:blipFill>
          <p:spPr>
            <a:xfrm rot="-867736">
              <a:off x="5196502" y="127979"/>
              <a:ext cx="2201198" cy="7557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8"/>
          <p:cNvGrpSpPr/>
          <p:nvPr/>
        </p:nvGrpSpPr>
        <p:grpSpPr>
          <a:xfrm>
            <a:off x="-883125" y="-746376"/>
            <a:ext cx="10105705" cy="7075578"/>
            <a:chOff x="-883125" y="-746376"/>
            <a:chExt cx="10105705" cy="7075578"/>
          </a:xfrm>
        </p:grpSpPr>
        <p:pic>
          <p:nvPicPr>
            <p:cNvPr id="288" name="Google Shape;288;p28"/>
            <p:cNvPicPr preferRelativeResize="0"/>
            <p:nvPr/>
          </p:nvPicPr>
          <p:blipFill rotWithShape="1">
            <a:blip r:embed="rId3">
              <a:alphaModFix amt="80000"/>
            </a:blip>
            <a:srcRect r="12188"/>
            <a:stretch/>
          </p:blipFill>
          <p:spPr>
            <a:xfrm>
              <a:off x="-883125" y="3757450"/>
              <a:ext cx="4082202" cy="2571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8"/>
            <p:cNvPicPr preferRelativeResize="0"/>
            <p:nvPr/>
          </p:nvPicPr>
          <p:blipFill rotWithShape="1">
            <a:blip r:embed="rId3">
              <a:alphaModFix/>
            </a:blip>
            <a:srcRect l="24153" r="12184"/>
            <a:stretch/>
          </p:blipFill>
          <p:spPr>
            <a:xfrm rot="10800000">
              <a:off x="6263108" y="-746376"/>
              <a:ext cx="2959473" cy="2571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p2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 flipH="1">
            <a:off x="-234725" y="3483149"/>
            <a:ext cx="1297027" cy="10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8"/>
          <p:cNvGrpSpPr/>
          <p:nvPr/>
        </p:nvGrpSpPr>
        <p:grpSpPr>
          <a:xfrm>
            <a:off x="-155336" y="-387066"/>
            <a:ext cx="1614671" cy="3077116"/>
            <a:chOff x="-155336" y="-387066"/>
            <a:chExt cx="1614671" cy="3077116"/>
          </a:xfrm>
        </p:grpSpPr>
        <p:pic>
          <p:nvPicPr>
            <p:cNvPr id="292" name="Google Shape;292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5400000">
              <a:off x="-686798" y="1211577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-3901096">
              <a:off x="-448599" y="392278"/>
              <a:ext cx="2201197" cy="7557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8"/>
          <p:cNvGrpSpPr/>
          <p:nvPr/>
        </p:nvGrpSpPr>
        <p:grpSpPr>
          <a:xfrm rot="-6815027">
            <a:off x="7092505" y="2935986"/>
            <a:ext cx="1614713" cy="3077196"/>
            <a:chOff x="-155336" y="-387066"/>
            <a:chExt cx="1614671" cy="3077116"/>
          </a:xfrm>
        </p:grpSpPr>
        <p:pic>
          <p:nvPicPr>
            <p:cNvPr id="295" name="Google Shape;295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5400000">
              <a:off x="-686798" y="1211577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-3901096">
              <a:off x="-448599" y="392278"/>
              <a:ext cx="2201197" cy="755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2" r:id="rId3"/>
    <p:sldLayoutId id="2147483663" r:id="rId4"/>
    <p:sldLayoutId id="2147483667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govision.ru/media/upload/lua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xgm.guru/p/wc3/luaLua-programmirovanie-dlya-chaynikov-B9I" TargetMode="External"/><Relationship Id="rId4" Type="http://schemas.openxmlformats.org/officeDocument/2006/relationships/hyperlink" Target="https://ru.wikibooks.org/wiki/Lu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Admin\Downloads\hello_world.mp4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ctrTitle"/>
          </p:nvPr>
        </p:nvSpPr>
        <p:spPr>
          <a:xfrm>
            <a:off x="755072" y="623455"/>
            <a:ext cx="7633855" cy="2646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Язык программирования </a:t>
            </a:r>
            <a:r>
              <a:rPr lang="en-US" sz="5400" dirty="0">
                <a:solidFill>
                  <a:schemeClr val="accent1"/>
                </a:solidFill>
              </a:rPr>
              <a:t>Lua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1"/>
          </p:nvPr>
        </p:nvSpPr>
        <p:spPr>
          <a:xfrm>
            <a:off x="4398600" y="3634155"/>
            <a:ext cx="4745400" cy="1227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Корпусова Софья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Афанасьев </a:t>
            </a:r>
            <a:r>
              <a:rPr lang="ru-RU" dirty="0" smtClean="0">
                <a:solidFill>
                  <a:schemeClr val="accent1"/>
                </a:solidFill>
              </a:rPr>
              <a:t>Андрей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solidFill>
                  <a:schemeClr val="accent1"/>
                </a:solidFill>
              </a:rPr>
              <a:t>Лутченко</a:t>
            </a:r>
            <a:r>
              <a:rPr lang="ru-RU" dirty="0" smtClean="0">
                <a:solidFill>
                  <a:schemeClr val="accent1"/>
                </a:solidFill>
              </a:rPr>
              <a:t> Михаил</a:t>
            </a:r>
            <a:endParaRPr lang="ru-RU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Гр.5030102/10201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84A6CF5D-E222-A8AD-6B6C-3E24F3B3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7" y="241825"/>
            <a:ext cx="7704000" cy="774396"/>
          </a:xfrm>
        </p:spPr>
        <p:txBody>
          <a:bodyPr/>
          <a:lstStyle/>
          <a:p>
            <a:r>
              <a:rPr lang="ru-RU" dirty="0"/>
              <a:t>В следующих презентациях</a:t>
            </a:r>
          </a:p>
        </p:txBody>
      </p:sp>
      <p:sp>
        <p:nvSpPr>
          <p:cNvPr id="9" name="Google Shape;348;p36">
            <a:extLst>
              <a:ext uri="{FF2B5EF4-FFF2-40B4-BE49-F238E27FC236}">
                <a16:creationId xmlns:a16="http://schemas.microsoft.com/office/drawing/2014/main" xmlns="" id="{B7C8EAE5-65EC-DB51-35F0-10CCF02BEB4E}"/>
              </a:ext>
            </a:extLst>
          </p:cNvPr>
          <p:cNvSpPr txBox="1">
            <a:spLocks/>
          </p:cNvSpPr>
          <p:nvPr/>
        </p:nvSpPr>
        <p:spPr>
          <a:xfrm>
            <a:off x="892204" y="1223197"/>
            <a:ext cx="4814456" cy="250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Типы данных в </a:t>
            </a:r>
            <a:r>
              <a:rPr lang="en-US" sz="1800" dirty="0"/>
              <a:t>Lua</a:t>
            </a:r>
            <a:endParaRPr lang="ru-RU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Выражения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Операторы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Функции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Итераторы и общий </a:t>
            </a:r>
            <a:r>
              <a:rPr lang="en-US" sz="1800" dirty="0"/>
              <a:t>for</a:t>
            </a:r>
          </a:p>
          <a:p>
            <a:pPr marL="0" indent="0" algn="just"/>
            <a:endParaRPr lang="ru-RU" dirty="0"/>
          </a:p>
          <a:p>
            <a:pPr marL="0" indent="0" algn="just"/>
            <a:endParaRPr lang="ru-RU" dirty="0"/>
          </a:p>
          <a:p>
            <a:pPr marL="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3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743447" y="241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Список литературы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905041" y="1244496"/>
            <a:ext cx="7704000" cy="1710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accent1"/>
                </a:solidFill>
              </a:rPr>
              <a:t>  </a:t>
            </a:r>
            <a:r>
              <a:rPr lang="en-US" sz="1800" i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“</a:t>
            </a:r>
            <a:r>
              <a:rPr lang="ru-RU" sz="1800" i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Программирование на языке </a:t>
            </a:r>
            <a:r>
              <a:rPr lang="en-US" sz="1800" i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Lua” </a:t>
            </a:r>
            <a:r>
              <a:rPr lang="ru-RU" sz="1800" i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- Роберту Иерузалимски</a:t>
            </a:r>
            <a:endParaRPr lang="ru-RU" sz="1800" i="1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i="1" dirty="0">
                <a:solidFill>
                  <a:schemeClr val="tx1"/>
                </a:solidFill>
              </a:rPr>
              <a:t>  </a:t>
            </a:r>
            <a:r>
              <a:rPr lang="ru-RU" sz="1800" i="1" dirty="0">
                <a:solidFill>
                  <a:schemeClr val="tx1"/>
                </a:solidFill>
                <a:hlinkClick r:id="rId4"/>
              </a:rPr>
              <a:t>Викиучебник по </a:t>
            </a:r>
            <a:r>
              <a:rPr lang="ru-RU" sz="1800" i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Lua</a:t>
            </a:r>
            <a:endParaRPr lang="ru-RU" sz="1800" i="1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accent1"/>
                </a:solidFill>
                <a:hlinkClick r:id="rId5"/>
              </a:rPr>
              <a:t>Lua-программирование</a:t>
            </a:r>
            <a:r>
              <a:rPr lang="en-US" sz="1800" i="1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для чайников</a:t>
            </a:r>
            <a:endParaRPr lang="en-US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99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688738" y="2965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План 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720000" y="1354214"/>
            <a:ext cx="7704000" cy="334426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История создания</a:t>
            </a:r>
          </a:p>
          <a:p>
            <a:pPr marL="139700" indent="0" algn="l"/>
            <a:endParaRPr lang="ru-RU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Основные особенности</a:t>
            </a:r>
          </a:p>
          <a:p>
            <a:pPr marL="139700" indent="0" algn="l"/>
            <a:endParaRPr lang="ru-RU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Область применения</a:t>
            </a:r>
          </a:p>
          <a:p>
            <a:pPr marL="139700" indent="0" algn="l"/>
            <a:endParaRPr lang="ru-RU" sz="18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Редакторы кода</a:t>
            </a:r>
          </a:p>
          <a:p>
            <a:pPr marL="139700" indent="0" algn="l"/>
            <a:endParaRPr lang="ru-RU" sz="1800" dirty="0"/>
          </a:p>
          <a:p>
            <a:pPr marL="139700" indent="0" algn="l"/>
            <a:endParaRPr lang="ru-RU" sz="1800" dirty="0"/>
          </a:p>
          <a:p>
            <a:pPr marL="139700" indent="0" algn="l"/>
            <a:endParaRPr lang="ru-RU" sz="1800" dirty="0"/>
          </a:p>
          <a:p>
            <a:pPr marL="425450" indent="-285750" algn="l">
              <a:buFont typeface="Arial" pitchFamily="34" charset="0"/>
              <a:buChar char="•"/>
            </a:pPr>
            <a:r>
              <a:rPr lang="ru-RU" sz="1800" dirty="0" smtClean="0"/>
              <a:t>Начало </a:t>
            </a:r>
            <a:r>
              <a:rPr lang="ru-RU" sz="1800" dirty="0"/>
              <a:t>работы</a:t>
            </a:r>
          </a:p>
          <a:p>
            <a:pPr marL="139700" indent="0" algn="l"/>
            <a:endParaRPr lang="ru-RU" sz="18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ru-RU" sz="1800" dirty="0"/>
              <a:t>Первая программа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ru-RU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dirty="0"/>
              <a:t>Литература и материалы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00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>
            <a:spLocks noGrp="1"/>
          </p:cNvSpPr>
          <p:nvPr>
            <p:ph type="title"/>
          </p:nvPr>
        </p:nvSpPr>
        <p:spPr>
          <a:xfrm>
            <a:off x="3036614" y="286053"/>
            <a:ext cx="31107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Немного о </a:t>
            </a:r>
            <a:r>
              <a:rPr lang="en-US" dirty="0"/>
              <a:t>Lua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2"/>
          </p:nvPr>
        </p:nvSpPr>
        <p:spPr>
          <a:xfrm>
            <a:off x="3699162" y="1248363"/>
            <a:ext cx="4814456" cy="2503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Lua — интерпретируемый язык программирования, разработанный подразделением Tecgraf Католического университета Рио-де-Жанейро в 1990-</a:t>
            </a:r>
            <a:r>
              <a:rPr lang="en-US" sz="1800" dirty="0"/>
              <a:t>x</a:t>
            </a:r>
            <a:r>
              <a:rPr lang="ru-RU" sz="1800" dirty="0"/>
              <a:t>.</a:t>
            </a:r>
            <a:endParaRPr lang="en-US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Авторами являются Роберту Иерузалимски, Вальдемар Селиш и Луиш Энрике ди Фигейреду. Язык имеет открытый код, то есть каждый желающий может внести свою лепту в его развитие.</a:t>
            </a:r>
            <a:endParaRPr lang="en-US" sz="1800" dirty="0"/>
          </a:p>
        </p:txBody>
      </p:sp>
      <p:pic>
        <p:nvPicPr>
          <p:cNvPr id="1026" name="Picture 2" descr="Lua — Википедия">
            <a:extLst>
              <a:ext uri="{FF2B5EF4-FFF2-40B4-BE49-F238E27FC236}">
                <a16:creationId xmlns:a16="http://schemas.microsoft.com/office/drawing/2014/main" xmlns="" id="{AD8A9069-28CB-BACF-50EF-A51AEECF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275" y="1579414"/>
            <a:ext cx="2185555" cy="21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720000" y="1370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особенности </a:t>
            </a:r>
            <a:r>
              <a:rPr lang="en-US" dirty="0"/>
              <a:t>Lua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3"/>
          </p:nvPr>
        </p:nvSpPr>
        <p:spPr>
          <a:xfrm>
            <a:off x="1464738" y="3771866"/>
            <a:ext cx="2919300" cy="110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Независимые тесты показывают, что </a:t>
            </a:r>
            <a:r>
              <a:rPr lang="en-US" dirty="0"/>
              <a:t>Lua </a:t>
            </a:r>
            <a:r>
              <a:rPr lang="ru-RU" dirty="0"/>
              <a:t>является одним из самых быстрых среди скриптовых языков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1"/>
          </p:nvPr>
        </p:nvSpPr>
        <p:spPr>
          <a:xfrm>
            <a:off x="1472554" y="1832233"/>
            <a:ext cx="2919300" cy="11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Расширяемость </a:t>
            </a:r>
            <a:r>
              <a:rPr lang="en-US" dirty="0"/>
              <a:t>Lua </a:t>
            </a:r>
            <a:r>
              <a:rPr lang="ru-RU" dirty="0"/>
              <a:t>настолько значительна, что многие рассматривают его как набор для построения </a:t>
            </a:r>
            <a:r>
              <a:rPr lang="en-US" dirty="0"/>
              <a:t>DSL</a:t>
            </a:r>
            <a:endParaRPr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2"/>
          </p:nvPr>
        </p:nvSpPr>
        <p:spPr>
          <a:xfrm>
            <a:off x="4783407" y="1788881"/>
            <a:ext cx="2919300" cy="1027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Lua – </a:t>
            </a:r>
            <a:r>
              <a:rPr lang="ru-RU" dirty="0"/>
              <a:t>простой и маленький язык, у него мало концепций (зато они эффективные)</a:t>
            </a:r>
            <a:endParaRPr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"/>
          </p:nvPr>
        </p:nvSpPr>
        <p:spPr>
          <a:xfrm>
            <a:off x="4744331" y="3718457"/>
            <a:ext cx="2919300" cy="92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Lua </a:t>
            </a:r>
            <a:r>
              <a:rPr lang="ru-RU" dirty="0"/>
              <a:t>запускается на всех платформах, придерживается стандартного </a:t>
            </a:r>
            <a:r>
              <a:rPr lang="en-US" dirty="0"/>
              <a:t>ANSI (ISO) C</a:t>
            </a:r>
            <a:endParaRPr dirty="0"/>
          </a:p>
        </p:txBody>
      </p:sp>
      <p:sp>
        <p:nvSpPr>
          <p:cNvPr id="327" name="Google Shape;327;p34"/>
          <p:cNvSpPr txBox="1">
            <a:spLocks noGrp="1"/>
          </p:cNvSpPr>
          <p:nvPr>
            <p:ph type="title" idx="5"/>
          </p:nvPr>
        </p:nvSpPr>
        <p:spPr>
          <a:xfrm>
            <a:off x="1464739" y="900341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 idx="7"/>
          </p:nvPr>
        </p:nvSpPr>
        <p:spPr>
          <a:xfrm>
            <a:off x="4752146" y="871632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 idx="8"/>
          </p:nvPr>
        </p:nvSpPr>
        <p:spPr>
          <a:xfrm>
            <a:off x="4767776" y="2914855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6"/>
          </p:nvPr>
        </p:nvSpPr>
        <p:spPr>
          <a:xfrm>
            <a:off x="1503815" y="2922670"/>
            <a:ext cx="9546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9"/>
          </p:nvPr>
        </p:nvSpPr>
        <p:spPr>
          <a:xfrm>
            <a:off x="1464738" y="144018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Расширяемость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13"/>
          </p:nvPr>
        </p:nvSpPr>
        <p:spPr>
          <a:xfrm>
            <a:off x="4759961" y="1432366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Простота</a:t>
            </a:r>
            <a:endParaRPr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subTitle" idx="14"/>
          </p:nvPr>
        </p:nvSpPr>
        <p:spPr>
          <a:xfrm>
            <a:off x="1464738" y="3393457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Эффективность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15"/>
          </p:nvPr>
        </p:nvSpPr>
        <p:spPr>
          <a:xfrm>
            <a:off x="4759961" y="3393457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Переносимость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/>
          <p:nvPr/>
        </p:nvSpPr>
        <p:spPr>
          <a:xfrm>
            <a:off x="4373100" y="1592576"/>
            <a:ext cx="550200" cy="550200"/>
          </a:xfrm>
          <a:prstGeom prst="ellipse">
            <a:avLst/>
          </a:prstGeom>
          <a:solidFill>
            <a:srgbClr val="FFFFFF">
              <a:alpha val="17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6919750" y="1592576"/>
            <a:ext cx="550200" cy="550200"/>
          </a:xfrm>
          <a:prstGeom prst="ellipse">
            <a:avLst/>
          </a:prstGeom>
          <a:solidFill>
            <a:srgbClr val="FFFFFF">
              <a:alpha val="17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826450" y="1592576"/>
            <a:ext cx="550200" cy="550200"/>
          </a:xfrm>
          <a:prstGeom prst="ellipse">
            <a:avLst/>
          </a:prstGeom>
          <a:solidFill>
            <a:srgbClr val="FFFFFF">
              <a:alpha val="17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766893" y="2027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Область применения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1008952" y="3075967"/>
            <a:ext cx="2175300" cy="1424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Lua активно используется в таких приложениях, как Adobe Lightroom, Nmap и World of Warcraft</a:t>
            </a:r>
            <a:endParaRPr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4"/>
          </p:nvPr>
        </p:nvSpPr>
        <p:spPr>
          <a:xfrm>
            <a:off x="931262" y="2337450"/>
            <a:ext cx="2330680" cy="692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ru-RU" sz="1400" dirty="0">
                <a:latin typeface="Arimo"/>
                <a:ea typeface="Arimo"/>
                <a:cs typeface="Arimo"/>
              </a:rPr>
              <a:t>Встроенный  в приложения язык</a:t>
            </a:r>
            <a:endParaRPr sz="1400" dirty="0">
              <a:latin typeface="Arimo"/>
              <a:ea typeface="Arimo"/>
              <a:cs typeface="Arimo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7952B71-2F7B-09FD-ECFB-4EB8F80D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42" y="1658600"/>
            <a:ext cx="183320" cy="3971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08412024-B287-511E-0D85-E4391117A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400" y="1677728"/>
            <a:ext cx="263600" cy="3798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85BA1CE7-FFA7-9AC3-01FC-9044B48F6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064" y="1677728"/>
            <a:ext cx="281572" cy="394200"/>
          </a:xfrm>
          <a:prstGeom prst="rect">
            <a:avLst/>
          </a:prstGeom>
        </p:spPr>
      </p:pic>
      <p:sp>
        <p:nvSpPr>
          <p:cNvPr id="22" name="Google Shape;375;p39">
            <a:extLst>
              <a:ext uri="{FF2B5EF4-FFF2-40B4-BE49-F238E27FC236}">
                <a16:creationId xmlns:a16="http://schemas.microsoft.com/office/drawing/2014/main" xmlns="" id="{3A05C717-E6BC-C33B-D5FE-A7DFBC55FC5D}"/>
              </a:ext>
            </a:extLst>
          </p:cNvPr>
          <p:cNvSpPr txBox="1">
            <a:spLocks/>
          </p:cNvSpPr>
          <p:nvPr/>
        </p:nvSpPr>
        <p:spPr>
          <a:xfrm>
            <a:off x="3480386" y="2337449"/>
            <a:ext cx="2330680" cy="692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ru-RU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Автономное использование </a:t>
            </a:r>
            <a:r>
              <a:rPr lang="en-US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Lua</a:t>
            </a:r>
            <a:endParaRPr lang="ru-RU" sz="1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23" name="Google Shape;375;p39">
            <a:extLst>
              <a:ext uri="{FF2B5EF4-FFF2-40B4-BE49-F238E27FC236}">
                <a16:creationId xmlns:a16="http://schemas.microsoft.com/office/drawing/2014/main" xmlns="" id="{C65080E5-EB49-B205-A45F-ACDD9CFA2E84}"/>
              </a:ext>
            </a:extLst>
          </p:cNvPr>
          <p:cNvSpPr txBox="1">
            <a:spLocks/>
          </p:cNvSpPr>
          <p:nvPr/>
        </p:nvSpPr>
        <p:spPr>
          <a:xfrm>
            <a:off x="6029510" y="2337448"/>
            <a:ext cx="2330680" cy="692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>
              <a:lnSpc>
                <a:spcPct val="300000"/>
              </a:lnSpc>
            </a:pPr>
            <a:r>
              <a:rPr lang="ru-RU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Интеграция с С</a:t>
            </a:r>
          </a:p>
        </p:txBody>
      </p:sp>
      <p:sp>
        <p:nvSpPr>
          <p:cNvPr id="26" name="Google Shape;372;p39">
            <a:extLst>
              <a:ext uri="{FF2B5EF4-FFF2-40B4-BE49-F238E27FC236}">
                <a16:creationId xmlns:a16="http://schemas.microsoft.com/office/drawing/2014/main" xmlns="" id="{F906CF28-D6E7-E979-28D4-06D1D9A6712E}"/>
              </a:ext>
            </a:extLst>
          </p:cNvPr>
          <p:cNvSpPr txBox="1">
            <a:spLocks/>
          </p:cNvSpPr>
          <p:nvPr/>
        </p:nvSpPr>
        <p:spPr>
          <a:xfrm>
            <a:off x="3480386" y="3075967"/>
            <a:ext cx="2330680" cy="165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ru-RU" dirty="0"/>
              <a:t>Lua применяется </a:t>
            </a:r>
            <a:r>
              <a:rPr lang="ru-RU" dirty="0" smtClean="0"/>
              <a:t>для создания </a:t>
            </a:r>
            <a:r>
              <a:rPr lang="ru-RU" dirty="0"/>
              <a:t>самостоятельных </a:t>
            </a:r>
            <a:r>
              <a:rPr lang="ru-RU" dirty="0" smtClean="0"/>
              <a:t>программ</a:t>
            </a:r>
            <a:endParaRPr lang="ru-RU" dirty="0"/>
          </a:p>
        </p:txBody>
      </p:sp>
      <p:sp>
        <p:nvSpPr>
          <p:cNvPr id="29" name="Google Shape;372;p39">
            <a:extLst>
              <a:ext uri="{FF2B5EF4-FFF2-40B4-BE49-F238E27FC236}">
                <a16:creationId xmlns:a16="http://schemas.microsoft.com/office/drawing/2014/main" xmlns="" id="{986C78A8-7A6E-22A3-2086-0C2EF0766219}"/>
              </a:ext>
            </a:extLst>
          </p:cNvPr>
          <p:cNvSpPr txBox="1">
            <a:spLocks/>
          </p:cNvSpPr>
          <p:nvPr/>
        </p:nvSpPr>
        <p:spPr>
          <a:xfrm>
            <a:off x="6029510" y="3075967"/>
            <a:ext cx="2330680" cy="81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ru-RU" dirty="0"/>
              <a:t>Lua часто используется в связке с C для создания библиотек и интерфейсов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665292" y="249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Редакторы кода</a:t>
            </a:r>
            <a:endParaRPr dirty="0"/>
          </a:p>
        </p:txBody>
      </p:sp>
      <p:graphicFrame>
        <p:nvGraphicFramePr>
          <p:cNvPr id="314" name="Google Shape;314;p33"/>
          <p:cNvGraphicFramePr/>
          <p:nvPr>
            <p:extLst>
              <p:ext uri="{D42A27DB-BD31-4B8C-83A1-F6EECF244321}">
                <p14:modId xmlns:p14="http://schemas.microsoft.com/office/powerpoint/2010/main" xmlns="" val="647050181"/>
              </p:ext>
            </p:extLst>
          </p:nvPr>
        </p:nvGraphicFramePr>
        <p:xfrm>
          <a:off x="859692" y="984738"/>
          <a:ext cx="7369907" cy="3196493"/>
        </p:xfrm>
        <a:graphic>
          <a:graphicData uri="http://schemas.openxmlformats.org/drawingml/2006/table">
            <a:tbl>
              <a:tblPr>
                <a:noFill/>
                <a:tableStyleId>{9ECAA0DF-4876-43A2-AC7B-AC730A5884ED}</a:tableStyleId>
              </a:tblPr>
              <a:tblGrid>
                <a:gridCol w="2506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3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43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accent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Visual Studio Code</a:t>
                      </a:r>
                      <a:endParaRPr sz="1600" b="1" u="none" dirty="0">
                        <a:solidFill>
                          <a:schemeClr val="accent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Бесплатный, с поддержкой расширений для Lua. Поддерживает автодополнение, подсветку синтаксиса и отладку. Расширение Lua Debug делает отладку удобной.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77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accent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ZeroBrane Studio</a:t>
                      </a:r>
                      <a:endParaRPr sz="1600" b="1" u="none" dirty="0">
                        <a:solidFill>
                          <a:schemeClr val="accent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Специализированная IDE для Lua с встроенными средствами отладки, поддержкой подсветки кода и интеграцией с популярными движками для игр.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29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accent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IntelliJ IDEA</a:t>
                      </a:r>
                      <a:endParaRPr sz="1600" b="1" u="none" dirty="0">
                        <a:solidFill>
                          <a:schemeClr val="accent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Мощная среда разработки с поддержкой Lua через плагин. Предоставляет функции автодополнения, отладки и поддержки работы с Docker, что делает его удобным для профессиональной разработки.</a:t>
                      </a:r>
                      <a:endParaRPr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1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accent1"/>
                          </a:solidFill>
                          <a:latin typeface="Be Vietnam Pro"/>
                          <a:ea typeface="Be Vietnam Pro"/>
                          <a:cs typeface="Be Vietnam Pro"/>
                          <a:sym typeface="Be Vietnam Pro"/>
                        </a:rPr>
                        <a:t>Sublime Text</a:t>
                      </a:r>
                      <a:endParaRPr sz="1600" b="1" u="none" dirty="0">
                        <a:solidFill>
                          <a:schemeClr val="accent1"/>
                        </a:solidFill>
                        <a:latin typeface="Be Vietnam Pro"/>
                        <a:ea typeface="Be Vietnam Pro"/>
                        <a:cs typeface="Be Vietnam Pro"/>
                        <a:sym typeface="Be Vietnam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Легкий текстовый редактор с поддержкой Lua через плагины,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</a:rPr>
                        <a:t>включает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подсветку синтаксиса и базовые отладочные функции.</a:t>
                      </a:r>
                      <a:endParaRPr lang="en-US" sz="12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Google Shape;372;p39">
            <a:extLst>
              <a:ext uri="{FF2B5EF4-FFF2-40B4-BE49-F238E27FC236}">
                <a16:creationId xmlns:a16="http://schemas.microsoft.com/office/drawing/2014/main" xmlns="" id="{D27E75C9-F84C-6BE8-46B9-8FA97DB12842}"/>
              </a:ext>
            </a:extLst>
          </p:cNvPr>
          <p:cNvSpPr txBox="1">
            <a:spLocks/>
          </p:cNvSpPr>
          <p:nvPr/>
        </p:nvSpPr>
        <p:spPr>
          <a:xfrm>
            <a:off x="4205033" y="4321334"/>
            <a:ext cx="2736272" cy="64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MobDebug</a:t>
            </a:r>
            <a:endParaRPr lang="ru-RU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Lua Debugger (Lua Debug)</a:t>
            </a:r>
            <a:endParaRPr lang="ru-RU" dirty="0"/>
          </a:p>
        </p:txBody>
      </p:sp>
      <p:sp>
        <p:nvSpPr>
          <p:cNvPr id="7" name="Google Shape;372;p39">
            <a:extLst>
              <a:ext uri="{FF2B5EF4-FFF2-40B4-BE49-F238E27FC236}">
                <a16:creationId xmlns:a16="http://schemas.microsoft.com/office/drawing/2014/main" xmlns="" id="{C1E3DFF8-F190-184D-0327-ACDA32EAA48C}"/>
              </a:ext>
            </a:extLst>
          </p:cNvPr>
          <p:cNvSpPr txBox="1">
            <a:spLocks/>
          </p:cNvSpPr>
          <p:nvPr/>
        </p:nvSpPr>
        <p:spPr>
          <a:xfrm>
            <a:off x="2048994" y="4330617"/>
            <a:ext cx="2116963" cy="81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ru-RU" b="1" dirty="0"/>
              <a:t>Средства отладки</a:t>
            </a:r>
            <a:r>
              <a:rPr lang="ru-RU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xfrm>
            <a:off x="665292" y="234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Начало работы с </a:t>
            </a:r>
            <a:r>
              <a:rPr lang="en-US" dirty="0"/>
              <a:t>Lua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748734" y="986463"/>
            <a:ext cx="7704000" cy="3636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Установить </a:t>
            </a:r>
            <a:r>
              <a:rPr lang="en-US" sz="1600" dirty="0">
                <a:solidFill>
                  <a:schemeClr val="accent1"/>
                </a:solidFill>
              </a:rPr>
              <a:t>Visual Studio Code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Установить расширение </a:t>
            </a:r>
            <a:r>
              <a:rPr lang="en-US" sz="1600" dirty="0">
                <a:solidFill>
                  <a:schemeClr val="accent1"/>
                </a:solidFill>
              </a:rPr>
              <a:t>Lua  (File  </a:t>
            </a:r>
            <a:r>
              <a:rPr lang="ru-RU" sz="1600" dirty="0">
                <a:solidFill>
                  <a:schemeClr val="accent1"/>
                </a:solidFill>
              </a:rPr>
              <a:t>   </a:t>
            </a:r>
            <a:r>
              <a:rPr lang="en-US" sz="1600" dirty="0">
                <a:solidFill>
                  <a:schemeClr val="accent1"/>
                </a:solidFill>
              </a:rPr>
              <a:t> Settings      Plugins)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Создать и сохранить файл с расширением </a:t>
            </a:r>
            <a:r>
              <a:rPr lang="en-US" sz="1600" i="1" dirty="0">
                <a:solidFill>
                  <a:schemeClr val="accent1"/>
                </a:solidFill>
              </a:rPr>
              <a:t>.lua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Для запуска скрипта необходимо установить </a:t>
            </a:r>
            <a:r>
              <a:rPr lang="en-US" sz="1600" dirty="0">
                <a:solidFill>
                  <a:schemeClr val="accent1"/>
                </a:solidFill>
              </a:rPr>
              <a:t>Lua </a:t>
            </a:r>
            <a:r>
              <a:rPr lang="ru-RU" sz="1600" dirty="0">
                <a:solidFill>
                  <a:schemeClr val="accent1"/>
                </a:solidFill>
              </a:rPr>
              <a:t>на систему</a:t>
            </a:r>
          </a:p>
          <a:p>
            <a:pPr marL="628650" lvl="1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Windows: </a:t>
            </a:r>
            <a:r>
              <a:rPr lang="ru-RU" sz="1600" dirty="0">
                <a:solidFill>
                  <a:schemeClr val="accent1"/>
                </a:solidFill>
              </a:rPr>
              <a:t>установить </a:t>
            </a:r>
            <a:r>
              <a:rPr lang="en-US" sz="1600" dirty="0">
                <a:solidFill>
                  <a:schemeClr val="accent1"/>
                </a:solidFill>
              </a:rPr>
              <a:t>Lua </a:t>
            </a:r>
            <a:r>
              <a:rPr lang="ru-RU" sz="1600" dirty="0">
                <a:solidFill>
                  <a:schemeClr val="accent1"/>
                </a:solidFill>
              </a:rPr>
              <a:t>с официального сайта и добавить в </a:t>
            </a:r>
            <a:r>
              <a:rPr lang="en-US" sz="1600" dirty="0">
                <a:solidFill>
                  <a:schemeClr val="accent1"/>
                </a:solidFill>
              </a:rPr>
              <a:t>PATH</a:t>
            </a:r>
          </a:p>
          <a:p>
            <a:pPr marL="628650" lvl="1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Linux/MacOS: </a:t>
            </a:r>
            <a:r>
              <a:rPr lang="ru-RU" sz="1600" dirty="0">
                <a:solidFill>
                  <a:schemeClr val="accent1"/>
                </a:solidFill>
              </a:rPr>
              <a:t>использовать пакетный менеджер, например, </a:t>
            </a:r>
          </a:p>
          <a:p>
            <a:pPr marL="457200" lvl="1" indent="0" algn="l">
              <a:lnSpc>
                <a:spcPct val="200000"/>
              </a:lnSpc>
            </a:pPr>
            <a:r>
              <a:rPr lang="ru-RU" sz="1600" dirty="0">
                <a:solidFill>
                  <a:schemeClr val="accent1"/>
                </a:solidFill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brew install lua </a:t>
            </a:r>
            <a:r>
              <a:rPr lang="ru-RU" sz="1600" dirty="0">
                <a:solidFill>
                  <a:schemeClr val="accent1"/>
                </a:solidFill>
              </a:rPr>
              <a:t>или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sudo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apt install lua5.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4</a:t>
            </a:r>
            <a:endParaRPr lang="en-US" sz="1600" b="1" dirty="0">
              <a:solidFill>
                <a:srgbClr val="002060"/>
              </a:solidFill>
              <a:highlight>
                <a:srgbClr val="C0C0C0"/>
              </a:highlight>
              <a:latin typeface="Courier New" pitchFamily="49" charset="0"/>
              <a:cs typeface="Courier New" pitchFamily="49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dirty="0">
              <a:solidFill>
                <a:schemeClr val="accent1"/>
              </a:solidFill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031DC7C4-DD5B-9847-C281-423CC93EAA18}"/>
              </a:ext>
            </a:extLst>
          </p:cNvPr>
          <p:cNvCxnSpPr>
            <a:cxnSpLocks/>
          </p:cNvCxnSpPr>
          <p:nvPr/>
        </p:nvCxnSpPr>
        <p:spPr>
          <a:xfrm>
            <a:off x="4293577" y="186591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5F8A335F-EA27-A7CE-E406-B0D96AB97D30}"/>
              </a:ext>
            </a:extLst>
          </p:cNvPr>
          <p:cNvCxnSpPr>
            <a:cxnSpLocks/>
          </p:cNvCxnSpPr>
          <p:nvPr/>
        </p:nvCxnSpPr>
        <p:spPr>
          <a:xfrm>
            <a:off x="5358687" y="1850288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17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71;p39"/>
          <p:cNvSpPr txBox="1">
            <a:spLocks/>
          </p:cNvSpPr>
          <p:nvPr/>
        </p:nvSpPr>
        <p:spPr>
          <a:xfrm>
            <a:off x="708277" y="2066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tabLst/>
              <a:defRPr/>
            </a:pPr>
            <a:r>
              <a:rPr kumimoji="0" lang="ru-RU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Запуск </a:t>
            </a:r>
            <a:r>
              <a:rPr kumimoji="0" lang="ru-RU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скрипта</a:t>
            </a: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r>
              <a:rPr kumimoji="0" lang="ru-RU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в 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Be Vietnam Pro"/>
                <a:ea typeface="Be Vietnam Pro"/>
                <a:cs typeface="Be Vietnam Pro"/>
                <a:sym typeface="Be Vietnam Pro"/>
              </a:rPr>
              <a:t>Docker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0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492369" y="804985"/>
            <a:ext cx="8550031" cy="409526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600" dirty="0" smtClean="0">
                <a:solidFill>
                  <a:schemeClr val="accent1"/>
                </a:solidFill>
              </a:rPr>
              <a:t>Создать </a:t>
            </a:r>
            <a:r>
              <a:rPr lang="en-US" sz="1600" dirty="0" err="1" smtClean="0">
                <a:solidFill>
                  <a:schemeClr val="accent1"/>
                </a:solidFill>
              </a:rPr>
              <a:t>Dockerfile</a:t>
            </a:r>
            <a:r>
              <a:rPr lang="ru-RU" sz="1600" dirty="0" smtClean="0">
                <a:solidFill>
                  <a:schemeClr val="accent1"/>
                </a:solidFill>
              </a:rPr>
              <a:t>:</a:t>
            </a:r>
          </a:p>
          <a:p>
            <a:pPr algn="l"/>
            <a:r>
              <a:rPr lang="ru-RU" sz="1600" dirty="0" smtClean="0">
                <a:solidFill>
                  <a:srgbClr val="002060"/>
                </a:solidFill>
                <a:highlight>
                  <a:srgbClr val="C0C0C0"/>
                </a:highlight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ubuntu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RUN apt-get update &amp;&amp; apt-get upgrade -y &amp;&amp; apt-get install -y lua5.4</a:t>
            </a:r>
          </a:p>
          <a:p>
            <a:pPr algn="l"/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CMD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lua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endParaRPr lang="ru-RU" sz="1600" dirty="0" smtClean="0">
              <a:solidFill>
                <a:schemeClr val="accent1"/>
              </a:solidFill>
            </a:endParaRPr>
          </a:p>
          <a:p>
            <a:pPr algn="l"/>
            <a:r>
              <a:rPr lang="ru-RU" sz="1600" dirty="0" smtClean="0">
                <a:solidFill>
                  <a:schemeClr val="accent1"/>
                </a:solidFill>
              </a:rPr>
              <a:t>Построить </a:t>
            </a:r>
            <a:r>
              <a:rPr lang="en-US" sz="1600" dirty="0" err="1" smtClean="0">
                <a:solidFill>
                  <a:schemeClr val="accent1"/>
                </a:solidFill>
              </a:rPr>
              <a:t>docker</a:t>
            </a:r>
            <a:r>
              <a:rPr lang="en-US" sz="1600" dirty="0" smtClean="0">
                <a:solidFill>
                  <a:schemeClr val="accent1"/>
                </a:solidFill>
              </a:rPr>
              <a:t>-</a:t>
            </a:r>
            <a:r>
              <a:rPr lang="ru-RU" sz="1600" dirty="0" smtClean="0">
                <a:solidFill>
                  <a:schemeClr val="accent1"/>
                </a:solidFill>
              </a:rPr>
              <a:t>образ:</a:t>
            </a:r>
          </a:p>
          <a:p>
            <a:pPr algn="l"/>
            <a:r>
              <a:rPr lang="ru-RU" sz="1600" dirty="0" smtClean="0"/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buildx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build -t lua:5.4 .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 smtClean="0"/>
              <a:t>	</a:t>
            </a:r>
            <a:r>
              <a:rPr lang="en-US" sz="1600" dirty="0" err="1" smtClean="0"/>
              <a:t>lua</a:t>
            </a:r>
            <a:r>
              <a:rPr lang="en-US" sz="1600" dirty="0" smtClean="0"/>
              <a:t> – </a:t>
            </a:r>
            <a:r>
              <a:rPr lang="ru-RU" sz="1600" dirty="0" smtClean="0"/>
              <a:t>название образа, а 5.4 – тег</a:t>
            </a:r>
          </a:p>
          <a:p>
            <a:pPr algn="l"/>
            <a:endParaRPr lang="ru-RU" sz="1600" dirty="0" smtClean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 algn="l"/>
            <a:r>
              <a:rPr lang="ru-RU" sz="1600" dirty="0" smtClean="0">
                <a:solidFill>
                  <a:schemeClr val="accent1"/>
                </a:solidFill>
              </a:rPr>
              <a:t>Запустить </a:t>
            </a:r>
            <a:r>
              <a:rPr lang="ru-RU" sz="1600" dirty="0" err="1" smtClean="0">
                <a:solidFill>
                  <a:schemeClr val="accent1"/>
                </a:solidFill>
              </a:rPr>
              <a:t>скрипт</a:t>
            </a:r>
            <a:r>
              <a:rPr lang="ru-RU" sz="1600" dirty="0" smtClean="0">
                <a:solidFill>
                  <a:schemeClr val="accent1"/>
                </a:solidFill>
              </a:rPr>
              <a:t>:</a:t>
            </a:r>
          </a:p>
          <a:p>
            <a:pPr algn="l"/>
            <a:r>
              <a:rPr lang="ru-RU" sz="1600" dirty="0" smtClean="0"/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docker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run --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-v "$(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)":/app lua:5.4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app/hello world.lua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highlight>
                <a:srgbClr val="C0C0C0"/>
              </a:highlight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6;p36">
            <a:extLst>
              <a:ext uri="{FF2B5EF4-FFF2-40B4-BE49-F238E27FC236}">
                <a16:creationId xmlns:a16="http://schemas.microsoft.com/office/drawing/2014/main" xmlns="" id="{1F32E6EF-6598-6710-816F-77BF3284C841}"/>
              </a:ext>
            </a:extLst>
          </p:cNvPr>
          <p:cNvSpPr txBox="1">
            <a:spLocks/>
          </p:cNvSpPr>
          <p:nvPr/>
        </p:nvSpPr>
        <p:spPr>
          <a:xfrm>
            <a:off x="3016608" y="396976"/>
            <a:ext cx="31107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dirty="0"/>
              <a:t>Hello World!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B48D1DF-886E-8F97-99D7-A98A9F188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42" y="1368943"/>
            <a:ext cx="3734321" cy="1590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hello_world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43377" y="1328056"/>
            <a:ext cx="3868057" cy="29010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4071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42"/>
    </mc:Choice>
    <mc:Fallback>
      <p:transition spd="slow" advTm="3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ealthcare AI Workshop by Slidesgo">
  <a:themeElements>
    <a:clrScheme name="Simple Light">
      <a:dk1>
        <a:srgbClr val="FFFFFF"/>
      </a:dk1>
      <a:lt1>
        <a:srgbClr val="140036"/>
      </a:lt1>
      <a:dk2>
        <a:srgbClr val="3D41A8"/>
      </a:dk2>
      <a:lt2>
        <a:srgbClr val="4F57C2"/>
      </a:lt2>
      <a:accent1>
        <a:srgbClr val="57CD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399</Words>
  <Application>Microsoft Office PowerPoint</Application>
  <PresentationFormat>Экран (16:9)</PresentationFormat>
  <Paragraphs>94</Paragraphs>
  <Slides>11</Slides>
  <Notes>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Be Vietnam Pro</vt:lpstr>
      <vt:lpstr>Arimo</vt:lpstr>
      <vt:lpstr>Courier New</vt:lpstr>
      <vt:lpstr>Healthcare AI Workshop by Slidesgo</vt:lpstr>
      <vt:lpstr>Язык программирования Lua</vt:lpstr>
      <vt:lpstr>План </vt:lpstr>
      <vt:lpstr>Немного о Lua</vt:lpstr>
      <vt:lpstr>Основные особенности Lua</vt:lpstr>
      <vt:lpstr>Область применения</vt:lpstr>
      <vt:lpstr>Редакторы кода</vt:lpstr>
      <vt:lpstr>Начало работы с Lua</vt:lpstr>
      <vt:lpstr>Слайд 8</vt:lpstr>
      <vt:lpstr>Слайд 9</vt:lpstr>
      <vt:lpstr>В следующих презентациях</vt:lpstr>
      <vt:lpstr>Список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Lua</dc:title>
  <dc:creator>Andrew Afanasyev</dc:creator>
  <cp:lastModifiedBy>Admin</cp:lastModifiedBy>
  <cp:revision>74</cp:revision>
  <dcterms:modified xsi:type="dcterms:W3CDTF">2024-09-20T11:24:47Z</dcterms:modified>
</cp:coreProperties>
</file>