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5" r:id="rId6"/>
    <p:sldId id="266" r:id="rId7"/>
    <p:sldId id="267" r:id="rId8"/>
    <p:sldId id="268" r:id="rId9"/>
    <p:sldId id="269" r:id="rId10"/>
    <p:sldId id="277" r:id="rId11"/>
    <p:sldId id="278" r:id="rId12"/>
    <p:sldId id="279" r:id="rId13"/>
    <p:sldId id="270" r:id="rId14"/>
    <p:sldId id="271" r:id="rId15"/>
    <p:sldId id="273" r:id="rId16"/>
    <p:sldId id="275" r:id="rId17"/>
    <p:sldId id="280" r:id="rId1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5" d="100"/>
          <a:sy n="65" d="100"/>
        </p:scale>
        <p:origin x="724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47F12A-A84C-4A14-B00A-35CCCDCBE045}" type="datetime1">
              <a:rPr lang="ru-RU" smtClean="0"/>
              <a:pPr algn="r" rtl="0"/>
              <a:t>15.11.2024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3089557B-9822-496C-AFB1-92504668F6D8}" type="datetime1">
              <a:rPr lang="ru-RU" smtClean="0"/>
              <a:pPr/>
              <a:t>15.11.2024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64C44B-2BBF-4BA1-A73D-D02BA9DD5A92}" type="datetime1">
              <a:rPr lang="ru-RU" smtClean="0"/>
              <a:pPr/>
              <a:t>15.11.2024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A3F516-A09D-4456-9F4A-D955148FE47B}" type="datetime1">
              <a:rPr lang="ru-RU" smtClean="0"/>
              <a:pPr/>
              <a:t>15.11.2024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36460D0-483D-41DF-921A-E915B182C4D8}" type="datetime1">
              <a:rPr lang="ru-RU" smtClean="0"/>
              <a:pPr/>
              <a:t>15.11.2024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7CFA94-EFCC-47FC-B7DD-4E24B24733B5}" type="datetime1">
              <a:rPr lang="ru-RU" smtClean="0"/>
              <a:pPr/>
              <a:t>15.11.2024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1638CB-5695-4AA9-8097-67D2CBFE7CE7}" type="datetime1">
              <a:rPr lang="ru-RU" smtClean="0"/>
              <a:pPr/>
              <a:t>15.11.2024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80E48A-252F-48D1-8AEC-7A986F5005E3}" type="datetime1">
              <a:rPr lang="ru-RU" smtClean="0"/>
              <a:pPr/>
              <a:t>15.11.2024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ED88E1-B763-4872-A95C-D1643011B528}" type="datetime1">
              <a:rPr lang="ru-RU" smtClean="0"/>
              <a:pPr/>
              <a:t>15.11.2024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7E0EC7-2776-4AD9-84CE-3F9E782741C2}" type="datetime1">
              <a:rPr lang="ru-RU" smtClean="0"/>
              <a:pPr/>
              <a:t>15.11.2024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AF969C-653B-47D5-B5E2-94CF67614AE9}" type="datetime1">
              <a:rPr lang="ru-RU" smtClean="0"/>
              <a:pPr/>
              <a:t>15.11.2024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F8CDDE5-FCFD-48E4-8C63-D89CA08A7A47}" type="datetime1">
              <a:rPr lang="ru-RU" smtClean="0"/>
              <a:pPr/>
              <a:t>15.11.2024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ala-lang.org/scala3/book/concurrency.html" TargetMode="External"/><Relationship Id="rId2" Type="http://schemas.openxmlformats.org/officeDocument/2006/relationships/hyperlink" Target="https://twitter.github.io/scala_school/ru/concurrenc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cala-lang.org/overviews/core/future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6800" y="2204864"/>
            <a:ext cx="10058400" cy="1711037"/>
          </a:xfrm>
        </p:spPr>
        <p:txBody>
          <a:bodyPr rtlCol="0"/>
          <a:lstStyle/>
          <a:p>
            <a:pPr rtl="0"/>
            <a:r>
              <a:rPr lang="en-US" dirty="0"/>
              <a:t>Scala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6800" y="3888596"/>
            <a:ext cx="10058400" cy="1711037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/>
              <a:t>Выполнили</a:t>
            </a:r>
            <a:r>
              <a:rPr lang="en-US" dirty="0"/>
              <a:t>: </a:t>
            </a:r>
            <a:r>
              <a:rPr lang="ru-RU" dirty="0"/>
              <a:t>                                    Марков Михаил Денисович</a:t>
            </a:r>
          </a:p>
          <a:p>
            <a:pPr rtl="0"/>
            <a:r>
              <a:rPr lang="ru-RU" dirty="0"/>
              <a:t>                                             </a:t>
            </a:r>
            <a:r>
              <a:rPr lang="ru-RU" dirty="0" err="1"/>
              <a:t>Аптуков</a:t>
            </a:r>
            <a:r>
              <a:rPr lang="ru-RU" dirty="0"/>
              <a:t> Михаил </a:t>
            </a:r>
            <a:r>
              <a:rPr lang="ru-RU" dirty="0" err="1"/>
              <a:t>Ильдусович</a:t>
            </a:r>
            <a:r>
              <a:rPr lang="ru-RU" dirty="0"/>
              <a:t> </a:t>
            </a:r>
          </a:p>
          <a:p>
            <a:pPr rtl="0"/>
            <a:r>
              <a:rPr lang="ru-RU" dirty="0"/>
              <a:t>                                          Хамидуллин </a:t>
            </a:r>
            <a:r>
              <a:rPr lang="ru-RU" dirty="0" err="1"/>
              <a:t>Ильсаф</a:t>
            </a:r>
            <a:r>
              <a:rPr lang="ru-RU" dirty="0"/>
              <a:t> </a:t>
            </a:r>
            <a:r>
              <a:rPr lang="ru-RU" dirty="0" err="1"/>
              <a:t>Ильзанович</a:t>
            </a:r>
            <a:endParaRPr lang="ru-RU" dirty="0"/>
          </a:p>
          <a:p>
            <a:pPr rtl="0"/>
            <a:endParaRPr lang="ru-RU" dirty="0"/>
          </a:p>
          <a:p>
            <a:pPr rtl="0"/>
            <a:r>
              <a:rPr lang="ru-RU" dirty="0"/>
              <a:t>Группа</a:t>
            </a:r>
            <a:r>
              <a:rPr lang="en-US" dirty="0"/>
              <a:t>: </a:t>
            </a:r>
            <a:r>
              <a:rPr lang="ru-RU" dirty="0"/>
              <a:t>                                                 </a:t>
            </a:r>
            <a:r>
              <a:rPr lang="en-US" dirty="0"/>
              <a:t>5030102/10201</a:t>
            </a:r>
            <a:r>
              <a:rPr lang="ru-RU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D6D70B-3BD8-7559-90CA-82A8EE5C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37CB4-889D-B764-6358-6088037A3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Тип </a:t>
            </a:r>
            <a:r>
              <a:rPr lang="ru-RU" altLang="ru-RU" dirty="0">
                <a:solidFill>
                  <a:srgbClr val="4EC9B0"/>
                </a:solidFill>
                <a:latin typeface="Consolas" panose="020B0609020204030204" pitchFamily="49" charset="0"/>
              </a:rPr>
              <a:t>Future[T]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, определённый в </a:t>
            </a:r>
            <a:r>
              <a:rPr lang="ru-RU" altLang="ru-RU" dirty="0" err="1">
                <a:solidFill>
                  <a:srgbClr val="C8C8C8"/>
                </a:solidFill>
                <a:latin typeface="Consolas" panose="020B0609020204030204" pitchFamily="49" charset="0"/>
              </a:rPr>
              <a:t>scala.concurrent</a:t>
            </a:r>
            <a:r>
              <a:rPr lang="en-US" altLang="ru-RU" dirty="0">
                <a:solidFill>
                  <a:srgbClr val="C8C8C8"/>
                </a:solidFill>
                <a:latin typeface="Consolas" panose="020B0609020204030204" pitchFamily="49" charset="0"/>
              </a:rPr>
              <a:t>.</a:t>
            </a:r>
            <a:r>
              <a:rPr lang="ru-RU" altLang="ru-RU" dirty="0" err="1">
                <a:solidFill>
                  <a:srgbClr val="C8C8C8"/>
                </a:solidFill>
                <a:latin typeface="Consolas" panose="020B0609020204030204" pitchFamily="49" charset="0"/>
              </a:rPr>
              <a:t>package</a:t>
            </a:r>
            <a:r>
              <a:rPr lang="ru-RU" altLang="ru-RU" dirty="0">
                <a:solidFill>
                  <a:srgbClr val="C8C8C8"/>
                </a:solidFill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— это тип коллекция, представляющий вычисление, которое когда-нибудь закончится и вернёт значение типа </a:t>
            </a:r>
            <a:r>
              <a:rPr lang="ru-RU" altLang="ru-RU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. Вычисление может закончиться с ошибкой или не б</a:t>
            </a:r>
            <a:r>
              <a:rPr lang="ru-RU" altLang="ru-RU" dirty="0">
                <a:solidFill>
                  <a:srgbClr val="F0F6FC"/>
                </a:solidFill>
                <a:latin typeface="-apple-system"/>
              </a:rPr>
              <a:t>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ть вычисленным в поставленные временные рамки. Если что-то пойдёт не так, то результат будет содержать исключение.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4EC9B0"/>
                </a:solidFill>
                <a:latin typeface="Consolas" panose="020B0609020204030204" pitchFamily="49" charset="0"/>
              </a:rPr>
              <a:t>Future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это контейнер для однократной записи, когда вычисление будет завершено, значение этого типа неизменяемое. Также </a:t>
            </a:r>
            <a:r>
              <a:rPr lang="ru-RU" altLang="ru-RU" dirty="0">
                <a:solidFill>
                  <a:srgbClr val="4EC9B0"/>
                </a:solidFill>
                <a:latin typeface="Consolas" panose="020B0609020204030204" pitchFamily="49" charset="0"/>
              </a:rPr>
              <a:t>Future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 предоставляет методы, позволяющие считать вычисляемое значение.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593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D548F-F222-C617-DF78-1EA32CC37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C0C02-C9FD-708B-9624-29A60577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224A93-42A8-DB5C-7E14-EB79D4002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 process..."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"are you joking?"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"finished process..."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"process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with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was ended"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444F2A-6C1F-5E47-BE0D-E9553D4A6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151B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9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4C8AC-79BC-4CB6-2DDD-BF580BACB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79EBF-D301-3AC6-A8A8-E58DC450D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67544"/>
          </a:xfrm>
        </p:spPr>
        <p:txBody>
          <a:bodyPr/>
          <a:lstStyle/>
          <a:p>
            <a:pPr algn="ctr"/>
            <a:r>
              <a:rPr lang="en-US" dirty="0"/>
              <a:t>Future </a:t>
            </a:r>
            <a:r>
              <a:rPr lang="ru-RU" dirty="0"/>
              <a:t>и </a:t>
            </a:r>
            <a:r>
              <a:rPr lang="en-US" dirty="0"/>
              <a:t>Await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B50EF9-354E-D32E-A5C6-55B114605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295400"/>
            <a:ext cx="9144000" cy="5157936"/>
          </a:xfrm>
        </p:spPr>
        <p:txBody>
          <a:bodyPr>
            <a:noAutofit/>
          </a:bodyPr>
          <a:lstStyle/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GoodFutureResult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abrakadabra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GoodFutureResult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onComplete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"okay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Failure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okay: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pPr marL="0" indent="0">
              <a:lnSpc>
                <a:spcPts val="1425"/>
              </a:lnSpc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BadFutureResult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"done"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BadFutureResult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onComplete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{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другое обращение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"okay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Failure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okay: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 }</a:t>
            </a:r>
          </a:p>
          <a:p>
            <a:pPr marL="0" indent="0">
              <a:lnSpc>
                <a:spcPts val="1425"/>
              </a:lnSpc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GoodFutureResult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BadFutureResult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okay: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7094FE-345B-2C94-0105-6FA4CE7D0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151B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374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CF02D-F435-D988-6107-E29FB70D2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BE532F-5EBD-D1CA-EF07-8544FF95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67544"/>
          </a:xfrm>
        </p:spPr>
        <p:txBody>
          <a:bodyPr/>
          <a:lstStyle/>
          <a:p>
            <a:pPr algn="ctr"/>
            <a:r>
              <a:rPr lang="en-US" dirty="0"/>
              <a:t>map </a:t>
            </a:r>
            <a:r>
              <a:rPr lang="ru-RU" dirty="0"/>
              <a:t>и </a:t>
            </a:r>
            <a:r>
              <a:rPr lang="en-US" dirty="0" err="1"/>
              <a:t>flatMap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EB572B-C561-F739-837A-22D20068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295400"/>
            <a:ext cx="9612560" cy="2493640"/>
          </a:xfrm>
        </p:spPr>
        <p:txBody>
          <a:bodyPr>
            <a:noAutofit/>
          </a:bodyPr>
          <a:lstStyle/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nestedFuture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=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map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возвращает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Future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lnSpc>
                <a:spcPts val="1425"/>
              </a:lnSpc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flatFuture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flatMap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flatMap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возвращает значение из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Future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 первом случае </a:t>
            </a:r>
            <a:r>
              <a:rPr lang="ru-RU" altLang="ru-RU" dirty="0" err="1">
                <a:solidFill>
                  <a:srgbClr val="C8C8C8"/>
                </a:solidFill>
                <a:latin typeface="Consolas" panose="020B0609020204030204" pitchFamily="49" charset="0"/>
              </a:rPr>
              <a:t>map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применяется к </a:t>
            </a:r>
            <a:r>
              <a:rPr lang="ru-RU" altLang="ru-RU" dirty="0">
                <a:solidFill>
                  <a:srgbClr val="4EC9B0"/>
                </a:solidFill>
                <a:latin typeface="Consolas" panose="020B0609020204030204" pitchFamily="49" charset="0"/>
              </a:rPr>
              <a:t>Future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и результатом является </a:t>
            </a:r>
            <a:r>
              <a:rPr lang="ru-RU" altLang="ru-RU" dirty="0">
                <a:solidFill>
                  <a:srgbClr val="4EC9B0"/>
                </a:solidFill>
                <a:latin typeface="Consolas" panose="020B0609020204030204" pitchFamily="49" charset="0"/>
              </a:rPr>
              <a:t>Future[Future[</a:t>
            </a:r>
            <a:r>
              <a:rPr lang="ru-RU" altLang="ru-RU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ru-RU" altLang="ru-RU" dirty="0">
                <a:solidFill>
                  <a:srgbClr val="4EC9B0"/>
                </a:solidFill>
                <a:latin typeface="Consolas" panose="020B0609020204030204" pitchFamily="49" charset="0"/>
              </a:rPr>
              <a:t>]]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потому что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 возвращает </a:t>
            </a:r>
            <a:r>
              <a:rPr lang="ru-RU" altLang="ru-RU" dirty="0">
                <a:solidFill>
                  <a:srgbClr val="4EC9B0"/>
                </a:solidFill>
                <a:latin typeface="Consolas" panose="020B0609020204030204" pitchFamily="49" charset="0"/>
              </a:rPr>
              <a:t>Future[</a:t>
            </a:r>
            <a:r>
              <a:rPr lang="ru-RU" altLang="ru-RU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ru-RU" altLang="ru-RU" dirty="0">
                <a:solidFill>
                  <a:srgbClr val="4EC9B0"/>
                </a:solidFill>
                <a:latin typeface="Consolas" panose="020B0609020204030204" pitchFamily="49" charset="0"/>
              </a:rPr>
              <a:t>]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и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оборачивает его в еще один </a:t>
            </a:r>
            <a:r>
              <a:rPr lang="ru-RU" altLang="ru-RU" dirty="0">
                <a:solidFill>
                  <a:srgbClr val="4EC9B0"/>
                </a:solidFill>
                <a:latin typeface="Consolas" panose="020B0609020204030204" pitchFamily="49" charset="0"/>
              </a:rPr>
              <a:t>Future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Во втором случае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flatMap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используется для "разворачивания" вложенного </a:t>
            </a:r>
            <a:r>
              <a:rPr lang="ru-RU" altLang="ru-RU" dirty="0">
                <a:solidFill>
                  <a:srgbClr val="4EC9B0"/>
                </a:solidFill>
                <a:latin typeface="Consolas" panose="020B0609020204030204" pitchFamily="49" charset="0"/>
              </a:rPr>
              <a:t>Future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поэтому результатом является </a:t>
            </a:r>
            <a:r>
              <a:rPr lang="ru-RU" altLang="ru-RU" dirty="0">
                <a:solidFill>
                  <a:srgbClr val="4EC9B0"/>
                </a:solidFill>
                <a:latin typeface="Consolas" panose="020B0609020204030204" pitchFamily="49" charset="0"/>
              </a:rPr>
              <a:t>Future[</a:t>
            </a:r>
            <a:r>
              <a:rPr lang="ru-RU" altLang="ru-RU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ru-RU" altLang="ru-RU" dirty="0">
                <a:solidFill>
                  <a:srgbClr val="4EC9B0"/>
                </a:solidFill>
                <a:latin typeface="Consolas" panose="020B0609020204030204" pitchFamily="49" charset="0"/>
              </a:rPr>
              <a:t>]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а не </a:t>
            </a:r>
            <a:r>
              <a:rPr lang="ru-RU" altLang="ru-RU" dirty="0">
                <a:solidFill>
                  <a:srgbClr val="4EC9B0"/>
                </a:solidFill>
                <a:latin typeface="Consolas" panose="020B0609020204030204" pitchFamily="49" charset="0"/>
              </a:rPr>
              <a:t>Future[Future[</a:t>
            </a:r>
            <a:r>
              <a:rPr lang="ru-RU" altLang="ru-RU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ru-RU" altLang="ru-RU" dirty="0">
                <a:solidFill>
                  <a:srgbClr val="4EC9B0"/>
                </a:solidFill>
                <a:latin typeface="Consolas" panose="020B0609020204030204" pitchFamily="49" charset="0"/>
              </a:rPr>
              <a:t>]].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7696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9B668-BCEC-442D-5CF6-27F5FE87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4BC1D8-98A9-B6E5-7C5B-58DE0E057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https://www.javatpoint.com/scala-multithreading</a:t>
            </a:r>
          </a:p>
          <a:p>
            <a:r>
              <a:rPr lang="en-US" dirty="0">
                <a:hlinkClick r:id="rId2"/>
              </a:rPr>
              <a:t>https://twitter.github.io/scala_school/ru/concurrency.html</a:t>
            </a:r>
            <a:endParaRPr lang="en-US" dirty="0"/>
          </a:p>
          <a:p>
            <a:r>
              <a:rPr lang="en-US" dirty="0">
                <a:hlinkClick r:id="rId3"/>
              </a:rPr>
              <a:t>https://docs.scala-lang.org/scala3/book/concurrency.html</a:t>
            </a:r>
            <a:endParaRPr lang="en-US" dirty="0"/>
          </a:p>
          <a:p>
            <a:r>
              <a:rPr lang="en-US" dirty="0">
                <a:hlinkClick r:id="rId4"/>
              </a:rPr>
              <a:t>https://docs.scala-lang.org/overviews/core/futures.html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507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ru-RU" dirty="0"/>
              <a:t>План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ru-RU" dirty="0"/>
              <a:t>Потоки</a:t>
            </a:r>
          </a:p>
          <a:p>
            <a:pPr marL="457200" indent="-457200" rtl="0">
              <a:buFont typeface="+mj-lt"/>
              <a:buAutoNum type="arabicPeriod"/>
            </a:pPr>
            <a:r>
              <a:rPr lang="ru-RU" dirty="0"/>
              <a:t>Синхронизация потоков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dirty="0"/>
              <a:t>Future</a:t>
            </a:r>
            <a:r>
              <a:rPr lang="ru-RU" dirty="0"/>
              <a:t> </a:t>
            </a:r>
            <a:endParaRPr lang="en-US" dirty="0"/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EA4E45-8E5F-3578-6D74-B288DE54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Потоки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7CD3CC-C640-6C45-6C3A-C48CFDD17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10044608" cy="4267200"/>
          </a:xfrm>
        </p:spPr>
        <p:txBody>
          <a:bodyPr>
            <a:noAutofit/>
          </a:bodyPr>
          <a:lstStyle/>
          <a:p>
            <a:r>
              <a:rPr lang="ru-RU" dirty="0"/>
              <a:t>Создание потока путем расширения класса </a:t>
            </a:r>
            <a:r>
              <a:rPr lang="ru-RU" dirty="0" err="1"/>
              <a:t>Thread</a:t>
            </a:r>
            <a:endParaRPr lang="en-US" dirty="0"/>
          </a:p>
          <a:p>
            <a:r>
              <a:rPr lang="ru-RU" dirty="0"/>
              <a:t>Создание </a:t>
            </a:r>
            <a:r>
              <a:rPr lang="en-US" dirty="0"/>
              <a:t>“</a:t>
            </a:r>
            <a:r>
              <a:rPr lang="ru-RU" dirty="0"/>
              <a:t>задачи</a:t>
            </a:r>
            <a:r>
              <a:rPr lang="en-US" dirty="0"/>
              <a:t>”</a:t>
            </a:r>
            <a:r>
              <a:rPr lang="ru-RU" dirty="0"/>
              <a:t> для потока путем реализации интерфейса </a:t>
            </a:r>
            <a:r>
              <a:rPr lang="en-US" dirty="0"/>
              <a:t>Runnable</a:t>
            </a:r>
          </a:p>
          <a:p>
            <a:pPr lvl="1"/>
            <a:r>
              <a:rPr lang="ru-RU" dirty="0"/>
              <a:t>Такой подход позволяет разделить управление физическими потоками и задачами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795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CA934-5355-36EE-A18B-367CFE72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Потоки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155434-D392-B2B5-EBD0-652EF12B9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8405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/>
              <a:t>Расширение класса </a:t>
            </a:r>
            <a:r>
              <a:rPr lang="en-US" dirty="0"/>
              <a:t>Thread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ThreadExample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  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"Thread is running..."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 }  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  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ThreadExample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 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 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 }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3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93BF8-B826-3906-2968-BC69D3C0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Потоки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CEC190-003F-5631-A165-BB444C3FA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/>
              <a:t>Реализация интерфейса </a:t>
            </a:r>
            <a:r>
              <a:rPr lang="en-US" dirty="0"/>
              <a:t>Runnable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ThreadExample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  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	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"Thread is running..."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 }  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  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	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ThreadExample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 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	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	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 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 } 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670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B5B96-8A94-2AC3-2B34-B0F71F7F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67544"/>
          </a:xfrm>
        </p:spPr>
        <p:txBody>
          <a:bodyPr/>
          <a:lstStyle/>
          <a:p>
            <a:pPr algn="ctr"/>
            <a:r>
              <a:rPr lang="ru-RU" dirty="0"/>
              <a:t>Потоки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4CB1E9-AE6E-7680-7044-EE9428E11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480060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ru-RU" sz="2900" dirty="0"/>
              <a:t>Методы </a:t>
            </a:r>
            <a:r>
              <a:rPr lang="en-US" sz="2900" dirty="0"/>
              <a:t>Thread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rgbClr val="C8C8C8"/>
                </a:solidFill>
                <a:latin typeface="Consolas" panose="020B0609020204030204" pitchFamily="49" charset="0"/>
              </a:rPr>
              <a:t>public final String </a:t>
            </a:r>
            <a:r>
              <a:rPr lang="en-US" sz="2900" dirty="0" err="1">
                <a:solidFill>
                  <a:srgbClr val="C8C8C8"/>
                </a:solidFill>
                <a:latin typeface="Consolas" panose="020B0609020204030204" pitchFamily="49" charset="0"/>
              </a:rPr>
              <a:t>getName</a:t>
            </a:r>
            <a:r>
              <a:rPr lang="en-US" sz="2900" dirty="0">
                <a:solidFill>
                  <a:srgbClr val="C8C8C8"/>
                </a:solidFill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rgbClr val="C8C8C8"/>
                </a:solidFill>
                <a:latin typeface="Consolas" panose="020B0609020204030204" pitchFamily="49" charset="0"/>
              </a:rPr>
              <a:t>public final int </a:t>
            </a:r>
            <a:r>
              <a:rPr lang="en-US" sz="2900" dirty="0" err="1">
                <a:solidFill>
                  <a:srgbClr val="C8C8C8"/>
                </a:solidFill>
                <a:latin typeface="Consolas" panose="020B0609020204030204" pitchFamily="49" charset="0"/>
              </a:rPr>
              <a:t>getPriority</a:t>
            </a:r>
            <a:r>
              <a:rPr lang="en-US" sz="2900" dirty="0">
                <a:solidFill>
                  <a:srgbClr val="C8C8C8"/>
                </a:solidFill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rgbClr val="C8C8C8"/>
                </a:solidFill>
                <a:latin typeface="Consolas" panose="020B0609020204030204" pitchFamily="49" charset="0"/>
              </a:rPr>
              <a:t>public </a:t>
            </a:r>
            <a:r>
              <a:rPr lang="en-US" sz="2900" dirty="0" err="1">
                <a:solidFill>
                  <a:srgbClr val="C8C8C8"/>
                </a:solidFill>
                <a:latin typeface="Consolas" panose="020B0609020204030204" pitchFamily="49" charset="0"/>
              </a:rPr>
              <a:t>Thread.State</a:t>
            </a:r>
            <a:r>
              <a:rPr lang="en-US" sz="2900" dirty="0">
                <a:solidFill>
                  <a:srgbClr val="C8C8C8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rgbClr val="C8C8C8"/>
                </a:solidFill>
                <a:latin typeface="Consolas" panose="020B0609020204030204" pitchFamily="49" charset="0"/>
              </a:rPr>
              <a:t>getState</a:t>
            </a:r>
            <a:r>
              <a:rPr lang="en-US" sz="2900" dirty="0">
                <a:solidFill>
                  <a:srgbClr val="C8C8C8"/>
                </a:solidFill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rgbClr val="C8C8C8"/>
                </a:solidFill>
                <a:latin typeface="Consolas" panose="020B0609020204030204" pitchFamily="49" charset="0"/>
              </a:rPr>
              <a:t>public final </a:t>
            </a:r>
            <a:r>
              <a:rPr lang="en-US" sz="2900" dirty="0" err="1">
                <a:solidFill>
                  <a:srgbClr val="C8C8C8"/>
                </a:solidFill>
                <a:latin typeface="Consolas" panose="020B0609020204030204" pitchFamily="49" charset="0"/>
              </a:rPr>
              <a:t>boolean</a:t>
            </a:r>
            <a:r>
              <a:rPr lang="en-US" sz="2900" dirty="0">
                <a:solidFill>
                  <a:srgbClr val="C8C8C8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rgbClr val="C8C8C8"/>
                </a:solidFill>
                <a:latin typeface="Consolas" panose="020B0609020204030204" pitchFamily="49" charset="0"/>
              </a:rPr>
              <a:t>isAlive</a:t>
            </a:r>
            <a:r>
              <a:rPr lang="en-US" sz="2900" dirty="0">
                <a:solidFill>
                  <a:srgbClr val="C8C8C8"/>
                </a:solidFill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rgbClr val="C8C8C8"/>
                </a:solidFill>
                <a:latin typeface="Consolas" panose="020B0609020204030204" pitchFamily="49" charset="0"/>
              </a:rPr>
              <a:t>public final void join() throws </a:t>
            </a:r>
            <a:r>
              <a:rPr lang="en-US" sz="2900" dirty="0" err="1">
                <a:solidFill>
                  <a:srgbClr val="C8C8C8"/>
                </a:solidFill>
                <a:latin typeface="Consolas" panose="020B0609020204030204" pitchFamily="49" charset="0"/>
              </a:rPr>
              <a:t>InterruptedException</a:t>
            </a:r>
            <a:endParaRPr lang="en-US" sz="2900" dirty="0">
              <a:solidFill>
                <a:srgbClr val="C8C8C8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rgbClr val="C8C8C8"/>
                </a:solidFill>
                <a:latin typeface="Consolas" panose="020B0609020204030204" pitchFamily="49" charset="0"/>
              </a:rPr>
              <a:t>public void run()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rgbClr val="C8C8C8"/>
                </a:solidFill>
                <a:latin typeface="Consolas" panose="020B0609020204030204" pitchFamily="49" charset="0"/>
              </a:rPr>
              <a:t>public final void </a:t>
            </a:r>
            <a:r>
              <a:rPr lang="en-US" sz="2900" dirty="0" err="1">
                <a:solidFill>
                  <a:srgbClr val="C8C8C8"/>
                </a:solidFill>
                <a:latin typeface="Consolas" panose="020B0609020204030204" pitchFamily="49" charset="0"/>
              </a:rPr>
              <a:t>setName</a:t>
            </a:r>
            <a:r>
              <a:rPr lang="en-US" sz="2900" dirty="0">
                <a:solidFill>
                  <a:srgbClr val="C8C8C8"/>
                </a:solidFill>
                <a:latin typeface="Consolas" panose="020B0609020204030204" pitchFamily="49" charset="0"/>
              </a:rPr>
              <a:t>(String name)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rgbClr val="C8C8C8"/>
                </a:solidFill>
                <a:latin typeface="Consolas" panose="020B0609020204030204" pitchFamily="49" charset="0"/>
              </a:rPr>
              <a:t>public final void </a:t>
            </a:r>
            <a:r>
              <a:rPr lang="en-US" sz="2900" dirty="0" err="1">
                <a:solidFill>
                  <a:srgbClr val="C8C8C8"/>
                </a:solidFill>
                <a:latin typeface="Consolas" panose="020B0609020204030204" pitchFamily="49" charset="0"/>
              </a:rPr>
              <a:t>setPriority</a:t>
            </a:r>
            <a:r>
              <a:rPr lang="en-US" sz="2900" dirty="0">
                <a:solidFill>
                  <a:srgbClr val="C8C8C8"/>
                </a:solidFill>
                <a:latin typeface="Consolas" panose="020B0609020204030204" pitchFamily="49" charset="0"/>
              </a:rPr>
              <a:t>(int </a:t>
            </a:r>
            <a:r>
              <a:rPr lang="en-US" sz="2900" dirty="0" err="1">
                <a:solidFill>
                  <a:srgbClr val="C8C8C8"/>
                </a:solidFill>
                <a:latin typeface="Consolas" panose="020B0609020204030204" pitchFamily="49" charset="0"/>
              </a:rPr>
              <a:t>newPriority</a:t>
            </a:r>
            <a:r>
              <a:rPr lang="en-US" sz="2900" dirty="0">
                <a:solidFill>
                  <a:srgbClr val="C8C8C8"/>
                </a:solidFill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rgbClr val="C8C8C8"/>
                </a:solidFill>
                <a:latin typeface="Consolas" panose="020B0609020204030204" pitchFamily="49" charset="0"/>
              </a:rPr>
              <a:t>public static void sleep(long </a:t>
            </a:r>
            <a:r>
              <a:rPr lang="en-US" sz="2900" dirty="0" err="1">
                <a:solidFill>
                  <a:srgbClr val="C8C8C8"/>
                </a:solidFill>
                <a:latin typeface="Consolas" panose="020B0609020204030204" pitchFamily="49" charset="0"/>
              </a:rPr>
              <a:t>millis</a:t>
            </a:r>
            <a:r>
              <a:rPr lang="en-US" sz="2900" dirty="0">
                <a:solidFill>
                  <a:srgbClr val="C8C8C8"/>
                </a:solidFill>
                <a:latin typeface="Consolas" panose="020B0609020204030204" pitchFamily="49" charset="0"/>
              </a:rPr>
              <a:t>) throws </a:t>
            </a:r>
            <a:r>
              <a:rPr lang="en-US" sz="2900" dirty="0" err="1">
                <a:solidFill>
                  <a:srgbClr val="C8C8C8"/>
                </a:solidFill>
                <a:latin typeface="Consolas" panose="020B0609020204030204" pitchFamily="49" charset="0"/>
              </a:rPr>
              <a:t>InterruptedException</a:t>
            </a:r>
            <a:endParaRPr lang="en-US" sz="2900" dirty="0">
              <a:solidFill>
                <a:srgbClr val="C8C8C8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rgbClr val="C8C8C8"/>
                </a:solidFill>
                <a:latin typeface="Consolas" panose="020B0609020204030204" pitchFamily="49" charset="0"/>
              </a:rPr>
              <a:t>public static void yield()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455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D7121-7DD6-744F-864F-8C97D2767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18FCE-7E6D-C2FC-6EE0-2EABA5494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836712"/>
            <a:ext cx="9144000" cy="3048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Синхронизация потоков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30A89C4-67FE-3CA7-0F9D-9D0203CBE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48" y="1628800"/>
            <a:ext cx="10476656" cy="4968552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Общий счётчик, к которому обращаются несколько потоков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Увеличение счётчика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Общий счётчик, к которому обращаются несколько потоков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synchronized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Увеличение счётчика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}}</a:t>
            </a:r>
          </a:p>
          <a:p>
            <a:pPr marL="0" indent="0">
              <a:lnSpc>
                <a:spcPts val="1425"/>
              </a:lnSpc>
              <a:buNone/>
            </a:pP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614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0FB8D-9390-A72B-6CBA-548158898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9EED0-2A2F-76AA-A778-00051C321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56320"/>
            <a:ext cx="9144000" cy="3048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Синхронизация потоков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FC77280-2E78-049D-E2AC-AEEF5DA8C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48" y="908720"/>
            <a:ext cx="10476656" cy="5688632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buNone/>
            </a:pPr>
            <a:endParaRPr lang="en-US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US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=&gt; {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Дождёмся завершения всех потоков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"Final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count (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с гонкой данных): 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}}</a:t>
            </a:r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995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58B2B-6BBD-99B5-D01E-F6508A502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B335B-9D44-DE16-0B8E-FD843219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4704"/>
            <a:ext cx="9144000" cy="3048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Синхронизация потоков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F72F13DF-8CA7-E93A-C74C-9EA2391AA1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51386"/>
              </p:ext>
            </p:extLst>
          </p:nvPr>
        </p:nvGraphicFramePr>
        <p:xfrm>
          <a:off x="1631504" y="1828800"/>
          <a:ext cx="903649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97345373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436387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 синхронизацией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Без синхронизации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54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85059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43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93378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04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86878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218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83220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91133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6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80505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82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92901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85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081846"/>
      </p:ext>
    </p:extLst>
  </p:cSld>
  <p:clrMapOvr>
    <a:masterClrMapping/>
  </p:clrMapOvr>
</p:sld>
</file>

<file path=ppt/theme/theme1.xml><?xml version="1.0" encoding="utf-8"?>
<a:theme xmlns:a="http://schemas.openxmlformats.org/drawingml/2006/main" name="Компьютерная техника (16 х 9)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9_TF02901026" id="{9ABFC068-3A73-4579-A906-236FD849EB75}" vid="{807ADEAB-3D6D-4E0B-BC9C-74CA21365FB3}"/>
    </a:ext>
  </a:extLst>
</a:theme>
</file>

<file path=ppt/theme/theme2.xml><?xml version="1.0" encoding="utf-8"?>
<a:theme xmlns:a="http://schemas.openxmlformats.org/drawingml/2006/main" name="Тема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4873beb7-5857-4685-be1f-d57550cc96cc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бизнес-стратегии с изображением монтажной платы (широкоэкранный формат)</Template>
  <TotalTime>456</TotalTime>
  <Words>894</Words>
  <Application>Microsoft Office PowerPoint</Application>
  <PresentationFormat>Широкоэкранный</PresentationFormat>
  <Paragraphs>130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Candara</vt:lpstr>
      <vt:lpstr>Consolas</vt:lpstr>
      <vt:lpstr>Компьютерная техника (16 х 9)</vt:lpstr>
      <vt:lpstr>Scala</vt:lpstr>
      <vt:lpstr>План</vt:lpstr>
      <vt:lpstr>Потоки</vt:lpstr>
      <vt:lpstr>Потоки</vt:lpstr>
      <vt:lpstr>Потоки</vt:lpstr>
      <vt:lpstr>Потоки</vt:lpstr>
      <vt:lpstr>Синхронизация потоков</vt:lpstr>
      <vt:lpstr>Синхронизация потоков</vt:lpstr>
      <vt:lpstr>Синхронизация потоков</vt:lpstr>
      <vt:lpstr>Future</vt:lpstr>
      <vt:lpstr>Future</vt:lpstr>
      <vt:lpstr>Future и Await</vt:lpstr>
      <vt:lpstr>map и flatMap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Михаил Марков</dc:creator>
  <cp:lastModifiedBy>Михаил Марков</cp:lastModifiedBy>
  <cp:revision>65</cp:revision>
  <dcterms:created xsi:type="dcterms:W3CDTF">2024-09-08T12:20:36Z</dcterms:created>
  <dcterms:modified xsi:type="dcterms:W3CDTF">2024-11-15T09:55:08Z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