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4F152-9D23-4FDE-B882-D81F20E8A9F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4C9CCD4-C30C-40D9-9943-BA213BD6B38A}">
      <dgm:prSet custT="1"/>
      <dgm:spPr/>
      <dgm:t>
        <a:bodyPr/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venir Next LT Pro"/>
              <a:ea typeface="+mn-ea"/>
              <a:cs typeface="+mn-cs"/>
            </a:rPr>
            <a:t>Definition</a:t>
          </a:r>
        </a:p>
      </dgm:t>
    </dgm:pt>
    <dgm:pt modelId="{F2A96DFF-4EE8-4A66-A3AE-9BD26EE92AA8}" type="parTrans" cxnId="{696F7055-EE0D-4D0E-9D32-AC3178983588}">
      <dgm:prSet/>
      <dgm:spPr/>
      <dgm:t>
        <a:bodyPr/>
        <a:lstStyle/>
        <a:p>
          <a:endParaRPr lang="en-US"/>
        </a:p>
      </dgm:t>
    </dgm:pt>
    <dgm:pt modelId="{50897D6F-9811-45B4-A05B-0690CE4E4071}" type="sibTrans" cxnId="{696F7055-EE0D-4D0E-9D32-AC3178983588}">
      <dgm:prSet/>
      <dgm:spPr/>
      <dgm:t>
        <a:bodyPr/>
        <a:lstStyle/>
        <a:p>
          <a:endParaRPr lang="en-US"/>
        </a:p>
      </dgm:t>
    </dgm:pt>
    <dgm:pt modelId="{65962F76-10F9-47F5-9D44-ABC24505730D}">
      <dgm:prSet custT="1"/>
      <dgm:spPr/>
      <dgm:t>
        <a:bodyPr/>
        <a:lstStyle/>
        <a:p>
          <a:r>
            <a:rPr lang="en-US" sz="3400" kern="12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venir Next LT Pro"/>
              <a:ea typeface="+mn-ea"/>
              <a:cs typeface="+mn-cs"/>
            </a:rPr>
            <a:t>Scenario</a:t>
          </a:r>
        </a:p>
      </dgm:t>
    </dgm:pt>
    <dgm:pt modelId="{D4DFC6FF-564E-4951-83E8-2204BF6D46D9}" type="parTrans" cxnId="{9B6135C2-F91E-4701-8C7F-27EED2F5EA1D}">
      <dgm:prSet/>
      <dgm:spPr/>
      <dgm:t>
        <a:bodyPr/>
        <a:lstStyle/>
        <a:p>
          <a:endParaRPr lang="en-US"/>
        </a:p>
      </dgm:t>
    </dgm:pt>
    <dgm:pt modelId="{CFAB72FA-782C-4448-8937-013FE5CAA8D4}" type="sibTrans" cxnId="{9B6135C2-F91E-4701-8C7F-27EED2F5EA1D}">
      <dgm:prSet/>
      <dgm:spPr/>
      <dgm:t>
        <a:bodyPr/>
        <a:lstStyle/>
        <a:p>
          <a:endParaRPr lang="en-US"/>
        </a:p>
      </dgm:t>
    </dgm:pt>
    <dgm:pt modelId="{C400471B-5000-4D5C-A800-DD83A2E1AE04}">
      <dgm:prSet custT="1"/>
      <dgm:spPr/>
      <dgm:t>
        <a:bodyPr/>
        <a:lstStyle/>
        <a:p>
          <a:r>
            <a:rPr lang="en-US" sz="3400" kern="12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venir Next LT Pro"/>
              <a:ea typeface="+mn-ea"/>
              <a:cs typeface="+mn-cs"/>
            </a:rPr>
            <a:t>Identifier Complexity</a:t>
          </a:r>
        </a:p>
      </dgm:t>
    </dgm:pt>
    <dgm:pt modelId="{F2BE4D46-962F-409F-A8AB-67F694295E4D}" type="parTrans" cxnId="{9EAC3D29-BDB7-4664-B7AD-28C404FE92E8}">
      <dgm:prSet/>
      <dgm:spPr/>
      <dgm:t>
        <a:bodyPr/>
        <a:lstStyle/>
        <a:p>
          <a:endParaRPr lang="en-US"/>
        </a:p>
      </dgm:t>
    </dgm:pt>
    <dgm:pt modelId="{C87FA6FA-053A-41F7-93EF-5038351A7DEB}" type="sibTrans" cxnId="{9EAC3D29-BDB7-4664-B7AD-28C404FE92E8}">
      <dgm:prSet/>
      <dgm:spPr/>
      <dgm:t>
        <a:bodyPr/>
        <a:lstStyle/>
        <a:p>
          <a:endParaRPr lang="en-US"/>
        </a:p>
      </dgm:t>
    </dgm:pt>
    <dgm:pt modelId="{0FFE70AF-DD15-44D5-81C0-FFD964098CA2}">
      <dgm:prSet custT="1"/>
      <dgm:spPr/>
      <dgm:t>
        <a:bodyPr/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venir Next LT Pro"/>
              <a:ea typeface="+mn-ea"/>
              <a:cs typeface="+mn-cs"/>
            </a:rPr>
            <a:t>Mitigations</a:t>
          </a:r>
        </a:p>
      </dgm:t>
    </dgm:pt>
    <dgm:pt modelId="{1C523A94-4D0A-460E-911A-5514C15460AC}" type="parTrans" cxnId="{ECF396B2-C91A-4DE4-AF14-5801766AB7EF}">
      <dgm:prSet/>
      <dgm:spPr/>
      <dgm:t>
        <a:bodyPr/>
        <a:lstStyle/>
        <a:p>
          <a:endParaRPr lang="en-US"/>
        </a:p>
      </dgm:t>
    </dgm:pt>
    <dgm:pt modelId="{A3CF36A0-7780-4A2F-995A-FEFAE7BD80A9}" type="sibTrans" cxnId="{ECF396B2-C91A-4DE4-AF14-5801766AB7EF}">
      <dgm:prSet/>
      <dgm:spPr/>
      <dgm:t>
        <a:bodyPr/>
        <a:lstStyle/>
        <a:p>
          <a:endParaRPr lang="en-US"/>
        </a:p>
      </dgm:t>
    </dgm:pt>
    <dgm:pt modelId="{B03FBC95-3979-4117-888B-84F789E13D75}">
      <dgm:prSet custT="1"/>
      <dgm:spPr/>
      <dgm:t>
        <a:bodyPr/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venir Next LT Pro"/>
              <a:ea typeface="+mn-ea"/>
              <a:cs typeface="+mn-cs"/>
            </a:rPr>
            <a:t>Summary &amp; Key Takeaways</a:t>
          </a:r>
          <a:endParaRPr lang="en-US" sz="3400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Avenir Next LT Pro"/>
            <a:ea typeface="+mn-ea"/>
            <a:cs typeface="+mn-cs"/>
          </a:endParaRPr>
        </a:p>
      </dgm:t>
    </dgm:pt>
    <dgm:pt modelId="{03C2D0A0-2001-4439-926B-FDD6917ADAB1}" type="parTrans" cxnId="{1F9E921E-8018-44F7-A39A-C2BEC140AC63}">
      <dgm:prSet/>
      <dgm:spPr/>
      <dgm:t>
        <a:bodyPr/>
        <a:lstStyle/>
        <a:p>
          <a:endParaRPr lang="en-US"/>
        </a:p>
      </dgm:t>
    </dgm:pt>
    <dgm:pt modelId="{C69D0742-0094-4DA6-84C4-B0798EB00961}" type="sibTrans" cxnId="{1F9E921E-8018-44F7-A39A-C2BEC140AC63}">
      <dgm:prSet/>
      <dgm:spPr/>
      <dgm:t>
        <a:bodyPr/>
        <a:lstStyle/>
        <a:p>
          <a:endParaRPr lang="en-US"/>
        </a:p>
      </dgm:t>
    </dgm:pt>
    <dgm:pt modelId="{A5B8EFA2-17D7-40CC-BDEE-2F6AF154D948}">
      <dgm:prSet custT="1"/>
      <dgm:spPr/>
      <dgm:t>
        <a:bodyPr/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venir Next LT Pro"/>
              <a:ea typeface="+mn-ea"/>
              <a:cs typeface="+mn-cs"/>
            </a:rPr>
            <a:t>References</a:t>
          </a:r>
          <a:endParaRPr lang="en-US" sz="3400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Avenir Next LT Pro"/>
            <a:ea typeface="+mn-ea"/>
            <a:cs typeface="+mn-cs"/>
          </a:endParaRPr>
        </a:p>
      </dgm:t>
    </dgm:pt>
    <dgm:pt modelId="{8A50CF0D-7603-486F-B09C-3103E2BFA1A1}" type="parTrans" cxnId="{FD1099CF-14F9-43FE-A732-CD7BA6A9C37D}">
      <dgm:prSet/>
      <dgm:spPr/>
      <dgm:t>
        <a:bodyPr/>
        <a:lstStyle/>
        <a:p>
          <a:endParaRPr lang="en-US"/>
        </a:p>
      </dgm:t>
    </dgm:pt>
    <dgm:pt modelId="{2EF9E906-A582-4BE9-99AF-8F8F7051A982}" type="sibTrans" cxnId="{FD1099CF-14F9-43FE-A732-CD7BA6A9C37D}">
      <dgm:prSet/>
      <dgm:spPr/>
      <dgm:t>
        <a:bodyPr/>
        <a:lstStyle/>
        <a:p>
          <a:endParaRPr lang="en-US"/>
        </a:p>
      </dgm:t>
    </dgm:pt>
    <dgm:pt modelId="{54A2413C-11E9-44FC-8D76-FA0F7DD8AD9C}" type="pres">
      <dgm:prSet presAssocID="{1944F152-9D23-4FDE-B882-D81F20E8A9FC}" presName="vert0" presStyleCnt="0">
        <dgm:presLayoutVars>
          <dgm:dir/>
          <dgm:animOne val="branch"/>
          <dgm:animLvl val="lvl"/>
        </dgm:presLayoutVars>
      </dgm:prSet>
      <dgm:spPr/>
    </dgm:pt>
    <dgm:pt modelId="{CA14ED13-4807-4973-ABB8-F03BF0DD2AF6}" type="pres">
      <dgm:prSet presAssocID="{44C9CCD4-C30C-40D9-9943-BA213BD6B38A}" presName="thickLine" presStyleLbl="alignNode1" presStyleIdx="0" presStyleCnt="6"/>
      <dgm:spPr/>
    </dgm:pt>
    <dgm:pt modelId="{4A9ED52D-E1E1-412F-950E-CC4AF7F61EC8}" type="pres">
      <dgm:prSet presAssocID="{44C9CCD4-C30C-40D9-9943-BA213BD6B38A}" presName="horz1" presStyleCnt="0"/>
      <dgm:spPr/>
    </dgm:pt>
    <dgm:pt modelId="{89952914-B260-46B1-9FB3-20ADCA9D26BB}" type="pres">
      <dgm:prSet presAssocID="{44C9CCD4-C30C-40D9-9943-BA213BD6B38A}" presName="tx1" presStyleLbl="revTx" presStyleIdx="0" presStyleCnt="6"/>
      <dgm:spPr/>
    </dgm:pt>
    <dgm:pt modelId="{EC1B9A11-D865-4ABC-9EE8-5FED6D1E449D}" type="pres">
      <dgm:prSet presAssocID="{44C9CCD4-C30C-40D9-9943-BA213BD6B38A}" presName="vert1" presStyleCnt="0"/>
      <dgm:spPr/>
    </dgm:pt>
    <dgm:pt modelId="{DEDEBD99-1E9E-40C5-B137-67DF43FB2B60}" type="pres">
      <dgm:prSet presAssocID="{65962F76-10F9-47F5-9D44-ABC24505730D}" presName="thickLine" presStyleLbl="alignNode1" presStyleIdx="1" presStyleCnt="6"/>
      <dgm:spPr/>
    </dgm:pt>
    <dgm:pt modelId="{354B7977-93F3-41ED-A623-E05E73F81C19}" type="pres">
      <dgm:prSet presAssocID="{65962F76-10F9-47F5-9D44-ABC24505730D}" presName="horz1" presStyleCnt="0"/>
      <dgm:spPr/>
    </dgm:pt>
    <dgm:pt modelId="{CB753535-CE01-48FC-AFAD-E54715086CA5}" type="pres">
      <dgm:prSet presAssocID="{65962F76-10F9-47F5-9D44-ABC24505730D}" presName="tx1" presStyleLbl="revTx" presStyleIdx="1" presStyleCnt="6"/>
      <dgm:spPr/>
    </dgm:pt>
    <dgm:pt modelId="{13E52755-0751-4F13-AE17-176317F9B64D}" type="pres">
      <dgm:prSet presAssocID="{65962F76-10F9-47F5-9D44-ABC24505730D}" presName="vert1" presStyleCnt="0"/>
      <dgm:spPr/>
    </dgm:pt>
    <dgm:pt modelId="{7573A349-9C39-47DB-BAA4-3BC165198AC0}" type="pres">
      <dgm:prSet presAssocID="{C400471B-5000-4D5C-A800-DD83A2E1AE04}" presName="thickLine" presStyleLbl="alignNode1" presStyleIdx="2" presStyleCnt="6"/>
      <dgm:spPr/>
    </dgm:pt>
    <dgm:pt modelId="{9777DAF9-F8BD-46F1-A5A4-4502FF73BB6A}" type="pres">
      <dgm:prSet presAssocID="{C400471B-5000-4D5C-A800-DD83A2E1AE04}" presName="horz1" presStyleCnt="0"/>
      <dgm:spPr/>
    </dgm:pt>
    <dgm:pt modelId="{6CCA818F-A94D-4CD9-AA0B-7CCD9E9FDDDC}" type="pres">
      <dgm:prSet presAssocID="{C400471B-5000-4D5C-A800-DD83A2E1AE04}" presName="tx1" presStyleLbl="revTx" presStyleIdx="2" presStyleCnt="6"/>
      <dgm:spPr/>
    </dgm:pt>
    <dgm:pt modelId="{A2CDE280-18F7-4F94-8FBB-43DB51136C59}" type="pres">
      <dgm:prSet presAssocID="{C400471B-5000-4D5C-A800-DD83A2E1AE04}" presName="vert1" presStyleCnt="0"/>
      <dgm:spPr/>
    </dgm:pt>
    <dgm:pt modelId="{25595C4D-4738-419B-8B9B-EAD058861EB7}" type="pres">
      <dgm:prSet presAssocID="{0FFE70AF-DD15-44D5-81C0-FFD964098CA2}" presName="thickLine" presStyleLbl="alignNode1" presStyleIdx="3" presStyleCnt="6"/>
      <dgm:spPr/>
    </dgm:pt>
    <dgm:pt modelId="{FC5F94CB-17C0-4A86-A533-6460EC44F7AA}" type="pres">
      <dgm:prSet presAssocID="{0FFE70AF-DD15-44D5-81C0-FFD964098CA2}" presName="horz1" presStyleCnt="0"/>
      <dgm:spPr/>
    </dgm:pt>
    <dgm:pt modelId="{DB55BA7A-A5A8-4035-AB6F-7A89F3A71409}" type="pres">
      <dgm:prSet presAssocID="{0FFE70AF-DD15-44D5-81C0-FFD964098CA2}" presName="tx1" presStyleLbl="revTx" presStyleIdx="3" presStyleCnt="6"/>
      <dgm:spPr/>
    </dgm:pt>
    <dgm:pt modelId="{23E91F28-B422-4F43-94E9-D7099D3B9CC9}" type="pres">
      <dgm:prSet presAssocID="{0FFE70AF-DD15-44D5-81C0-FFD964098CA2}" presName="vert1" presStyleCnt="0"/>
      <dgm:spPr/>
    </dgm:pt>
    <dgm:pt modelId="{463EA1FC-66A2-4E8B-8C8F-74A3E10CD5CE}" type="pres">
      <dgm:prSet presAssocID="{B03FBC95-3979-4117-888B-84F789E13D75}" presName="thickLine" presStyleLbl="alignNode1" presStyleIdx="4" presStyleCnt="6"/>
      <dgm:spPr/>
    </dgm:pt>
    <dgm:pt modelId="{5DBF4AFC-D4E1-42E9-8F33-463EB41ABD74}" type="pres">
      <dgm:prSet presAssocID="{B03FBC95-3979-4117-888B-84F789E13D75}" presName="horz1" presStyleCnt="0"/>
      <dgm:spPr/>
    </dgm:pt>
    <dgm:pt modelId="{2E06CBBC-90B1-4F02-8249-0F4148B30DE7}" type="pres">
      <dgm:prSet presAssocID="{B03FBC95-3979-4117-888B-84F789E13D75}" presName="tx1" presStyleLbl="revTx" presStyleIdx="4" presStyleCnt="6"/>
      <dgm:spPr/>
    </dgm:pt>
    <dgm:pt modelId="{A98947CF-DA78-48EF-B44F-1FD876955961}" type="pres">
      <dgm:prSet presAssocID="{B03FBC95-3979-4117-888B-84F789E13D75}" presName="vert1" presStyleCnt="0"/>
      <dgm:spPr/>
    </dgm:pt>
    <dgm:pt modelId="{CAE0FC90-0F41-45FA-8E6A-008ACDF3AF97}" type="pres">
      <dgm:prSet presAssocID="{A5B8EFA2-17D7-40CC-BDEE-2F6AF154D948}" presName="thickLine" presStyleLbl="alignNode1" presStyleIdx="5" presStyleCnt="6"/>
      <dgm:spPr/>
    </dgm:pt>
    <dgm:pt modelId="{8F8626B7-D54A-42B9-A263-4DD7AAD02BFE}" type="pres">
      <dgm:prSet presAssocID="{A5B8EFA2-17D7-40CC-BDEE-2F6AF154D948}" presName="horz1" presStyleCnt="0"/>
      <dgm:spPr/>
    </dgm:pt>
    <dgm:pt modelId="{6E4851A7-A446-416B-BD0F-E11421836F1D}" type="pres">
      <dgm:prSet presAssocID="{A5B8EFA2-17D7-40CC-BDEE-2F6AF154D948}" presName="tx1" presStyleLbl="revTx" presStyleIdx="5" presStyleCnt="6"/>
      <dgm:spPr/>
    </dgm:pt>
    <dgm:pt modelId="{3FE54D51-20F2-4C08-A68E-66F0D9E84CE0}" type="pres">
      <dgm:prSet presAssocID="{A5B8EFA2-17D7-40CC-BDEE-2F6AF154D948}" presName="vert1" presStyleCnt="0"/>
      <dgm:spPr/>
    </dgm:pt>
  </dgm:ptLst>
  <dgm:cxnLst>
    <dgm:cxn modelId="{1F9E921E-8018-44F7-A39A-C2BEC140AC63}" srcId="{1944F152-9D23-4FDE-B882-D81F20E8A9FC}" destId="{B03FBC95-3979-4117-888B-84F789E13D75}" srcOrd="4" destOrd="0" parTransId="{03C2D0A0-2001-4439-926B-FDD6917ADAB1}" sibTransId="{C69D0742-0094-4DA6-84C4-B0798EB00961}"/>
    <dgm:cxn modelId="{9EAC3D29-BDB7-4664-B7AD-28C404FE92E8}" srcId="{1944F152-9D23-4FDE-B882-D81F20E8A9FC}" destId="{C400471B-5000-4D5C-A800-DD83A2E1AE04}" srcOrd="2" destOrd="0" parTransId="{F2BE4D46-962F-409F-A8AB-67F694295E4D}" sibTransId="{C87FA6FA-053A-41F7-93EF-5038351A7DEB}"/>
    <dgm:cxn modelId="{7294AC5C-24F3-4A8B-BA08-0F7C7AF1F357}" type="presOf" srcId="{65962F76-10F9-47F5-9D44-ABC24505730D}" destId="{CB753535-CE01-48FC-AFAD-E54715086CA5}" srcOrd="0" destOrd="0" presId="urn:microsoft.com/office/officeart/2008/layout/LinedList"/>
    <dgm:cxn modelId="{F31C6170-A4A3-4FC7-B5F8-0E2EDE951188}" type="presOf" srcId="{0FFE70AF-DD15-44D5-81C0-FFD964098CA2}" destId="{DB55BA7A-A5A8-4035-AB6F-7A89F3A71409}" srcOrd="0" destOrd="0" presId="urn:microsoft.com/office/officeart/2008/layout/LinedList"/>
    <dgm:cxn modelId="{537BCE71-BD1A-411A-9F49-1B55BA06C09B}" type="presOf" srcId="{1944F152-9D23-4FDE-B882-D81F20E8A9FC}" destId="{54A2413C-11E9-44FC-8D76-FA0F7DD8AD9C}" srcOrd="0" destOrd="0" presId="urn:microsoft.com/office/officeart/2008/layout/LinedList"/>
    <dgm:cxn modelId="{696F7055-EE0D-4D0E-9D32-AC3178983588}" srcId="{1944F152-9D23-4FDE-B882-D81F20E8A9FC}" destId="{44C9CCD4-C30C-40D9-9943-BA213BD6B38A}" srcOrd="0" destOrd="0" parTransId="{F2A96DFF-4EE8-4A66-A3AE-9BD26EE92AA8}" sibTransId="{50897D6F-9811-45B4-A05B-0690CE4E4071}"/>
    <dgm:cxn modelId="{44B37D7A-2275-4133-977E-566CC8098067}" type="presOf" srcId="{44C9CCD4-C30C-40D9-9943-BA213BD6B38A}" destId="{89952914-B260-46B1-9FB3-20ADCA9D26BB}" srcOrd="0" destOrd="0" presId="urn:microsoft.com/office/officeart/2008/layout/LinedList"/>
    <dgm:cxn modelId="{ECF396B2-C91A-4DE4-AF14-5801766AB7EF}" srcId="{1944F152-9D23-4FDE-B882-D81F20E8A9FC}" destId="{0FFE70AF-DD15-44D5-81C0-FFD964098CA2}" srcOrd="3" destOrd="0" parTransId="{1C523A94-4D0A-460E-911A-5514C15460AC}" sibTransId="{A3CF36A0-7780-4A2F-995A-FEFAE7BD80A9}"/>
    <dgm:cxn modelId="{9B6135C2-F91E-4701-8C7F-27EED2F5EA1D}" srcId="{1944F152-9D23-4FDE-B882-D81F20E8A9FC}" destId="{65962F76-10F9-47F5-9D44-ABC24505730D}" srcOrd="1" destOrd="0" parTransId="{D4DFC6FF-564E-4951-83E8-2204BF6D46D9}" sibTransId="{CFAB72FA-782C-4448-8937-013FE5CAA8D4}"/>
    <dgm:cxn modelId="{C23701CB-9860-4CE5-87EB-3CF21B61904E}" type="presOf" srcId="{B03FBC95-3979-4117-888B-84F789E13D75}" destId="{2E06CBBC-90B1-4F02-8249-0F4148B30DE7}" srcOrd="0" destOrd="0" presId="urn:microsoft.com/office/officeart/2008/layout/LinedList"/>
    <dgm:cxn modelId="{FD1099CF-14F9-43FE-A732-CD7BA6A9C37D}" srcId="{1944F152-9D23-4FDE-B882-D81F20E8A9FC}" destId="{A5B8EFA2-17D7-40CC-BDEE-2F6AF154D948}" srcOrd="5" destOrd="0" parTransId="{8A50CF0D-7603-486F-B09C-3103E2BFA1A1}" sibTransId="{2EF9E906-A582-4BE9-99AF-8F8F7051A982}"/>
    <dgm:cxn modelId="{204987E7-591B-4E25-A02B-2CAB4A9A89BC}" type="presOf" srcId="{A5B8EFA2-17D7-40CC-BDEE-2F6AF154D948}" destId="{6E4851A7-A446-416B-BD0F-E11421836F1D}" srcOrd="0" destOrd="0" presId="urn:microsoft.com/office/officeart/2008/layout/LinedList"/>
    <dgm:cxn modelId="{6C6006EE-F8E3-4B36-ABBE-DAE1E5A2A4E4}" type="presOf" srcId="{C400471B-5000-4D5C-A800-DD83A2E1AE04}" destId="{6CCA818F-A94D-4CD9-AA0B-7CCD9E9FDDDC}" srcOrd="0" destOrd="0" presId="urn:microsoft.com/office/officeart/2008/layout/LinedList"/>
    <dgm:cxn modelId="{15789C68-0A48-4DAA-AC49-A9F33ED9A440}" type="presParOf" srcId="{54A2413C-11E9-44FC-8D76-FA0F7DD8AD9C}" destId="{CA14ED13-4807-4973-ABB8-F03BF0DD2AF6}" srcOrd="0" destOrd="0" presId="urn:microsoft.com/office/officeart/2008/layout/LinedList"/>
    <dgm:cxn modelId="{38C73FCD-8CA7-406E-B1D8-9E7BF7468B6B}" type="presParOf" srcId="{54A2413C-11E9-44FC-8D76-FA0F7DD8AD9C}" destId="{4A9ED52D-E1E1-412F-950E-CC4AF7F61EC8}" srcOrd="1" destOrd="0" presId="urn:microsoft.com/office/officeart/2008/layout/LinedList"/>
    <dgm:cxn modelId="{731A2C56-41AB-4AEB-AF31-CBDBDE2388CE}" type="presParOf" srcId="{4A9ED52D-E1E1-412F-950E-CC4AF7F61EC8}" destId="{89952914-B260-46B1-9FB3-20ADCA9D26BB}" srcOrd="0" destOrd="0" presId="urn:microsoft.com/office/officeart/2008/layout/LinedList"/>
    <dgm:cxn modelId="{971B616D-E874-4D8F-95BA-6BEB4444DF05}" type="presParOf" srcId="{4A9ED52D-E1E1-412F-950E-CC4AF7F61EC8}" destId="{EC1B9A11-D865-4ABC-9EE8-5FED6D1E449D}" srcOrd="1" destOrd="0" presId="urn:microsoft.com/office/officeart/2008/layout/LinedList"/>
    <dgm:cxn modelId="{6C4AFD7D-EF0A-45EB-8F85-0282EA0AC0E4}" type="presParOf" srcId="{54A2413C-11E9-44FC-8D76-FA0F7DD8AD9C}" destId="{DEDEBD99-1E9E-40C5-B137-67DF43FB2B60}" srcOrd="2" destOrd="0" presId="urn:microsoft.com/office/officeart/2008/layout/LinedList"/>
    <dgm:cxn modelId="{E16E1AB8-8D94-4A54-9610-9B68458135F5}" type="presParOf" srcId="{54A2413C-11E9-44FC-8D76-FA0F7DD8AD9C}" destId="{354B7977-93F3-41ED-A623-E05E73F81C19}" srcOrd="3" destOrd="0" presId="urn:microsoft.com/office/officeart/2008/layout/LinedList"/>
    <dgm:cxn modelId="{32AFDAAE-8EBD-4432-A497-664C9FC69E5D}" type="presParOf" srcId="{354B7977-93F3-41ED-A623-E05E73F81C19}" destId="{CB753535-CE01-48FC-AFAD-E54715086CA5}" srcOrd="0" destOrd="0" presId="urn:microsoft.com/office/officeart/2008/layout/LinedList"/>
    <dgm:cxn modelId="{DFBE89FD-2450-4382-B7CB-B060FC92C4D5}" type="presParOf" srcId="{354B7977-93F3-41ED-A623-E05E73F81C19}" destId="{13E52755-0751-4F13-AE17-176317F9B64D}" srcOrd="1" destOrd="0" presId="urn:microsoft.com/office/officeart/2008/layout/LinedList"/>
    <dgm:cxn modelId="{680AD1FA-0BB2-458C-8CEA-F4F3C8AFD542}" type="presParOf" srcId="{54A2413C-11E9-44FC-8D76-FA0F7DD8AD9C}" destId="{7573A349-9C39-47DB-BAA4-3BC165198AC0}" srcOrd="4" destOrd="0" presId="urn:microsoft.com/office/officeart/2008/layout/LinedList"/>
    <dgm:cxn modelId="{FCEB748D-FC14-46D6-9E3C-BA7DB1A7C2AB}" type="presParOf" srcId="{54A2413C-11E9-44FC-8D76-FA0F7DD8AD9C}" destId="{9777DAF9-F8BD-46F1-A5A4-4502FF73BB6A}" srcOrd="5" destOrd="0" presId="urn:microsoft.com/office/officeart/2008/layout/LinedList"/>
    <dgm:cxn modelId="{AC27452C-B4D4-475A-9318-332FAB461B55}" type="presParOf" srcId="{9777DAF9-F8BD-46F1-A5A4-4502FF73BB6A}" destId="{6CCA818F-A94D-4CD9-AA0B-7CCD9E9FDDDC}" srcOrd="0" destOrd="0" presId="urn:microsoft.com/office/officeart/2008/layout/LinedList"/>
    <dgm:cxn modelId="{03CFCE65-7CDA-4C5A-85F0-0C9ABE6CFF91}" type="presParOf" srcId="{9777DAF9-F8BD-46F1-A5A4-4502FF73BB6A}" destId="{A2CDE280-18F7-4F94-8FBB-43DB51136C59}" srcOrd="1" destOrd="0" presId="urn:microsoft.com/office/officeart/2008/layout/LinedList"/>
    <dgm:cxn modelId="{A0328066-2A12-4C00-99B9-C8796E44D1AA}" type="presParOf" srcId="{54A2413C-11E9-44FC-8D76-FA0F7DD8AD9C}" destId="{25595C4D-4738-419B-8B9B-EAD058861EB7}" srcOrd="6" destOrd="0" presId="urn:microsoft.com/office/officeart/2008/layout/LinedList"/>
    <dgm:cxn modelId="{ACFB90E9-4C9A-46E8-8F29-910B5CBE20C1}" type="presParOf" srcId="{54A2413C-11E9-44FC-8D76-FA0F7DD8AD9C}" destId="{FC5F94CB-17C0-4A86-A533-6460EC44F7AA}" srcOrd="7" destOrd="0" presId="urn:microsoft.com/office/officeart/2008/layout/LinedList"/>
    <dgm:cxn modelId="{CCA96785-84E4-4E22-AE30-FADE8F169CBD}" type="presParOf" srcId="{FC5F94CB-17C0-4A86-A533-6460EC44F7AA}" destId="{DB55BA7A-A5A8-4035-AB6F-7A89F3A71409}" srcOrd="0" destOrd="0" presId="urn:microsoft.com/office/officeart/2008/layout/LinedList"/>
    <dgm:cxn modelId="{301197B7-8317-4E3A-AF38-198976D36A20}" type="presParOf" srcId="{FC5F94CB-17C0-4A86-A533-6460EC44F7AA}" destId="{23E91F28-B422-4F43-94E9-D7099D3B9CC9}" srcOrd="1" destOrd="0" presId="urn:microsoft.com/office/officeart/2008/layout/LinedList"/>
    <dgm:cxn modelId="{C1A2F3FC-BB75-403F-B906-480DD017C5D8}" type="presParOf" srcId="{54A2413C-11E9-44FC-8D76-FA0F7DD8AD9C}" destId="{463EA1FC-66A2-4E8B-8C8F-74A3E10CD5CE}" srcOrd="8" destOrd="0" presId="urn:microsoft.com/office/officeart/2008/layout/LinedList"/>
    <dgm:cxn modelId="{ABF1F651-A786-4B75-B2EA-12B265549FF7}" type="presParOf" srcId="{54A2413C-11E9-44FC-8D76-FA0F7DD8AD9C}" destId="{5DBF4AFC-D4E1-42E9-8F33-463EB41ABD74}" srcOrd="9" destOrd="0" presId="urn:microsoft.com/office/officeart/2008/layout/LinedList"/>
    <dgm:cxn modelId="{4E513F7A-7D43-4AD7-9B2A-F46548C81FAF}" type="presParOf" srcId="{5DBF4AFC-D4E1-42E9-8F33-463EB41ABD74}" destId="{2E06CBBC-90B1-4F02-8249-0F4148B30DE7}" srcOrd="0" destOrd="0" presId="urn:microsoft.com/office/officeart/2008/layout/LinedList"/>
    <dgm:cxn modelId="{0FD91E93-EAC1-4F3D-90A6-A87D9EDF4D3E}" type="presParOf" srcId="{5DBF4AFC-D4E1-42E9-8F33-463EB41ABD74}" destId="{A98947CF-DA78-48EF-B44F-1FD876955961}" srcOrd="1" destOrd="0" presId="urn:microsoft.com/office/officeart/2008/layout/LinedList"/>
    <dgm:cxn modelId="{BC70FF64-7C45-43E0-A859-16B1182A4835}" type="presParOf" srcId="{54A2413C-11E9-44FC-8D76-FA0F7DD8AD9C}" destId="{CAE0FC90-0F41-45FA-8E6A-008ACDF3AF97}" srcOrd="10" destOrd="0" presId="urn:microsoft.com/office/officeart/2008/layout/LinedList"/>
    <dgm:cxn modelId="{3850CC4F-F484-4770-AF26-7EC52886629D}" type="presParOf" srcId="{54A2413C-11E9-44FC-8D76-FA0F7DD8AD9C}" destId="{8F8626B7-D54A-42B9-A263-4DD7AAD02BFE}" srcOrd="11" destOrd="0" presId="urn:microsoft.com/office/officeart/2008/layout/LinedList"/>
    <dgm:cxn modelId="{EDCCBCF3-7345-42F2-BA0A-1C92DBC14929}" type="presParOf" srcId="{8F8626B7-D54A-42B9-A263-4DD7AAD02BFE}" destId="{6E4851A7-A446-416B-BD0F-E11421836F1D}" srcOrd="0" destOrd="0" presId="urn:microsoft.com/office/officeart/2008/layout/LinedList"/>
    <dgm:cxn modelId="{3F5BBDD9-E339-4A3F-BB0F-4CF9C7018447}" type="presParOf" srcId="{8F8626B7-D54A-42B9-A263-4DD7AAD02BFE}" destId="{3FE54D51-20F2-4C08-A68E-66F0D9E84C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4ED13-4807-4973-ABB8-F03BF0DD2AF6}">
      <dsp:nvSpPr>
        <dsp:cNvPr id="0" name=""/>
        <dsp:cNvSpPr/>
      </dsp:nvSpPr>
      <dsp:spPr>
        <a:xfrm>
          <a:off x="0" y="2604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52914-B260-46B1-9FB3-20ADCA9D26BB}">
      <dsp:nvSpPr>
        <dsp:cNvPr id="0" name=""/>
        <dsp:cNvSpPr/>
      </dsp:nvSpPr>
      <dsp:spPr>
        <a:xfrm>
          <a:off x="0" y="2604"/>
          <a:ext cx="6096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venir Next LT Pro"/>
              <a:ea typeface="+mn-ea"/>
              <a:cs typeface="+mn-cs"/>
            </a:rPr>
            <a:t>Definition</a:t>
          </a:r>
        </a:p>
      </dsp:txBody>
      <dsp:txXfrm>
        <a:off x="0" y="2604"/>
        <a:ext cx="6096000" cy="888131"/>
      </dsp:txXfrm>
    </dsp:sp>
    <dsp:sp modelId="{DEDEBD99-1E9E-40C5-B137-67DF43FB2B60}">
      <dsp:nvSpPr>
        <dsp:cNvPr id="0" name=""/>
        <dsp:cNvSpPr/>
      </dsp:nvSpPr>
      <dsp:spPr>
        <a:xfrm>
          <a:off x="0" y="890736"/>
          <a:ext cx="6096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53535-CE01-48FC-AFAD-E54715086CA5}">
      <dsp:nvSpPr>
        <dsp:cNvPr id="0" name=""/>
        <dsp:cNvSpPr/>
      </dsp:nvSpPr>
      <dsp:spPr>
        <a:xfrm>
          <a:off x="0" y="890736"/>
          <a:ext cx="6096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venir Next LT Pro"/>
              <a:ea typeface="+mn-ea"/>
              <a:cs typeface="+mn-cs"/>
            </a:rPr>
            <a:t>Scenario</a:t>
          </a:r>
        </a:p>
      </dsp:txBody>
      <dsp:txXfrm>
        <a:off x="0" y="890736"/>
        <a:ext cx="6096000" cy="888131"/>
      </dsp:txXfrm>
    </dsp:sp>
    <dsp:sp modelId="{7573A349-9C39-47DB-BAA4-3BC165198AC0}">
      <dsp:nvSpPr>
        <dsp:cNvPr id="0" name=""/>
        <dsp:cNvSpPr/>
      </dsp:nvSpPr>
      <dsp:spPr>
        <a:xfrm>
          <a:off x="0" y="1778868"/>
          <a:ext cx="6096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A818F-A94D-4CD9-AA0B-7CCD9E9FDDDC}">
      <dsp:nvSpPr>
        <dsp:cNvPr id="0" name=""/>
        <dsp:cNvSpPr/>
      </dsp:nvSpPr>
      <dsp:spPr>
        <a:xfrm>
          <a:off x="0" y="1778868"/>
          <a:ext cx="6096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venir Next LT Pro"/>
              <a:ea typeface="+mn-ea"/>
              <a:cs typeface="+mn-cs"/>
            </a:rPr>
            <a:t>Identifier Complexity</a:t>
          </a:r>
        </a:p>
      </dsp:txBody>
      <dsp:txXfrm>
        <a:off x="0" y="1778868"/>
        <a:ext cx="6096000" cy="888131"/>
      </dsp:txXfrm>
    </dsp:sp>
    <dsp:sp modelId="{25595C4D-4738-419B-8B9B-EAD058861EB7}">
      <dsp:nvSpPr>
        <dsp:cNvPr id="0" name=""/>
        <dsp:cNvSpPr/>
      </dsp:nvSpPr>
      <dsp:spPr>
        <a:xfrm>
          <a:off x="0" y="2667000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5BA7A-A5A8-4035-AB6F-7A89F3A71409}">
      <dsp:nvSpPr>
        <dsp:cNvPr id="0" name=""/>
        <dsp:cNvSpPr/>
      </dsp:nvSpPr>
      <dsp:spPr>
        <a:xfrm>
          <a:off x="0" y="2667000"/>
          <a:ext cx="6096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venir Next LT Pro"/>
              <a:ea typeface="+mn-ea"/>
              <a:cs typeface="+mn-cs"/>
            </a:rPr>
            <a:t>Mitigations</a:t>
          </a:r>
        </a:p>
      </dsp:txBody>
      <dsp:txXfrm>
        <a:off x="0" y="2667000"/>
        <a:ext cx="6096000" cy="888131"/>
      </dsp:txXfrm>
    </dsp:sp>
    <dsp:sp modelId="{463EA1FC-66A2-4E8B-8C8F-74A3E10CD5CE}">
      <dsp:nvSpPr>
        <dsp:cNvPr id="0" name=""/>
        <dsp:cNvSpPr/>
      </dsp:nvSpPr>
      <dsp:spPr>
        <a:xfrm>
          <a:off x="0" y="3555131"/>
          <a:ext cx="60960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6CBBC-90B1-4F02-8249-0F4148B30DE7}">
      <dsp:nvSpPr>
        <dsp:cNvPr id="0" name=""/>
        <dsp:cNvSpPr/>
      </dsp:nvSpPr>
      <dsp:spPr>
        <a:xfrm>
          <a:off x="0" y="3555131"/>
          <a:ext cx="6096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venir Next LT Pro"/>
              <a:ea typeface="+mn-ea"/>
              <a:cs typeface="+mn-cs"/>
            </a:rPr>
            <a:t>Summary &amp; Key Takeaways</a:t>
          </a:r>
          <a:endParaRPr lang="en-US" sz="3400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Avenir Next LT Pro"/>
            <a:ea typeface="+mn-ea"/>
            <a:cs typeface="+mn-cs"/>
          </a:endParaRPr>
        </a:p>
      </dsp:txBody>
      <dsp:txXfrm>
        <a:off x="0" y="3555131"/>
        <a:ext cx="6096000" cy="888131"/>
      </dsp:txXfrm>
    </dsp:sp>
    <dsp:sp modelId="{CAE0FC90-0F41-45FA-8E6A-008ACDF3AF97}">
      <dsp:nvSpPr>
        <dsp:cNvPr id="0" name=""/>
        <dsp:cNvSpPr/>
      </dsp:nvSpPr>
      <dsp:spPr>
        <a:xfrm>
          <a:off x="0" y="4443263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851A7-A446-416B-BD0F-E11421836F1D}">
      <dsp:nvSpPr>
        <dsp:cNvPr id="0" name=""/>
        <dsp:cNvSpPr/>
      </dsp:nvSpPr>
      <dsp:spPr>
        <a:xfrm>
          <a:off x="0" y="4443263"/>
          <a:ext cx="6096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Avenir Next LT Pro"/>
              <a:ea typeface="+mn-ea"/>
              <a:cs typeface="+mn-cs"/>
            </a:rPr>
            <a:t>References</a:t>
          </a:r>
          <a:endParaRPr lang="en-US" sz="3400" kern="120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Avenir Next LT Pro"/>
            <a:ea typeface="+mn-ea"/>
            <a:cs typeface="+mn-cs"/>
          </a:endParaRPr>
        </a:p>
      </dsp:txBody>
      <dsp:txXfrm>
        <a:off x="0" y="4443263"/>
        <a:ext cx="6096000" cy="888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0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6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1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4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5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9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7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6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5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24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eatsheetseries.owasp.org/cheatsheets/Insecure_Direct_Object_Reference_Prevention_Cheat_Sheet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D6215-F445-C52B-D048-0DA197FF7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7845" y="753765"/>
            <a:ext cx="5442155" cy="3056235"/>
          </a:xfrm>
        </p:spPr>
        <p:txBody>
          <a:bodyPr>
            <a:normAutofit/>
          </a:bodyPr>
          <a:lstStyle/>
          <a:p>
            <a:pPr algn="l"/>
            <a:r>
              <a:rPr lang="en-US" sz="4800" b="0" i="0" dirty="0">
                <a:effectLst/>
                <a:latin typeface="Inter"/>
              </a:rPr>
              <a:t>Insecure Direct Object Reference (IDOR)</a:t>
            </a:r>
            <a:endParaRPr lang="en-CA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23CBB-BF68-200E-C87F-7A84662E3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5088195" cy="1524000"/>
          </a:xfrm>
        </p:spPr>
        <p:txBody>
          <a:bodyPr>
            <a:normAutofit/>
          </a:bodyPr>
          <a:lstStyle/>
          <a:p>
            <a:pPr algn="l"/>
            <a:r>
              <a:rPr lang="en-CA" sz="1600" b="1" dirty="0"/>
              <a:t>🔹 Student:</a:t>
            </a:r>
            <a:r>
              <a:rPr lang="en-CA" sz="1600" dirty="0"/>
              <a:t> Marlon Brenes</a:t>
            </a:r>
            <a:br>
              <a:rPr lang="en-CA" sz="1600" dirty="0"/>
            </a:br>
            <a:r>
              <a:rPr lang="en-CA" sz="1600" b="1" dirty="0"/>
              <a:t>🔹 Program:</a:t>
            </a:r>
            <a:r>
              <a:rPr lang="en-CA" sz="1600" dirty="0"/>
              <a:t> Master’s in Cybersecurity</a:t>
            </a:r>
            <a:br>
              <a:rPr lang="en-CA" sz="1600" dirty="0"/>
            </a:br>
            <a:r>
              <a:rPr lang="en-CA" sz="1600" b="1" dirty="0"/>
              <a:t>🔹 Course:</a:t>
            </a:r>
            <a:r>
              <a:rPr lang="en-CA" sz="1600" dirty="0"/>
              <a:t> INCS-745 – IDHE (NYIT Vancouver)</a:t>
            </a:r>
            <a:br>
              <a:rPr lang="en-CA" sz="1600" dirty="0"/>
            </a:br>
            <a:r>
              <a:rPr lang="en-CA" sz="1600" b="1" dirty="0"/>
              <a:t>🔹 Professor:</a:t>
            </a:r>
            <a:r>
              <a:rPr lang="en-CA" sz="1600" dirty="0"/>
              <a:t> Dr. Sara </a:t>
            </a:r>
            <a:r>
              <a:rPr lang="en-CA" sz="1600" dirty="0" err="1"/>
              <a:t>Khanchi</a:t>
            </a:r>
            <a:endParaRPr lang="en-CA" sz="2100" dirty="0"/>
          </a:p>
        </p:txBody>
      </p:sp>
      <p:pic>
        <p:nvPicPr>
          <p:cNvPr id="4" name="Picture 3" descr="Padlock on computer motherboard">
            <a:extLst>
              <a:ext uri="{FF2B5EF4-FFF2-40B4-BE49-F238E27FC236}">
                <a16:creationId xmlns:a16="http://schemas.microsoft.com/office/drawing/2014/main" id="{19144FB6-9AF6-C236-F894-27ED95490A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36" r="30791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854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lose-up of a server network panel with lights and cables">
            <a:extLst>
              <a:ext uri="{FF2B5EF4-FFF2-40B4-BE49-F238E27FC236}">
                <a16:creationId xmlns:a16="http://schemas.microsoft.com/office/drawing/2014/main" id="{208F15FD-71C1-5785-9152-FC41E4A9A7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74" r="41171" b="-1"/>
          <a:stretch/>
        </p:blipFill>
        <p:spPr>
          <a:xfrm>
            <a:off x="1" y="10"/>
            <a:ext cx="5265919" cy="6857990"/>
          </a:xfrm>
          <a:custGeom>
            <a:avLst/>
            <a:gdLst/>
            <a:ahLst/>
            <a:cxnLst/>
            <a:rect l="l" t="t" r="r" b="b"/>
            <a:pathLst>
              <a:path w="5265919" h="6858000">
                <a:moveTo>
                  <a:pt x="0" y="0"/>
                </a:moveTo>
                <a:lnTo>
                  <a:pt x="1928158" y="0"/>
                </a:lnTo>
                <a:lnTo>
                  <a:pt x="2086666" y="218181"/>
                </a:lnTo>
                <a:cubicBezTo>
                  <a:pt x="2695854" y="1023180"/>
                  <a:pt x="3451052" y="1818277"/>
                  <a:pt x="4009668" y="2631787"/>
                </a:cubicBezTo>
                <a:cubicBezTo>
                  <a:pt x="4741122" y="3696928"/>
                  <a:pt x="5292623" y="4799581"/>
                  <a:pt x="5264920" y="5672947"/>
                </a:cubicBezTo>
                <a:cubicBezTo>
                  <a:pt x="5253483" y="6040467"/>
                  <a:pt x="5142899" y="6348559"/>
                  <a:pt x="4962841" y="6612444"/>
                </a:cubicBezTo>
                <a:cubicBezTo>
                  <a:pt x="4925329" y="6667420"/>
                  <a:pt x="4884801" y="6720477"/>
                  <a:pt x="4841526" y="6771753"/>
                </a:cubicBezTo>
                <a:lnTo>
                  <a:pt x="476156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3588014-99E8-44C1-BB9D-26C13B241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1570515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1515F-B8F9-2C59-D188-48F9991E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75" y="334563"/>
            <a:ext cx="8135801" cy="875179"/>
          </a:xfrm>
        </p:spPr>
        <p:txBody>
          <a:bodyPr anchor="t">
            <a:normAutofit fontScale="9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effectLst/>
                <a:latin typeface="Inter"/>
              </a:rPr>
              <a:t>Monitoring IDOR with Wireshark – Build a good Telemetry.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Inter"/>
              </a:rPr>
            </a:br>
            <a:br>
              <a:rPr kumimoji="0" lang="en-US" altLang="en-US" sz="2700" b="1" i="0" u="none" strike="noStrike" cap="none" normalizeH="0" baseline="0" dirty="0">
                <a:ln>
                  <a:noFill/>
                </a:ln>
                <a:effectLst/>
                <a:latin typeface="Inter"/>
              </a:rPr>
            </a:br>
            <a:endParaRPr lang="en-CA" sz="27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7F62740-87A0-1813-4B67-96C8F5A2E0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548614"/>
              </p:ext>
            </p:extLst>
          </p:nvPr>
        </p:nvGraphicFramePr>
        <p:xfrm>
          <a:off x="4958828" y="810243"/>
          <a:ext cx="7158688" cy="592852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939253">
                  <a:extLst>
                    <a:ext uri="{9D8B030D-6E8A-4147-A177-3AD203B41FA5}">
                      <a16:colId xmlns:a16="http://schemas.microsoft.com/office/drawing/2014/main" val="147827368"/>
                    </a:ext>
                  </a:extLst>
                </a:gridCol>
                <a:gridCol w="3219435">
                  <a:extLst>
                    <a:ext uri="{9D8B030D-6E8A-4147-A177-3AD203B41FA5}">
                      <a16:colId xmlns:a16="http://schemas.microsoft.com/office/drawing/2014/main" val="1868687231"/>
                    </a:ext>
                  </a:extLst>
                </a:gridCol>
              </a:tblGrid>
              <a:tr h="5928527">
                <a:tc>
                  <a:txBody>
                    <a:bodyPr/>
                    <a:lstStyle/>
                    <a:p>
                      <a:pPr marL="0" marR="0" lvl="0" indent="0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HTTP Requests with Exposed Identifiers</a:t>
                      </a:r>
                    </a:p>
                    <a:p>
                      <a:pPr marL="457200" marR="0" lvl="1" indent="0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Filter: </a:t>
                      </a:r>
                      <a:r>
                        <a:rPr kumimoji="0" lang="en-US" altLang="en-US" sz="14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ar(--ds-font-family-code)"/>
                        </a:rPr>
                        <a:t>http.request.method</a:t>
                      </a: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ar(--ds-font-family-code)"/>
                        </a:rPr>
                        <a:t> == "GET"</a:t>
                      </a: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 or </a:t>
                      </a:r>
                      <a:r>
                        <a:rPr kumimoji="0" lang="en-US" altLang="en-US" sz="14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ar(--ds-font-family-code)"/>
                        </a:rPr>
                        <a:t>http.request.method</a:t>
                      </a: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ar(--ds-font-family-code)"/>
                        </a:rPr>
                        <a:t> == "POST"</a:t>
                      </a: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.</a:t>
                      </a:r>
                    </a:p>
                    <a:p>
                      <a:pPr marL="457200" marR="0" lvl="1" indent="0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Look For:</a:t>
                      </a:r>
                    </a:p>
                    <a:p>
                      <a:pPr marL="914400" marR="0" lvl="2" indent="0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URLs with numeric/sequential IDs (e.g., </a:t>
                      </a: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ar(--ds-font-family-code)"/>
                        </a:rPr>
                        <a:t>/</a:t>
                      </a:r>
                      <a:r>
                        <a:rPr kumimoji="0" lang="en-US" altLang="en-US" sz="14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ar(--ds-font-family-code)"/>
                        </a:rPr>
                        <a:t>api</a:t>
                      </a: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ar(--ds-font-family-code)"/>
                        </a:rPr>
                        <a:t>/users/123</a:t>
                      </a: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, </a:t>
                      </a: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ar(--ds-font-family-code)"/>
                        </a:rPr>
                        <a:t>/</a:t>
                      </a:r>
                      <a:r>
                        <a:rPr kumimoji="0" lang="en-US" altLang="en-US" sz="14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ar(--ds-font-family-code)"/>
                        </a:rPr>
                        <a:t>download?file_id</a:t>
                      </a: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ar(--ds-font-family-code)"/>
                        </a:rPr>
                        <a:t>=456</a:t>
                      </a: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).</a:t>
                      </a:r>
                    </a:p>
                    <a:p>
                      <a:pPr marL="914400" marR="0" lvl="2" indent="0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POST parameters like </a:t>
                      </a:r>
                      <a:r>
                        <a:rPr kumimoji="0" lang="en-US" altLang="en-US" sz="14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ar(--ds-font-family-code)"/>
                        </a:rPr>
                        <a:t>user_id</a:t>
                      </a: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ar(--ds-font-family-code)"/>
                        </a:rPr>
                        <a:t>=789</a:t>
                      </a: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 or </a:t>
                      </a:r>
                      <a:r>
                        <a:rPr kumimoji="0" lang="en-US" altLang="en-US" sz="14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ar(--ds-font-family-code)"/>
                        </a:rPr>
                        <a:t>account_number</a:t>
                      </a: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ar(--ds-font-family-code)"/>
                        </a:rPr>
                        <a:t>=9876</a:t>
                      </a: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.</a:t>
                      </a:r>
                    </a:p>
                    <a:p>
                      <a:pPr marL="0" marR="0" lvl="0" indent="0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</a:pP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Predictable Patterns in Identifiers</a:t>
                      </a:r>
                    </a:p>
                    <a:p>
                      <a:pPr marL="457200" marR="0" lvl="1" indent="0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Example: Sequential numbers (e.g., 1001 → 1002 → 1003) or easily guessable strings.</a:t>
                      </a:r>
                    </a:p>
                    <a:p>
                      <a:pPr marL="0" marR="0" lvl="0" indent="0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AutoNum type="arabicPeriod" startAt="3"/>
                        <a:tabLst/>
                      </a:pP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Unauthorized Access Responses</a:t>
                      </a:r>
                    </a:p>
                    <a:p>
                      <a:pPr marL="457200" marR="0" lvl="1" indent="0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Filter: </a:t>
                      </a:r>
                      <a:r>
                        <a:rPr kumimoji="0" lang="en-US" altLang="en-US" sz="14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ar(--ds-font-family-code)"/>
                        </a:rPr>
                        <a:t>http.response.code</a:t>
                      </a: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ar(--ds-font-family-code)"/>
                        </a:rPr>
                        <a:t> == 200</a:t>
                      </a: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 for successful unauthorized access.</a:t>
                      </a:r>
                    </a:p>
                    <a:p>
                      <a:pPr marL="457200" marR="0" lvl="1" indent="0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Compare: Legitimate user requests vs. tampered requests (e.g., user 123 accessing user 124’s data).</a:t>
                      </a:r>
                    </a:p>
                    <a:p>
                      <a:endParaRPr lang="en-CA" sz="1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41398" marR="59140" marT="11828" marB="8871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Inter"/>
                      </a:endParaRPr>
                    </a:p>
                    <a:p>
                      <a:pPr marL="0" marR="0" lvl="0" indent="0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AutoNum type="arabicPeriod" startAt="4"/>
                        <a:tabLst/>
                      </a:pP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Missing Access Control Tokens</a:t>
                      </a:r>
                    </a:p>
                    <a:p>
                      <a:pPr marL="457200" marR="0" lvl="1" indent="0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Look For: Requests lacking session tokens, JWTs, or cookies to validate permissions.</a:t>
                      </a:r>
                    </a:p>
                    <a:p>
                      <a:pPr marL="457200" marR="0" lvl="1" indent="0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Filter: </a:t>
                      </a:r>
                      <a:r>
                        <a:rPr kumimoji="0" lang="en-US" altLang="en-US" sz="14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ar(--ds-font-family-code)"/>
                        </a:rPr>
                        <a:t>http.cookie</a:t>
                      </a: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 or </a:t>
                      </a:r>
                      <a:r>
                        <a:rPr kumimoji="0" lang="en-US" altLang="en-US" sz="14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ar(--ds-font-family-code)"/>
                        </a:rPr>
                        <a:t>http.authorization</a:t>
                      </a: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.</a:t>
                      </a:r>
                    </a:p>
                    <a:p>
                      <a:pPr marL="0" marR="0" lvl="0" indent="0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AutoNum type="arabicPeriod" startAt="5"/>
                        <a:tabLst/>
                      </a:pP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Sensitive Data in Responses</a:t>
                      </a:r>
                    </a:p>
                    <a:p>
                      <a:pPr marL="457200" marR="0" lvl="1" indent="0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Filter: </a:t>
                      </a: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ar(--ds-font-family-code)"/>
                        </a:rPr>
                        <a:t>http contains "password"</a:t>
                      </a: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 or </a:t>
                      </a: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ar(--ds-font-family-code)"/>
                        </a:rPr>
                        <a:t>http contains "SSN"</a:t>
                      </a: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.</a:t>
                      </a:r>
                    </a:p>
                    <a:p>
                      <a:pPr marL="457200" marR="0" lvl="1" indent="0" defTabSz="914400" rtl="0" eaLnBrk="0" fontAlgn="base" latinLnBrk="0" hangingPunct="0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4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Example: A response containing another user’s private data after ID tampering.</a:t>
                      </a:r>
                    </a:p>
                    <a:p>
                      <a:endParaRPr lang="en-CA" sz="10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41398" marR="59140" marT="11828" marB="8871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796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47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12B1DD9-25F6-D2D7-C827-3A742EBA6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227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FC2DF-4976-BA48-9776-80575D39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34" y="2453148"/>
            <a:ext cx="6356555" cy="38100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400" b="1" i="0" dirty="0">
                <a:effectLst/>
                <a:latin typeface="Inter"/>
              </a:rPr>
              <a:t>OWASP IDOR Prevention Cheat Sheet</a:t>
            </a:r>
            <a:r>
              <a:rPr lang="en-CA" sz="2400" b="0" i="0" dirty="0">
                <a:effectLst/>
                <a:latin typeface="Inter"/>
              </a:rPr>
              <a:t>: [</a:t>
            </a:r>
            <a:r>
              <a:rPr lang="en-CA" sz="2400" b="0" i="0" dirty="0">
                <a:effectLst/>
                <a:latin typeface="Inter"/>
                <a:hlinkClick r:id="rId3"/>
              </a:rPr>
              <a:t>Link</a:t>
            </a:r>
            <a:r>
              <a:rPr lang="en-CA" sz="2400" b="0" i="0" dirty="0">
                <a:effectLst/>
                <a:latin typeface="Inter"/>
              </a:rPr>
              <a:t>]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CA" sz="2400" b="1" i="0" dirty="0">
                <a:effectLst/>
                <a:latin typeface="Inter"/>
              </a:rPr>
              <a:t>Additional Resources</a:t>
            </a:r>
            <a:r>
              <a:rPr lang="en-CA" sz="2400" b="0" i="0" dirty="0">
                <a:effectLst/>
                <a:latin typeface="Inter"/>
              </a:rPr>
              <a:t>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Inter"/>
              </a:rPr>
              <a:t>OWASP Top 10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Inter"/>
              </a:rPr>
              <a:t>Web Framework Security Guides (e.g., Django, Rails).</a:t>
            </a:r>
          </a:p>
          <a:p>
            <a:endParaRPr lang="en-CA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D9544-B194-801A-5FA7-EEFEB859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34" y="663678"/>
            <a:ext cx="5334000" cy="1524000"/>
          </a:xfrm>
        </p:spPr>
        <p:txBody>
          <a:bodyPr>
            <a:normAutofit/>
          </a:bodyPr>
          <a:lstStyle/>
          <a:p>
            <a:r>
              <a:rPr lang="en-CA" sz="3200" b="1" i="0" dirty="0">
                <a:effectLst/>
                <a:latin typeface="Inter"/>
              </a:rPr>
              <a:t>References</a:t>
            </a:r>
            <a:br>
              <a:rPr lang="en-CA" sz="3200" b="1" i="0" dirty="0">
                <a:effectLst/>
                <a:latin typeface="Inter"/>
              </a:rPr>
            </a:b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30163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5553A-8283-676F-0B90-AEC2E1A7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5B6DB297-488A-5BFA-6C7B-755638038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99" y="2286000"/>
            <a:ext cx="3810001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7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8CEC5-62C4-4F05-513B-C9FDCF7D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altLang="zh-CN" sz="3200">
                <a:solidFill>
                  <a:srgbClr val="FFFFFF"/>
                </a:solidFill>
              </a:rPr>
              <a:t>Table</a:t>
            </a:r>
            <a:r>
              <a:rPr lang="zh-CN" altLang="en-US" sz="3200">
                <a:solidFill>
                  <a:srgbClr val="FFFFFF"/>
                </a:solidFill>
              </a:rPr>
              <a:t> </a:t>
            </a:r>
            <a:r>
              <a:rPr lang="en-US" altLang="zh-CN" sz="3200">
                <a:solidFill>
                  <a:srgbClr val="FFFFFF"/>
                </a:solidFill>
              </a:rPr>
              <a:t>of</a:t>
            </a:r>
            <a:r>
              <a:rPr lang="zh-CN" altLang="en-US" sz="3200">
                <a:solidFill>
                  <a:srgbClr val="FFFFFF"/>
                </a:solidFill>
              </a:rPr>
              <a:t> </a:t>
            </a:r>
            <a:r>
              <a:rPr lang="en-US" altLang="zh-CN" sz="3200">
                <a:solidFill>
                  <a:srgbClr val="FFFFFF"/>
                </a:solidFill>
              </a:rPr>
              <a:t>Contents</a:t>
            </a:r>
            <a:endParaRPr lang="en-CN" sz="32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82F498-FD0C-9257-24E9-19EB243CB18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23577626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308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A3DF35E-4C94-D8A7-6B40-F60609391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227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81797-79D7-E5C0-3AE0-5E3A4439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172" y="2866103"/>
            <a:ext cx="5334000" cy="3810001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Root Cause</a:t>
            </a:r>
            <a:r>
              <a:rPr lang="en-US" b="0" i="0" dirty="0">
                <a:effectLst/>
                <a:latin typeface="Inter"/>
              </a:rPr>
              <a:t>: Missing access control checks.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Risk</a:t>
            </a:r>
            <a:r>
              <a:rPr lang="en-US" b="0" i="0" dirty="0">
                <a:effectLst/>
                <a:latin typeface="Inter"/>
              </a:rPr>
              <a:t>: Unauthorized data exposure, tampering, or deletion.</a:t>
            </a:r>
          </a:p>
          <a:p>
            <a:endParaRPr lang="en-CA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48F22-A070-9F7C-F53A-BE75083B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19316"/>
            <a:ext cx="5334000" cy="1524000"/>
          </a:xfrm>
        </p:spPr>
        <p:txBody>
          <a:bodyPr>
            <a:normAutofit fontScale="90000"/>
          </a:bodyPr>
          <a:lstStyle/>
          <a:p>
            <a:pPr>
              <a:spcAft>
                <a:spcPts val="300"/>
              </a:spcAft>
            </a:pPr>
            <a:r>
              <a:rPr lang="en-US" sz="2800" b="1" i="0" dirty="0">
                <a:effectLst/>
                <a:latin typeface="Inter"/>
              </a:rPr>
              <a:t>Definition</a:t>
            </a:r>
            <a:r>
              <a:rPr lang="en-US" sz="2800" b="0" i="0" dirty="0">
                <a:effectLst/>
                <a:latin typeface="Inter"/>
              </a:rPr>
              <a:t>:</a:t>
            </a:r>
            <a:br>
              <a:rPr lang="en-US" sz="2800" b="0" i="0" dirty="0">
                <a:effectLst/>
                <a:latin typeface="Inter"/>
              </a:rPr>
            </a:br>
            <a:r>
              <a:rPr lang="en-US" sz="2800" b="0" i="0" dirty="0">
                <a:effectLst/>
                <a:latin typeface="Inter"/>
              </a:rPr>
              <a:t>IDOR occurs when attackers manipulate object identifiers (e.g., URLs, parameters) to access/modify unauthorized data.</a:t>
            </a:r>
            <a:br>
              <a:rPr lang="en-US" sz="2000" b="0" i="0" dirty="0">
                <a:effectLst/>
                <a:latin typeface="Inter"/>
              </a:rPr>
            </a:b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69371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FC0CD-7AAE-C914-A64E-D5E8AEC6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0" y="683341"/>
            <a:ext cx="3018325" cy="4572000"/>
          </a:xfrm>
        </p:spPr>
        <p:txBody>
          <a:bodyPr anchor="t">
            <a:normAutofit/>
          </a:bodyPr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Inter"/>
              </a:rPr>
              <a:t>Scenario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: User profile access via URL:</a:t>
            </a:r>
            <a:endParaRPr lang="en-CA" sz="3200" dirty="0"/>
          </a:p>
        </p:txBody>
      </p:sp>
      <p:pic>
        <p:nvPicPr>
          <p:cNvPr id="6" name="Picture 5" descr="Abstract background">
            <a:extLst>
              <a:ext uri="{FF2B5EF4-FFF2-40B4-BE49-F238E27FC236}">
                <a16:creationId xmlns:a16="http://schemas.microsoft.com/office/drawing/2014/main" id="{CF301A2B-4AC9-3EC5-FA87-570AC72FBB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348" r="7797" b="2"/>
          <a:stretch/>
        </p:blipFill>
        <p:spPr>
          <a:xfrm>
            <a:off x="7608055" y="10"/>
            <a:ext cx="4583947" cy="6131661"/>
          </a:xfrm>
          <a:custGeom>
            <a:avLst/>
            <a:gdLst/>
            <a:ahLst/>
            <a:cxnLst/>
            <a:rect l="l" t="t" r="r" b="b"/>
            <a:pathLst>
              <a:path w="4583947" h="6131671">
                <a:moveTo>
                  <a:pt x="1303111" y="0"/>
                </a:moveTo>
                <a:lnTo>
                  <a:pt x="4583947" y="0"/>
                </a:lnTo>
                <a:lnTo>
                  <a:pt x="4583947" y="4228311"/>
                </a:lnTo>
                <a:lnTo>
                  <a:pt x="4541880" y="4258857"/>
                </a:lnTo>
                <a:cubicBezTo>
                  <a:pt x="4395640" y="4361102"/>
                  <a:pt x="4254236" y="4453840"/>
                  <a:pt x="4128523" y="4540543"/>
                </a:cubicBezTo>
                <a:cubicBezTo>
                  <a:pt x="3416510" y="5032410"/>
                  <a:pt x="2702940" y="5523262"/>
                  <a:pt x="1946719" y="5933430"/>
                </a:cubicBezTo>
                <a:cubicBezTo>
                  <a:pt x="1506382" y="6172525"/>
                  <a:pt x="872113" y="6310628"/>
                  <a:pt x="393090" y="5653230"/>
                </a:cubicBezTo>
                <a:cubicBezTo>
                  <a:pt x="73281" y="5214029"/>
                  <a:pt x="-2478" y="4628756"/>
                  <a:pt x="62" y="4146595"/>
                </a:cubicBezTo>
                <a:cubicBezTo>
                  <a:pt x="8670" y="2518973"/>
                  <a:pt x="544344" y="1015353"/>
                  <a:pt x="1277882" y="32051"/>
                </a:cubicBezTo>
                <a:close/>
              </a:path>
            </a:pathLst>
          </a:cu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23BB46-9386-40B6-B6A8-70CDDE734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9075" y="16663"/>
            <a:ext cx="4352924" cy="6092804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3578025 w 4496214"/>
              <a:gd name="connsiteY2" fmla="*/ 3466740 h 4650427"/>
              <a:gd name="connsiteX3" fmla="*/ 1946719 w 4496214"/>
              <a:gd name="connsiteY3" fmla="*/ 4497028 h 4650427"/>
              <a:gd name="connsiteX4" fmla="*/ 393090 w 4496214"/>
              <a:gd name="connsiteY4" fmla="*/ 4216828 h 4650427"/>
              <a:gd name="connsiteX5" fmla="*/ 62 w 4496214"/>
              <a:gd name="connsiteY5" fmla="*/ 2710193 h 4650427"/>
              <a:gd name="connsiteX6" fmla="*/ 513680 w 4496214"/>
              <a:gd name="connsiteY6" fmla="*/ 0 h 4650427"/>
              <a:gd name="connsiteX0" fmla="*/ 4496214 w 4496214"/>
              <a:gd name="connsiteY0" fmla="*/ 2853699 h 4650427"/>
              <a:gd name="connsiteX1" fmla="*/ 3578025 w 4496214"/>
              <a:gd name="connsiteY1" fmla="*/ 3466740 h 4650427"/>
              <a:gd name="connsiteX2" fmla="*/ 1946719 w 4496214"/>
              <a:gd name="connsiteY2" fmla="*/ 4497028 h 4650427"/>
              <a:gd name="connsiteX3" fmla="*/ 393090 w 4496214"/>
              <a:gd name="connsiteY3" fmla="*/ 4216828 h 4650427"/>
              <a:gd name="connsiteX4" fmla="*/ 62 w 4496214"/>
              <a:gd name="connsiteY4" fmla="*/ 2710193 h 4650427"/>
              <a:gd name="connsiteX5" fmla="*/ 513680 w 4496214"/>
              <a:gd name="connsiteY5" fmla="*/ 0 h 4650427"/>
              <a:gd name="connsiteX0" fmla="*/ 3578025 w 3578025"/>
              <a:gd name="connsiteY0" fmla="*/ 3466740 h 4650427"/>
              <a:gd name="connsiteX1" fmla="*/ 1946719 w 3578025"/>
              <a:gd name="connsiteY1" fmla="*/ 4497028 h 4650427"/>
              <a:gd name="connsiteX2" fmla="*/ 393090 w 3578025"/>
              <a:gd name="connsiteY2" fmla="*/ 4216828 h 4650427"/>
              <a:gd name="connsiteX3" fmla="*/ 62 w 3578025"/>
              <a:gd name="connsiteY3" fmla="*/ 2710193 h 4650427"/>
              <a:gd name="connsiteX4" fmla="*/ 513680 w 3578025"/>
              <a:gd name="connsiteY4" fmla="*/ 0 h 4650427"/>
              <a:gd name="connsiteX0" fmla="*/ 3578025 w 3578025"/>
              <a:gd name="connsiteY0" fmla="*/ 3466740 h 4705670"/>
              <a:gd name="connsiteX1" fmla="*/ 1946719 w 3578025"/>
              <a:gd name="connsiteY1" fmla="*/ 4497028 h 4705670"/>
              <a:gd name="connsiteX2" fmla="*/ 393090 w 3578025"/>
              <a:gd name="connsiteY2" fmla="*/ 4216828 h 4705670"/>
              <a:gd name="connsiteX3" fmla="*/ 62 w 3578025"/>
              <a:gd name="connsiteY3" fmla="*/ 2710193 h 4705670"/>
              <a:gd name="connsiteX4" fmla="*/ 513680 w 3578025"/>
              <a:gd name="connsiteY4" fmla="*/ 0 h 470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025" h="4705670">
                <a:moveTo>
                  <a:pt x="3578025" y="3466740"/>
                </a:moveTo>
                <a:cubicBezTo>
                  <a:pt x="3034256" y="3810169"/>
                  <a:pt x="2520630" y="4206761"/>
                  <a:pt x="1946719" y="4497028"/>
                </a:cubicBezTo>
                <a:cubicBezTo>
                  <a:pt x="1423184" y="4761816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8B943F-81CF-2532-23A1-8FF915A572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3960" y="1586154"/>
            <a:ext cx="7669161" cy="4572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https://example.org/users/123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L="0" marR="0" lvl="0" indent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Inter"/>
              </a:rPr>
              <a:t>Vulnerability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: Changing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123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 to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124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 exposes another user’s data.</a:t>
            </a:r>
          </a:p>
          <a:p>
            <a:pPr marL="0" marR="0" lvl="0" indent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Inter"/>
            </a:endParaRPr>
          </a:p>
          <a:p>
            <a:pPr marL="0" marR="0" lvl="0" indent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Inter"/>
              </a:rPr>
              <a:t>123 and 124 are GUIDs or  UUIDs (Users identifiers).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16928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CD50A246-2343-50AE-B9F6-5BBA7D8CB9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10" r="40333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55FE-583A-31C3-CD4F-D172955A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286000"/>
            <a:ext cx="5919019" cy="3810001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Inter"/>
              </a:rPr>
              <a:t>Complex IDs</a:t>
            </a:r>
            <a:r>
              <a:rPr lang="en-US" sz="2400" b="0" i="0" dirty="0">
                <a:effectLst/>
                <a:latin typeface="Inter"/>
              </a:rPr>
              <a:t> (GUIDs/UUIDs):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Make guessing harder but </a:t>
            </a:r>
            <a:r>
              <a:rPr lang="en-US" b="1" i="0" dirty="0">
                <a:effectLst/>
                <a:latin typeface="Inter"/>
              </a:rPr>
              <a:t>do not replace access control</a:t>
            </a:r>
            <a:r>
              <a:rPr lang="en-US" b="0" i="0" dirty="0">
                <a:effectLst/>
                <a:latin typeface="Inter"/>
              </a:rPr>
              <a:t>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Inter"/>
              </a:rPr>
              <a:t>Key Point</a:t>
            </a:r>
            <a:r>
              <a:rPr lang="en-US" sz="2400" b="0" i="0" dirty="0">
                <a:effectLst/>
                <a:latin typeface="Inter"/>
              </a:rPr>
              <a:t>: Attackers can still exploit leaked/complex IDs without proper checks.</a:t>
            </a:r>
          </a:p>
          <a:p>
            <a:endParaRPr lang="en-CA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2A724-19E3-EE44-E194-4DC7CD1DB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b="1" i="0" dirty="0">
                <a:effectLst/>
                <a:latin typeface="Inter"/>
              </a:rPr>
              <a:t>Identifier Complexity – A False Sense of Security</a:t>
            </a:r>
            <a:br>
              <a:rPr lang="en-US" sz="3200" b="1" i="0" dirty="0">
                <a:effectLst/>
                <a:latin typeface="Inter"/>
              </a:rPr>
            </a:b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409935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rful pins linked with threads">
            <a:extLst>
              <a:ext uri="{FF2B5EF4-FFF2-40B4-BE49-F238E27FC236}">
                <a16:creationId xmlns:a16="http://schemas.microsoft.com/office/drawing/2014/main" id="{BA95858C-25E0-E08F-6656-EF320021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41" r="16218" b="2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E8AAE-73BE-AF90-9464-C44B5083B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18" y="2126224"/>
            <a:ext cx="7192297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Inter"/>
              </a:rPr>
              <a:t>Mandatory Step</a:t>
            </a:r>
            <a:r>
              <a:rPr lang="en-US" sz="2000" b="0" i="0" dirty="0">
                <a:effectLst/>
                <a:latin typeface="Inter"/>
              </a:rPr>
              <a:t>: Verify user permissions </a:t>
            </a:r>
            <a:r>
              <a:rPr lang="en-US" sz="2000" b="1" i="0" u="sng" dirty="0">
                <a:effectLst/>
                <a:latin typeface="Inter"/>
              </a:rPr>
              <a:t>every time</a:t>
            </a:r>
            <a:r>
              <a:rPr lang="en-US" sz="2000" b="0" i="0" dirty="0">
                <a:effectLst/>
                <a:latin typeface="Inter"/>
              </a:rPr>
              <a:t> an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000" b="0" i="0" dirty="0">
                <a:effectLst/>
                <a:latin typeface="Inter"/>
              </a:rPr>
              <a:t>    object is accessed.</a:t>
            </a:r>
          </a:p>
          <a:p>
            <a:pPr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Inter"/>
              </a:rPr>
              <a:t>Framework Integration</a:t>
            </a:r>
            <a:r>
              <a:rPr lang="en-US" sz="2000" b="0" i="0" dirty="0">
                <a:effectLst/>
                <a:latin typeface="Inter"/>
              </a:rPr>
              <a:t>: Use built-in methods </a:t>
            </a:r>
          </a:p>
          <a:p>
            <a:pPr marL="0" indent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latin typeface="Inter"/>
              </a:rPr>
              <a:t>    </a:t>
            </a:r>
            <a:r>
              <a:rPr lang="en-US" sz="2000" b="0" i="0" dirty="0">
                <a:effectLst/>
                <a:latin typeface="Inter"/>
              </a:rPr>
              <a:t>(e.g., Ruby on Rails):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000" dirty="0"/>
              <a:t># Vulnerable: Searches all projects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000" dirty="0"/>
              <a:t>@project = </a:t>
            </a:r>
            <a:r>
              <a:rPr lang="en-US" sz="2000" dirty="0" err="1"/>
              <a:t>Project.find</a:t>
            </a:r>
            <a:r>
              <a:rPr lang="en-US" sz="2000" dirty="0"/>
              <a:t>(params[:id])  </a:t>
            </a:r>
            <a:r>
              <a:rPr lang="en-US" sz="2000" u="sng" dirty="0"/>
              <a:t>(# Please Don’t!) 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000" dirty="0"/>
              <a:t># Secure: Filters by current user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000" dirty="0"/>
              <a:t>@project = @current_user.projects.find(params[:id]) </a:t>
            </a:r>
            <a:endParaRPr lang="en-CA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B0C02-4314-1911-3FB0-26C2FD12B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8" y="602224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b="1" i="0" dirty="0">
                <a:effectLst/>
                <a:latin typeface="Inter"/>
              </a:rPr>
              <a:t>Mitigation </a:t>
            </a:r>
            <a:r>
              <a:rPr lang="en-US" sz="3200" b="1" dirty="0">
                <a:latin typeface="Inter"/>
              </a:rPr>
              <a:t>1</a:t>
            </a:r>
            <a:r>
              <a:rPr lang="en-US" sz="3200" b="1" i="0" dirty="0">
                <a:effectLst/>
                <a:latin typeface="Inter"/>
              </a:rPr>
              <a:t> – Access Control Checks</a:t>
            </a:r>
            <a:br>
              <a:rPr lang="en-US" sz="3200" b="1" i="0" dirty="0">
                <a:effectLst/>
                <a:latin typeface="Inter"/>
              </a:rPr>
            </a:b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52518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0BC0C08B-6255-B9F0-9FF5-989B9B1778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57" r="10334" b="-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AEB1-25AD-AB0E-AEC6-C6CE3E6B9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187" y="2286000"/>
            <a:ext cx="6164825" cy="3810001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CA" sz="2400" b="1" i="0" dirty="0">
                <a:effectLst/>
                <a:latin typeface="Inter"/>
              </a:rPr>
              <a:t>Best Practices</a:t>
            </a:r>
            <a:r>
              <a:rPr lang="en-CA" sz="2400" b="0" i="0" dirty="0">
                <a:effectLst/>
                <a:latin typeface="Inter"/>
              </a:rPr>
              <a:t>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Inter"/>
              </a:rPr>
              <a:t>Derive user identity from </a:t>
            </a:r>
            <a:r>
              <a:rPr lang="en-CA" b="1" i="0" dirty="0">
                <a:effectLst/>
                <a:latin typeface="Inter"/>
              </a:rPr>
              <a:t>session data</a:t>
            </a:r>
            <a:r>
              <a:rPr lang="en-CA" b="0" i="0" dirty="0">
                <a:effectLst/>
                <a:latin typeface="Inter"/>
              </a:rPr>
              <a:t>, not URLs/POST bodies.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Inter"/>
              </a:rPr>
              <a:t>In multi-step flows, store IDs in server-side sessions.</a:t>
            </a:r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B9912-67A7-C1A0-A307-7D574D77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CA" sz="3200" b="1" i="0">
                <a:effectLst/>
                <a:latin typeface="Inter"/>
              </a:rPr>
              <a:t>Mitigation 2 – Avoid Exposing Identifiers</a:t>
            </a:r>
            <a:br>
              <a:rPr lang="en-CA" sz="3200" b="1" i="0">
                <a:effectLst/>
                <a:latin typeface="Inter"/>
              </a:rPr>
            </a:br>
            <a:endParaRPr lang="en-CA" sz="3200"/>
          </a:p>
        </p:txBody>
      </p:sp>
    </p:spTree>
    <p:extLst>
      <p:ext uri="{BB962C8B-B14F-4D97-AF65-F5344CB8AC3E}">
        <p14:creationId xmlns:p14="http://schemas.microsoft.com/office/powerpoint/2010/main" val="57871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lue scheduled pillbox">
            <a:extLst>
              <a:ext uri="{FF2B5EF4-FFF2-40B4-BE49-F238E27FC236}">
                <a16:creationId xmlns:a16="http://schemas.microsoft.com/office/drawing/2014/main" id="{15A72FF3-E1E1-D330-F2C4-CF3A5A4E5F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50" r="25478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4F95B-D5D2-9A6F-CB2D-BE8C4D92C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b="1" i="0" dirty="0">
                <a:effectLst/>
                <a:latin typeface="Inter"/>
              </a:rPr>
              <a:t>Enforce access control</a:t>
            </a:r>
            <a:r>
              <a:rPr lang="en-US" sz="2400" b="0" i="0" dirty="0">
                <a:effectLst/>
                <a:latin typeface="Inter"/>
              </a:rPr>
              <a:t> for </a:t>
            </a:r>
            <a:r>
              <a:rPr lang="en-US" sz="2400" b="0" i="0" u="sng" dirty="0">
                <a:effectLst/>
                <a:latin typeface="Inter"/>
              </a:rPr>
              <a:t>every object access</a:t>
            </a:r>
            <a:r>
              <a:rPr lang="en-US" sz="2400" b="0" i="0" dirty="0">
                <a:effectLst/>
                <a:latin typeface="Inter"/>
              </a:rPr>
              <a:t>.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2400" b="1" i="0" dirty="0">
                <a:effectLst/>
                <a:latin typeface="Inter"/>
              </a:rPr>
              <a:t>Avoid exposing identifiers</a:t>
            </a:r>
            <a:r>
              <a:rPr lang="en-US" sz="2400" b="0" i="0" dirty="0">
                <a:effectLst/>
                <a:latin typeface="Inter"/>
              </a:rPr>
              <a:t> in URLs/forms.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2400" b="0" i="0" dirty="0">
                <a:effectLst/>
                <a:latin typeface="Inter"/>
              </a:rPr>
              <a:t>Use </a:t>
            </a:r>
            <a:r>
              <a:rPr lang="en-US" sz="2400" b="1" i="0" dirty="0">
                <a:effectLst/>
                <a:latin typeface="Inter"/>
              </a:rPr>
              <a:t>UUIDs</a:t>
            </a:r>
            <a:r>
              <a:rPr lang="en-US" sz="2400" b="0" i="0" dirty="0">
                <a:effectLst/>
                <a:latin typeface="Inter"/>
              </a:rPr>
              <a:t> as a defense-in-depth layer.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2400" b="0" i="0" dirty="0">
                <a:effectLst/>
                <a:latin typeface="Inter"/>
              </a:rPr>
              <a:t>Leverage </a:t>
            </a:r>
            <a:r>
              <a:rPr lang="en-US" sz="2400" b="1" i="0" dirty="0">
                <a:effectLst/>
                <a:latin typeface="Inter"/>
              </a:rPr>
              <a:t>framework-specific security features</a:t>
            </a:r>
            <a:r>
              <a:rPr lang="en-US" sz="2400" b="0" i="0" dirty="0">
                <a:effectLst/>
                <a:latin typeface="Inter"/>
              </a:rPr>
              <a:t>.</a:t>
            </a:r>
          </a:p>
          <a:p>
            <a:endParaRPr lang="en-CA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3848B-6E05-4047-A603-E8C86EA0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CA" sz="3200" b="1" i="0" dirty="0">
                <a:effectLst/>
                <a:latin typeface="Inter"/>
              </a:rPr>
              <a:t> Summary &amp; Key Takeaways</a:t>
            </a:r>
            <a:br>
              <a:rPr lang="en-CA" sz="3200" b="1" i="0" dirty="0">
                <a:effectLst/>
                <a:latin typeface="Inter"/>
              </a:rPr>
            </a:b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70466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 tools and supplies">
            <a:extLst>
              <a:ext uri="{FF2B5EF4-FFF2-40B4-BE49-F238E27FC236}">
                <a16:creationId xmlns:a16="http://schemas.microsoft.com/office/drawing/2014/main" id="{5761D32E-53C9-7A9B-93EA-AA8A4BE095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15" r="22313" b="1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421B-BCBB-9818-18AB-BC0DE87B8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CA" sz="2400" b="1" i="0" dirty="0">
                <a:effectLst/>
                <a:latin typeface="Inter"/>
              </a:rPr>
              <a:t>Burp Suite</a:t>
            </a:r>
          </a:p>
          <a:p>
            <a:r>
              <a:rPr lang="en-US" sz="2400" b="1" i="0" dirty="0">
                <a:effectLst/>
                <a:latin typeface="Inter"/>
              </a:rPr>
              <a:t>OWASP ZAP (Zed Attack Proxy)</a:t>
            </a:r>
          </a:p>
          <a:p>
            <a:r>
              <a:rPr lang="en-CA" sz="2400" b="1" i="0" dirty="0">
                <a:effectLst/>
                <a:latin typeface="Inter"/>
              </a:rPr>
              <a:t>Postman </a:t>
            </a:r>
          </a:p>
          <a:p>
            <a:r>
              <a:rPr lang="en-CA" sz="2400" b="1" i="0" dirty="0">
                <a:effectLst/>
                <a:latin typeface="Inter"/>
              </a:rPr>
              <a:t>Browser Developer Tools </a:t>
            </a:r>
          </a:p>
          <a:p>
            <a:r>
              <a:rPr lang="en-CA" sz="2400" b="1" dirty="0">
                <a:latin typeface="Inter"/>
              </a:rPr>
              <a:t>Many more…</a:t>
            </a:r>
            <a:r>
              <a:rPr lang="en-CA" sz="2400" b="1" i="0" dirty="0">
                <a:effectLst/>
                <a:latin typeface="Inter"/>
              </a:rPr>
              <a:t> </a:t>
            </a:r>
            <a:endParaRPr lang="en-CA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2734E-19F4-FDD6-E817-C20CAB919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 b="1" i="0">
                <a:effectLst/>
                <a:latin typeface="Inter"/>
              </a:rPr>
              <a:t>Tools for Exploiting IDOR Vulnerabilities</a:t>
            </a:r>
            <a:br>
              <a:rPr lang="en-US" sz="3200" b="1" i="0">
                <a:effectLst/>
                <a:latin typeface="Inter"/>
              </a:rPr>
            </a:br>
            <a:endParaRPr lang="en-CA" sz="3200"/>
          </a:p>
        </p:txBody>
      </p:sp>
    </p:spTree>
    <p:extLst>
      <p:ext uri="{BB962C8B-B14F-4D97-AF65-F5344CB8AC3E}">
        <p14:creationId xmlns:p14="http://schemas.microsoft.com/office/powerpoint/2010/main" val="16218652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8E2E4"/>
      </a:lt2>
      <a:accent1>
        <a:srgbClr val="80AA9F"/>
      </a:accent1>
      <a:accent2>
        <a:srgbClr val="7AAAB2"/>
      </a:accent2>
      <a:accent3>
        <a:srgbClr val="8CA3C1"/>
      </a:accent3>
      <a:accent4>
        <a:srgbClr val="7F80BA"/>
      </a:accent4>
      <a:accent5>
        <a:srgbClr val="A996C6"/>
      </a:accent5>
      <a:accent6>
        <a:srgbClr val="AF7FBA"/>
      </a:accent6>
      <a:hlink>
        <a:srgbClr val="AE697C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586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Avenir Next LT Pro Light</vt:lpstr>
      <vt:lpstr>Inter</vt:lpstr>
      <vt:lpstr>Sitka Subheading</vt:lpstr>
      <vt:lpstr>var(--ds-font-family-code)</vt:lpstr>
      <vt:lpstr>PebbleVTI</vt:lpstr>
      <vt:lpstr>Insecure Direct Object Reference (IDOR)</vt:lpstr>
      <vt:lpstr>Table of Contents</vt:lpstr>
      <vt:lpstr>Definition: IDOR occurs when attackers manipulate object identifiers (e.g., URLs, parameters) to access/modify unauthorized data. </vt:lpstr>
      <vt:lpstr>Scenario: User profile access via URL:</vt:lpstr>
      <vt:lpstr>Identifier Complexity – A False Sense of Security </vt:lpstr>
      <vt:lpstr>Mitigation 1 – Access Control Checks </vt:lpstr>
      <vt:lpstr>Mitigation 2 – Avoid Exposing Identifiers </vt:lpstr>
      <vt:lpstr> Summary &amp; Key Takeaways </vt:lpstr>
      <vt:lpstr>Tools for Exploiting IDOR Vulnerabilities </vt:lpstr>
      <vt:lpstr>Monitoring IDOR with Wireshark – Build a good Telemetry.  </vt:lpstr>
      <vt:lpstr>References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Marlon Brenes</dc:creator>
  <cp:lastModifiedBy>Marlon Brenes</cp:lastModifiedBy>
  <cp:revision>25</cp:revision>
  <dcterms:created xsi:type="dcterms:W3CDTF">2025-01-31T17:58:55Z</dcterms:created>
  <dcterms:modified xsi:type="dcterms:W3CDTF">2025-01-31T19:13:58Z</dcterms:modified>
</cp:coreProperties>
</file>