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75" r:id="rId8"/>
    <p:sldId id="278" r:id="rId9"/>
    <p:sldId id="267" r:id="rId10"/>
    <p:sldId id="270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B16A"/>
    <a:srgbClr val="EFD84F"/>
    <a:srgbClr val="E8DF30"/>
    <a:srgbClr val="66FF33"/>
    <a:srgbClr val="F5ED49"/>
    <a:srgbClr val="235C84"/>
    <a:srgbClr val="235B83"/>
    <a:srgbClr val="828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140C-66A2-4C97-831C-2FBF6C022359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F1B3-9D3D-4D34-B5E0-0438ACBDF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04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140C-66A2-4C97-831C-2FBF6C022359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F1B3-9D3D-4D34-B5E0-0438ACBDF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57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140C-66A2-4C97-831C-2FBF6C022359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F1B3-9D3D-4D34-B5E0-0438ACBDF72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1575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140C-66A2-4C97-831C-2FBF6C022359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F1B3-9D3D-4D34-B5E0-0438ACBDF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870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140C-66A2-4C97-831C-2FBF6C022359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F1B3-9D3D-4D34-B5E0-0438ACBDF72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6247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140C-66A2-4C97-831C-2FBF6C022359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F1B3-9D3D-4D34-B5E0-0438ACBDF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26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140C-66A2-4C97-831C-2FBF6C022359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F1B3-9D3D-4D34-B5E0-0438ACBDF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026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140C-66A2-4C97-831C-2FBF6C022359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F1B3-9D3D-4D34-B5E0-0438ACBDF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56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140C-66A2-4C97-831C-2FBF6C022359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F1B3-9D3D-4D34-B5E0-0438ACBDF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140C-66A2-4C97-831C-2FBF6C022359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F1B3-9D3D-4D34-B5E0-0438ACBDF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15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140C-66A2-4C97-831C-2FBF6C022359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F1B3-9D3D-4D34-B5E0-0438ACBDF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7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140C-66A2-4C97-831C-2FBF6C022359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F1B3-9D3D-4D34-B5E0-0438ACBDF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85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140C-66A2-4C97-831C-2FBF6C022359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F1B3-9D3D-4D34-B5E0-0438ACBDF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8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140C-66A2-4C97-831C-2FBF6C022359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F1B3-9D3D-4D34-B5E0-0438ACBDF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95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140C-66A2-4C97-831C-2FBF6C022359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F1B3-9D3D-4D34-B5E0-0438ACBDF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11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140C-66A2-4C97-831C-2FBF6C022359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F1B3-9D3D-4D34-B5E0-0438ACBDF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3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0140C-66A2-4C97-831C-2FBF6C022359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3CF1B3-9D3D-4D34-B5E0-0438ACBDF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6EA79-ED6D-993D-197A-1994A5BDC4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14791" y="1225808"/>
            <a:ext cx="8824913" cy="673100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AIML INTERNSHIP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196EB-7B26-4EF2-5976-E66F409B5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414" y="639518"/>
            <a:ext cx="963504" cy="9045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D354B5-39E2-6592-6C92-12777AFA68A7}"/>
              </a:ext>
            </a:extLst>
          </p:cNvPr>
          <p:cNvSpPr txBox="1"/>
          <p:nvPr/>
        </p:nvSpPr>
        <p:spPr>
          <a:xfrm>
            <a:off x="2045378" y="5309026"/>
            <a:ext cx="8029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COMPUTER SCIENCE AND ENGINEERING,SRKREC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56FC6-B748-76EE-2FA8-33A66006765C}"/>
              </a:ext>
            </a:extLst>
          </p:cNvPr>
          <p:cNvSpPr txBox="1"/>
          <p:nvPr/>
        </p:nvSpPr>
        <p:spPr>
          <a:xfrm>
            <a:off x="4687272" y="4191805"/>
            <a:ext cx="2498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Brenjoel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20B91A05S4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696FB-022D-945D-679A-7047F22D3921}"/>
              </a:ext>
            </a:extLst>
          </p:cNvPr>
          <p:cNvSpPr txBox="1"/>
          <p:nvPr/>
        </p:nvSpPr>
        <p:spPr>
          <a:xfrm>
            <a:off x="3732437" y="2529295"/>
            <a:ext cx="513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HENOTIC TECHNOLOGY PRIVATE LIMITED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610BC-19B0-3B90-6EC1-BF50A1103ED4}"/>
              </a:ext>
            </a:extLst>
          </p:cNvPr>
          <p:cNvSpPr txBox="1"/>
          <p:nvPr/>
        </p:nvSpPr>
        <p:spPr>
          <a:xfrm>
            <a:off x="4233158" y="3117056"/>
            <a:ext cx="644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7th July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2022 to 06th September 2022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994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C217-1730-1CB8-B4BB-158F0007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30" y="595188"/>
            <a:ext cx="11029616" cy="988332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8B4AE-B22A-DCCB-1EB0-1FC7250681CB}"/>
              </a:ext>
            </a:extLst>
          </p:cNvPr>
          <p:cNvSpPr txBox="1"/>
          <p:nvPr/>
        </p:nvSpPr>
        <p:spPr>
          <a:xfrm>
            <a:off x="1598396" y="2171872"/>
            <a:ext cx="9557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https://www.kaggle.com/code/kmalit/bank-customer-churn-prediction</a:t>
            </a:r>
          </a:p>
        </p:txBody>
      </p:sp>
    </p:spTree>
    <p:extLst>
      <p:ext uri="{BB962C8B-B14F-4D97-AF65-F5344CB8AC3E}">
        <p14:creationId xmlns:p14="http://schemas.microsoft.com/office/powerpoint/2010/main" val="174443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D5B98-1ABF-8933-BF1D-DE2E8B038BE1}"/>
              </a:ext>
            </a:extLst>
          </p:cNvPr>
          <p:cNvSpPr/>
          <p:nvPr/>
        </p:nvSpPr>
        <p:spPr>
          <a:xfrm>
            <a:off x="1039849" y="2321005"/>
            <a:ext cx="759836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Rounded MT Bold" panose="020F0704030504030204" pitchFamily="34" charset="0"/>
                <a:cs typeface="Times New Roman" panose="02020603050405020304" pitchFamily="18" charset="0"/>
              </a:rPr>
              <a:t>THANK YOU</a:t>
            </a:r>
            <a:endParaRPr lang="en-IN" sz="9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504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EFB1-92FC-A00A-155F-6EA7AA59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77" y="940836"/>
            <a:ext cx="10058400" cy="1450757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B50E4-7E78-0477-7FC2-CD7A390814FB}"/>
              </a:ext>
            </a:extLst>
          </p:cNvPr>
          <p:cNvSpPr txBox="1"/>
          <p:nvPr/>
        </p:nvSpPr>
        <p:spPr>
          <a:xfrm>
            <a:off x="1392633" y="2078998"/>
            <a:ext cx="6612850" cy="280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ABOUT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SCIENCE PROJECT LIFE CYCLE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AND CONCLUSIONS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3896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E80DC4-05B7-BFF9-BA62-F26467F7B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505" y="2441644"/>
            <a:ext cx="7243482" cy="2120184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Customer Churn Prediction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349F21-0A7A-C196-B352-D466CA39F660}"/>
              </a:ext>
            </a:extLst>
          </p:cNvPr>
          <p:cNvSpPr txBox="1"/>
          <p:nvPr/>
        </p:nvSpPr>
        <p:spPr>
          <a:xfrm>
            <a:off x="887505" y="1711399"/>
            <a:ext cx="2689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34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2583-60EA-7079-84C3-FDDA5CF61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1" y="826724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DATASET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5A5C8-CA9B-34B0-950E-73967CACC072}"/>
              </a:ext>
            </a:extLst>
          </p:cNvPr>
          <p:cNvSpPr txBox="1"/>
          <p:nvPr/>
        </p:nvSpPr>
        <p:spPr>
          <a:xfrm>
            <a:off x="1137920" y="196860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A7AFB2-A108-6FC8-5AA3-77C885FEF0A8}"/>
              </a:ext>
            </a:extLst>
          </p:cNvPr>
          <p:cNvSpPr txBox="1"/>
          <p:nvPr/>
        </p:nvSpPr>
        <p:spPr>
          <a:xfrm>
            <a:off x="627529" y="1968600"/>
            <a:ext cx="9158155" cy="492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data is related with direct marketing campaigns of a banking instructions.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marketing campaigns were based on phone calls. . Customers who received phone calls not be unique and a same customer might receive multiple phone calls.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This dataset is about the customers of the bank based on various factors like geography, account balance, card holder and the estimated salary of the customer.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38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B396-F69D-6D94-67F7-DE93B8E3B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96" y="1115439"/>
            <a:ext cx="8596668" cy="1320800"/>
          </a:xfrm>
        </p:spPr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AF447-1DD9-2E19-6DDD-55AB9F8A4FEC}"/>
              </a:ext>
            </a:extLst>
          </p:cNvPr>
          <p:cNvSpPr txBox="1"/>
          <p:nvPr/>
        </p:nvSpPr>
        <p:spPr>
          <a:xfrm>
            <a:off x="1040503" y="2154957"/>
            <a:ext cx="8408297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agenda of this project is: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extensive Exploratory Data Analysis(EDA) on the Bank Dataset.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build an appropriate Machine Learning Model that will help the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bankto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know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persons who have exited the bank and who are still active.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43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B396-F69D-6D94-67F7-DE93B8E3B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26" y="852791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i="0" u="none" strike="noStrike" baseline="0" dirty="0">
                <a:latin typeface="Times New Roman" panose="02020603050405020304" pitchFamily="18" charset="0"/>
              </a:rPr>
              <a:t>Data Science Project Life Cycle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68517-9C83-5FFD-0566-5EC37AADDFD4}"/>
              </a:ext>
            </a:extLst>
          </p:cNvPr>
          <p:cNvSpPr txBox="1"/>
          <p:nvPr/>
        </p:nvSpPr>
        <p:spPr>
          <a:xfrm>
            <a:off x="935954" y="1774757"/>
            <a:ext cx="9341223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Pre-processing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Check the Duplicate and low variation data 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Identify and address the missing variables 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Handling of Outliers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Categorical data and Encoding Techniques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IN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Feature Scaling 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Selection of Dependent and Independent variable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dataset, the target variable is </a:t>
            </a: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Exited</a:t>
            </a:r>
            <a:endParaRPr lang="en-US" b="1" i="0" u="sng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3.   Training Models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63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530C-B141-AE3F-FB62-B6845F30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152B9-5A9F-221C-BF05-0407685A84C7}"/>
              </a:ext>
            </a:extLst>
          </p:cNvPr>
          <p:cNvSpPr txBox="1"/>
          <p:nvPr/>
        </p:nvSpPr>
        <p:spPr>
          <a:xfrm>
            <a:off x="524339" y="1590038"/>
            <a:ext cx="809513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Based on the analysis , these are the results generated from different models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11F58-D701-A5D3-7432-29445E5E6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39" y="2323527"/>
            <a:ext cx="9631610" cy="3571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75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6BF1-0214-DE61-27A1-427FF573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B1E71-7B3F-AD6D-04C3-7F0AAC9E72C6}"/>
              </a:ext>
            </a:extLst>
          </p:cNvPr>
          <p:cNvSpPr txBox="1"/>
          <p:nvPr/>
        </p:nvSpPr>
        <p:spPr>
          <a:xfrm>
            <a:off x="1120589" y="2295889"/>
            <a:ext cx="10291482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model results in the following order by considering the model accuracy, F1 score and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RoC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AUC score. </a:t>
            </a:r>
          </a:p>
          <a:p>
            <a:pPr>
              <a:lnSpc>
                <a:spcPct val="150000"/>
              </a:lnSpc>
            </a:pP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1) </a:t>
            </a:r>
            <a: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Decision Tree Classifier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2) XGB Classifier</a:t>
            </a:r>
          </a:p>
          <a:p>
            <a:pPr>
              <a:lnSpc>
                <a:spcPct val="150000"/>
              </a:lnSpc>
            </a:pP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3) LGBM Classifier</a:t>
            </a:r>
          </a:p>
        </p:txBody>
      </p:sp>
    </p:spTree>
    <p:extLst>
      <p:ext uri="{BB962C8B-B14F-4D97-AF65-F5344CB8AC3E}">
        <p14:creationId xmlns:p14="http://schemas.microsoft.com/office/powerpoint/2010/main" val="268067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C07B-F8E5-18B5-0F54-D58CE98F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AND CONCLUSIONS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196F66-6060-8657-DD9F-DFFC56623832}"/>
              </a:ext>
            </a:extLst>
          </p:cNvPr>
          <p:cNvSpPr txBox="1"/>
          <p:nvPr/>
        </p:nvSpPr>
        <p:spPr>
          <a:xfrm>
            <a:off x="2743200" y="5213796"/>
            <a:ext cx="6717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Proportion of customer churned and retained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B0E8D-D854-686F-4CB7-19F91EF41F30}"/>
              </a:ext>
            </a:extLst>
          </p:cNvPr>
          <p:cNvSpPr txBox="1"/>
          <p:nvPr/>
        </p:nvSpPr>
        <p:spPr>
          <a:xfrm flipH="1">
            <a:off x="2175774" y="1930400"/>
            <a:ext cx="183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Exited (20.4%)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E4FE7-AE9C-E69A-8508-0184A89C6975}"/>
              </a:ext>
            </a:extLst>
          </p:cNvPr>
          <p:cNvSpPr txBox="1"/>
          <p:nvPr/>
        </p:nvSpPr>
        <p:spPr>
          <a:xfrm>
            <a:off x="7147800" y="3479765"/>
            <a:ext cx="199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Retained (79.6%)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1FF6CF-0AC8-1E75-5044-2276A7CB3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964" y="1700212"/>
            <a:ext cx="34194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22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3214</TotalTime>
  <Words>307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Times New Roman</vt:lpstr>
      <vt:lpstr>Trebuchet MS</vt:lpstr>
      <vt:lpstr>Wingdings 3</vt:lpstr>
      <vt:lpstr>Facet</vt:lpstr>
      <vt:lpstr>  AIML INTERNSHIP</vt:lpstr>
      <vt:lpstr>CONTENTS</vt:lpstr>
      <vt:lpstr>Bank Customer Churn Prediction</vt:lpstr>
      <vt:lpstr>INTRODUCTION ABOUT DATASET</vt:lpstr>
      <vt:lpstr>OBJECTIVE </vt:lpstr>
      <vt:lpstr>Data Science Project Life Cycle </vt:lpstr>
      <vt:lpstr>Results</vt:lpstr>
      <vt:lpstr>Results</vt:lpstr>
      <vt:lpstr>RECOMMENDATIONS AND CONCLUSIONS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SERVICE PROJECT</dc:title>
  <dc:creator>Sai Sahithi Kothapalli</dc:creator>
  <cp:lastModifiedBy>Sikha Brenjoel</cp:lastModifiedBy>
  <cp:revision>6</cp:revision>
  <dcterms:created xsi:type="dcterms:W3CDTF">2022-12-06T11:44:15Z</dcterms:created>
  <dcterms:modified xsi:type="dcterms:W3CDTF">2022-12-11T18:39:46Z</dcterms:modified>
</cp:coreProperties>
</file>