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 SemiBold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Abril Fatface"/>
      <p:regular r:id="rId24"/>
    </p:embeddedFont>
    <p:embeddedFont>
      <p:font typeface="Griffy"/>
      <p:regular r:id="rId25"/>
    </p:embeddedFont>
    <p:embeddedFont>
      <p:font typeface="Poppins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Homemade Appl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brilFatface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font" Target="fonts/Griffy-regular.fntdata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omemadeApple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SemiBold-bold.fntdata"/><Relationship Id="rId16" Type="http://schemas.openxmlformats.org/officeDocument/2006/relationships/font" Target="fonts/RobotoMonoSemiBold-regular.fntdata"/><Relationship Id="rId19" Type="http://schemas.openxmlformats.org/officeDocument/2006/relationships/font" Target="fonts/RobotoMonoSemiBold-boldItalic.fntdata"/><Relationship Id="rId18" Type="http://schemas.openxmlformats.org/officeDocument/2006/relationships/font" Target="fonts/RobotoMono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4db9fc036a_1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4db9fc036a_1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db9fc036a_1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db9fc036a_1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4db9fc036a_1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4db9fc036a_1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db9fc036a_1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4db9fc036a_1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4db9fc036a_1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4db9fc036a_1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db9fc036a_1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4db9fc036a_1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4db9fc036a_1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4db9fc036a_1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4db9fc036a_1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4db9fc036a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4db9fc036a_1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4db9fc036a_1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2.png"/><Relationship Id="rId11" Type="http://schemas.openxmlformats.org/officeDocument/2006/relationships/image" Target="../media/image3.png"/><Relationship Id="rId10" Type="http://schemas.openxmlformats.org/officeDocument/2006/relationships/image" Target="../media/image5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639239" y="2826072"/>
            <a:ext cx="2780456" cy="1452093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740988" y="2908722"/>
            <a:ext cx="476460" cy="1107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213603" y="712228"/>
            <a:ext cx="6669900" cy="30822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328538" y="794810"/>
            <a:ext cx="476460" cy="1107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140038" y="3454782"/>
            <a:ext cx="4021875" cy="976481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4241800" y="3537372"/>
            <a:ext cx="476460" cy="1107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1632656" y="853350"/>
            <a:ext cx="50976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4300144" y="3730650"/>
            <a:ext cx="3701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499500" y="1138969"/>
            <a:ext cx="8199600" cy="34653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614434" y="1221550"/>
            <a:ext cx="476460" cy="1107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913169" y="1350202"/>
            <a:ext cx="7316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913169" y="2325270"/>
            <a:ext cx="7316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913169" y="3300338"/>
            <a:ext cx="7316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513113" y="269147"/>
            <a:ext cx="73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913163" y="1678664"/>
            <a:ext cx="73164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913163" y="2645158"/>
            <a:ext cx="7316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913163" y="3610303"/>
            <a:ext cx="7317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6013238" y="1726125"/>
            <a:ext cx="2358900" cy="2927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3352613" y="1726125"/>
            <a:ext cx="2358900" cy="2927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691988" y="1726125"/>
            <a:ext cx="2358900" cy="2927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108350" y="1223644"/>
            <a:ext cx="1561050" cy="1236825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167128" y="1307350"/>
            <a:ext cx="476460" cy="1107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3751528" y="1223644"/>
            <a:ext cx="1561050" cy="1236825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6412163" y="1223644"/>
            <a:ext cx="1561050" cy="1236825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3789644" y="1307350"/>
            <a:ext cx="476460" cy="1107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6469113" y="1307350"/>
            <a:ext cx="476460" cy="1107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891789" y="26726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3534977" y="26726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6178164" y="26726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891788" y="273581"/>
            <a:ext cx="72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891788" y="3001069"/>
            <a:ext cx="1994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3534975" y="2992497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6178163" y="2982575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308456" y="1295250"/>
            <a:ext cx="33438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308456" y="3772331"/>
            <a:ext cx="33438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6215625" y="1746600"/>
            <a:ext cx="25719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6322328" y="1844125"/>
            <a:ext cx="476460" cy="1107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3286013" y="1321706"/>
            <a:ext cx="25719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3286013" y="1321706"/>
            <a:ext cx="2571900" cy="26961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3392716" y="1419232"/>
            <a:ext cx="476460" cy="1107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356400" y="1725638"/>
            <a:ext cx="25719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463103" y="1823163"/>
            <a:ext cx="476460" cy="1107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536269" y="21917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0" sz="53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536269" y="273581"/>
            <a:ext cx="80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3448680" y="18488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0" sz="53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6361090" y="21917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0" sz="53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6361085" y="3122944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3448677" y="277168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536269" y="311458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478256" y="1239113"/>
            <a:ext cx="8246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593191" y="1321694"/>
            <a:ext cx="476460" cy="1107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801113" y="1794150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801113" y="3186693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6136020" y="1801185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3482976" y="1807162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3482976" y="3186693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6136020" y="3172785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540300" y="273581"/>
            <a:ext cx="81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3482976" y="21138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6136020" y="34854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3482976" y="34854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801113" y="21138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6136020" y="21138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801113" y="34854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268406" y="254925"/>
            <a:ext cx="8058300" cy="44790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6163449" y="1255944"/>
            <a:ext cx="2722263" cy="3728615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341753" y="334338"/>
            <a:ext cx="476460" cy="1107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6249934" y="1322875"/>
            <a:ext cx="476460" cy="1107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6341025" y="1583231"/>
            <a:ext cx="2423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6341025" y="3248518"/>
            <a:ext cx="2423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426000" y="445031"/>
            <a:ext cx="77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6341025" y="1910231"/>
            <a:ext cx="24234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6341025" y="3551475"/>
            <a:ext cx="24234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7316663" y="1513219"/>
            <a:ext cx="16590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7422709" y="1610744"/>
            <a:ext cx="476460" cy="1107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5529598" y="1513219"/>
            <a:ext cx="1658925" cy="2696175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3742533" y="1513219"/>
            <a:ext cx="16590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5622035" y="1598425"/>
            <a:ext cx="476460" cy="1107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3848585" y="1610744"/>
            <a:ext cx="476460" cy="1107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1955468" y="1513219"/>
            <a:ext cx="1658925" cy="2696175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168403" y="1513219"/>
            <a:ext cx="16590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047900" y="1598425"/>
            <a:ext cx="476460" cy="1107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274450" y="1610744"/>
            <a:ext cx="476460" cy="1107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237347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030111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3822874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5615638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7408402" y="1927284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237347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030109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3822872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5615634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7408397" y="2390653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452494" y="64586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554247" y="728444"/>
            <a:ext cx="476460" cy="1107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657394" y="1213219"/>
            <a:ext cx="41862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657394" y="2693513"/>
            <a:ext cx="4186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3481444" y="64586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3583197" y="728444"/>
            <a:ext cx="476460" cy="1107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3975000" y="1134300"/>
            <a:ext cx="28734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3975066" y="2513438"/>
            <a:ext cx="4186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852544" y="81731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5432210" y="1748575"/>
            <a:ext cx="476460" cy="1107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124475" y="3062006"/>
            <a:ext cx="44052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124475" y="1167806"/>
            <a:ext cx="4405200" cy="18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5529525" y="2260800"/>
            <a:ext cx="2375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38" y="315829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5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93806" y="370294"/>
            <a:ext cx="6179850" cy="155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8" name="Google Shape;37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9" name="Google Shape;3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852544" y="81731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5432210" y="1748575"/>
            <a:ext cx="476460" cy="1107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096838" y="1346738"/>
            <a:ext cx="3991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096819" y="2173669"/>
            <a:ext cx="39918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6150825" y="3104081"/>
            <a:ext cx="2631825" cy="1523025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361350" y="3104081"/>
            <a:ext cx="2631825" cy="1523025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3256088" y="3104081"/>
            <a:ext cx="2631825" cy="1523025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361350" y="1332431"/>
            <a:ext cx="2631825" cy="1523025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6150825" y="1332431"/>
            <a:ext cx="2631825" cy="1523025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3256088" y="1332431"/>
            <a:ext cx="2631825" cy="1523025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368081" y="392456"/>
            <a:ext cx="84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31963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3313959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431963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3313959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7070306" y="3135150"/>
            <a:ext cx="1625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3336525" y="1534950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368081" y="3065744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3336525" y="3065744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6224531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6224531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6304969" y="1534950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6304969" y="3065744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839363" y="817313"/>
            <a:ext cx="7465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2858775" y="1531247"/>
            <a:ext cx="47595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ldrich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1525725" y="3039628"/>
            <a:ext cx="609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4790981" y="1072219"/>
            <a:ext cx="3607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4905916" y="1154800"/>
            <a:ext cx="476460" cy="1107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745819" y="1072219"/>
            <a:ext cx="3607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860753" y="1154800"/>
            <a:ext cx="476460" cy="1107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745819" y="271181"/>
            <a:ext cx="75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986306" y="1701394"/>
            <a:ext cx="31158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5009456" y="1691250"/>
            <a:ext cx="31158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592556" y="667613"/>
            <a:ext cx="7465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07491" y="750194"/>
            <a:ext cx="476460" cy="1107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690356" y="1421475"/>
            <a:ext cx="58455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499500" y="453169"/>
            <a:ext cx="8199600" cy="40137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614434" y="535750"/>
            <a:ext cx="476460" cy="1107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6141822" y="4125385"/>
            <a:ext cx="2780456" cy="852794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6243569" y="4207835"/>
            <a:ext cx="476460" cy="1107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614438" y="1405144"/>
            <a:ext cx="79551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6052838" y="4318538"/>
            <a:ext cx="2815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472275" y="453169"/>
            <a:ext cx="8199600" cy="40137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614434" y="535750"/>
            <a:ext cx="476460" cy="1107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586350" y="689869"/>
            <a:ext cx="7971300" cy="3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346966" y="4589543"/>
            <a:ext cx="848509" cy="85887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40875" y="2188977"/>
            <a:ext cx="9184434" cy="295416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p-algorithms.com/data_structures/segment_tree.html#range-updates-lazy-propag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Tree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3C78D8"/>
                </a:highlight>
              </a:rPr>
              <a:t>Range Updates</a:t>
            </a:r>
            <a:endParaRPr>
              <a:highlight>
                <a:srgbClr val="3C78D8"/>
              </a:highlight>
            </a:endParaRPr>
          </a:p>
        </p:txBody>
      </p:sp>
      <p:sp>
        <p:nvSpPr>
          <p:cNvPr id="385" name="Google Shape;38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Ilia, Grady, and Edward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2"/>
          <p:cNvSpPr txBox="1"/>
          <p:nvPr>
            <p:ph idx="4294967295" type="title"/>
          </p:nvPr>
        </p:nvSpPr>
        <p:spPr>
          <a:xfrm>
            <a:off x="655000" y="414000"/>
            <a:ext cx="50349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Material From:</a:t>
            </a:r>
            <a:endParaRPr sz="2500"/>
          </a:p>
        </p:txBody>
      </p:sp>
      <p:sp>
        <p:nvSpPr>
          <p:cNvPr id="460" name="Google Shape;460;p32"/>
          <p:cNvSpPr txBox="1"/>
          <p:nvPr/>
        </p:nvSpPr>
        <p:spPr>
          <a:xfrm>
            <a:off x="655000" y="1071925"/>
            <a:ext cx="67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https://cp-algorithms.com/data_structures/segment_tree.html#range-updates-lazy-propagation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" name="Google Shape;391;p24"/>
          <p:cNvSpPr txBox="1"/>
          <p:nvPr>
            <p:ph idx="4294967295" type="title"/>
          </p:nvPr>
        </p:nvSpPr>
        <p:spPr>
          <a:xfrm>
            <a:off x="655000" y="414000"/>
            <a:ext cx="50349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Recall: segment Trees</a:t>
            </a:r>
            <a:endParaRPr sz="2500"/>
          </a:p>
        </p:txBody>
      </p:sp>
      <p:sp>
        <p:nvSpPr>
          <p:cNvPr id="392" name="Google Shape;392;p24"/>
          <p:cNvSpPr txBox="1"/>
          <p:nvPr>
            <p:ph idx="4294967295" type="body"/>
          </p:nvPr>
        </p:nvSpPr>
        <p:spPr>
          <a:xfrm>
            <a:off x="1013000" y="1237806"/>
            <a:ext cx="60927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Goal:</a:t>
            </a:r>
            <a:r>
              <a:rPr lang="en"/>
              <a:t> Efficient queries and updates on an array				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Traditional Segment Tree: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 Queries: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Updates: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 Updates: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to do a point update for entire range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3C78D8"/>
                </a:highlight>
              </a:rPr>
              <a:t>Now:</a:t>
            </a:r>
            <a:r>
              <a:rPr lang="en">
                <a:highlight>
                  <a:srgbClr val="3C78D8"/>
                </a:highlight>
              </a:rPr>
              <a:t> Can we support update queries on entire </a:t>
            </a:r>
            <a:r>
              <a:rPr b="1" lang="en">
                <a:highlight>
                  <a:srgbClr val="3C78D8"/>
                </a:highlight>
              </a:rPr>
              <a:t>ranges </a:t>
            </a:r>
            <a:r>
              <a:rPr lang="en">
                <a:highlight>
                  <a:srgbClr val="3C78D8"/>
                </a:highlight>
              </a:rPr>
              <a:t>in         time as well</a:t>
            </a:r>
            <a:r>
              <a:rPr lang="en">
                <a:highlight>
                  <a:srgbClr val="3C78D8"/>
                </a:highlight>
              </a:rPr>
              <a:t>?</a:t>
            </a:r>
            <a:endParaRPr>
              <a:highlight>
                <a:srgbClr val="3C78D8"/>
              </a:highlight>
            </a:endParaRPr>
          </a:p>
        </p:txBody>
      </p:sp>
      <p:pic>
        <p:nvPicPr>
          <p:cNvPr id="393" name="Google Shape;393;p24" title="[255,255,255,&quot;https://www.codecogs.com/eqnedit.php?latex=A%20%3D%20%7Ba_1%2C%20a_2%2C%20%5Cdots%2C%20a_n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937" y="1572450"/>
            <a:ext cx="1850925" cy="2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 title="[255,255,255,&quot;https://www.codecogs.com/eqnedit.php?latex=O(%5Clog%20n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575" y="2105170"/>
            <a:ext cx="729134" cy="2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4" title="[255,255,255,&quot;https://www.codecogs.com/eqnedit.php?latex=O(%5Clog%20n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575" y="2320020"/>
            <a:ext cx="729134" cy="2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 title="[255,255,255,&quot;https://www.codecogs.com/eqnedit.php?latex=O(n%5Clog%20n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575" y="2571750"/>
            <a:ext cx="890819" cy="2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 title="[255,255,255,&quot;https://www.codecogs.com/eqnedit.php?latex=O(%5Clog%20n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400" y="3963145"/>
            <a:ext cx="729134" cy="2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>
            <p:ph idx="4294967295" type="title"/>
          </p:nvPr>
        </p:nvSpPr>
        <p:spPr>
          <a:xfrm>
            <a:off x="559725" y="472650"/>
            <a:ext cx="38856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Range updates</a:t>
            </a:r>
            <a:endParaRPr sz="2500">
              <a:highlight>
                <a:srgbClr val="3C78D8"/>
              </a:highlight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4" name="Google Shape;404;p25"/>
          <p:cNvSpPr txBox="1"/>
          <p:nvPr>
            <p:ph idx="4294967295" type="body"/>
          </p:nvPr>
        </p:nvSpPr>
        <p:spPr>
          <a:xfrm>
            <a:off x="720650" y="1186950"/>
            <a:ext cx="70200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3C78D8"/>
                </a:highlight>
              </a:rPr>
              <a:t>New Goal:</a:t>
            </a:r>
            <a:r>
              <a:rPr lang="en"/>
              <a:t> Create a segment tree variant that supports the following queries: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update(l,r,δ)</a:t>
            </a:r>
            <a:r>
              <a:rPr lang="en"/>
              <a:t> – add δ to each value in the range A[l...r]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max(l,r)</a:t>
            </a:r>
            <a:r>
              <a:rPr lang="en"/>
              <a:t> – return the maximum value in the range A[l...r]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keeping the original O(log n) runtime.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Our overall </a:t>
            </a:r>
            <a:r>
              <a:rPr lang="en"/>
              <a:t>structure</a:t>
            </a:r>
            <a:r>
              <a:rPr lang="en"/>
              <a:t> is still the same – each node will store the maximum over its range, as usual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3C78D8"/>
                </a:highlight>
              </a:rPr>
              <a:t>Challenge</a:t>
            </a:r>
            <a:r>
              <a:rPr b="1" lang="en">
                <a:solidFill>
                  <a:schemeClr val="dk1"/>
                </a:solidFill>
                <a:highlight>
                  <a:srgbClr val="3C78D8"/>
                </a:highlight>
              </a:rPr>
              <a:t>:</a:t>
            </a:r>
            <a:r>
              <a:rPr b="1" lang="en"/>
              <a:t> </a:t>
            </a:r>
            <a:r>
              <a:rPr lang="en"/>
              <a:t>manually updating each seg-tree node that falls within the query range takes O(n log n) time!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/>
          <p:nvPr>
            <p:ph idx="4294967295" type="title"/>
          </p:nvPr>
        </p:nvSpPr>
        <p:spPr>
          <a:xfrm>
            <a:off x="559725" y="472650"/>
            <a:ext cx="58083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Solution: “lazy propagation” </a:t>
            </a:r>
            <a:endParaRPr sz="2500">
              <a:highlight>
                <a:srgbClr val="3C78D8"/>
              </a:highlight>
            </a:endParaRPr>
          </a:p>
        </p:txBody>
      </p:sp>
      <p:sp>
        <p:nvSpPr>
          <p:cNvPr id="410" name="Google Shape;410;p26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1" name="Google Shape;411;p26"/>
          <p:cNvSpPr txBox="1"/>
          <p:nvPr>
            <p:ph idx="4294967295" type="body"/>
          </p:nvPr>
        </p:nvSpPr>
        <p:spPr>
          <a:xfrm>
            <a:off x="311725" y="991350"/>
            <a:ext cx="58083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3C78D8"/>
                </a:highlight>
              </a:rPr>
              <a:t>Key Idea</a:t>
            </a:r>
            <a:r>
              <a:rPr b="1" lang="en">
                <a:solidFill>
                  <a:schemeClr val="dk1"/>
                </a:solidFill>
                <a:highlight>
                  <a:srgbClr val="3C78D8"/>
                </a:highlight>
              </a:rPr>
              <a:t>:</a:t>
            </a:r>
            <a:r>
              <a:rPr b="1" lang="en"/>
              <a:t> 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update every node, update only the topmost segments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Defer updates to their children until needed (lazily)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a new </a:t>
            </a:r>
            <a:r>
              <a:rPr b="1" lang="en"/>
              <a:t>lazy</a:t>
            </a:r>
            <a:r>
              <a:rPr lang="en"/>
              <a:t> field to our nodes that stores pending additions that need to be applied to the range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Updates occur when traversing down the tree and encountering pending changes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immediate children are updated through “push mechanism”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2" name="Google Shape;412;p26" title="Screenshot 2025-04-21 at 2.16.2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296" y="1421125"/>
            <a:ext cx="2266751" cy="185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"/>
          <p:cNvSpPr txBox="1"/>
          <p:nvPr>
            <p:ph idx="4294967295" type="title"/>
          </p:nvPr>
        </p:nvSpPr>
        <p:spPr>
          <a:xfrm>
            <a:off x="559725" y="472650"/>
            <a:ext cx="58083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Key new method: push</a:t>
            </a:r>
            <a:endParaRPr sz="2500">
              <a:highlight>
                <a:srgbClr val="3C78D8"/>
              </a:highlight>
            </a:endParaRPr>
          </a:p>
        </p:txBody>
      </p:sp>
      <p:sp>
        <p:nvSpPr>
          <p:cNvPr id="418" name="Google Shape;418;p27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27"/>
          <p:cNvSpPr txBox="1"/>
          <p:nvPr>
            <p:ph idx="4294967295" type="body"/>
          </p:nvPr>
        </p:nvSpPr>
        <p:spPr>
          <a:xfrm>
            <a:off x="720650" y="1186950"/>
            <a:ext cx="41391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segment tree needs a new method to perform the lazy propagation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called on a node, push simply passes down the node’s lazy addition to its children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3C78D8"/>
                </a:highlight>
              </a:rPr>
              <a:t>Note:</a:t>
            </a:r>
            <a:r>
              <a:rPr b="1" lang="en"/>
              <a:t> </a:t>
            </a:r>
            <a:r>
              <a:rPr lang="en"/>
              <a:t>Along with the children’s values, we also need to update </a:t>
            </a:r>
            <a:r>
              <a:rPr i="1" lang="en"/>
              <a:t>their own </a:t>
            </a:r>
            <a:r>
              <a:rPr lang="en"/>
              <a:t>lazy fields for future lazy propagation</a:t>
            </a:r>
            <a:endParaRPr/>
          </a:p>
        </p:txBody>
      </p:sp>
      <p:pic>
        <p:nvPicPr>
          <p:cNvPr id="420" name="Google Shape;420;p27" title="Screenshot 2025-04-21 at 1.53.1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250" y="372675"/>
            <a:ext cx="3796174" cy="14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27" title="Screenshot 2025-04-21 at 1.52.56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525" y="3106600"/>
            <a:ext cx="3253876" cy="16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"/>
          <p:cNvSpPr txBox="1"/>
          <p:nvPr>
            <p:ph idx="4294967295" type="title"/>
          </p:nvPr>
        </p:nvSpPr>
        <p:spPr>
          <a:xfrm>
            <a:off x="559725" y="472650"/>
            <a:ext cx="58083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Update</a:t>
            </a:r>
            <a:endParaRPr sz="2500">
              <a:highlight>
                <a:srgbClr val="3C78D8"/>
              </a:highlight>
            </a:endParaRPr>
          </a:p>
        </p:txBody>
      </p:sp>
      <p:sp>
        <p:nvSpPr>
          <p:cNvPr id="427" name="Google Shape;427;p28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8" name="Google Shape;428;p28"/>
          <p:cNvSpPr txBox="1"/>
          <p:nvPr>
            <p:ph idx="4294967295" type="body"/>
          </p:nvPr>
        </p:nvSpPr>
        <p:spPr>
          <a:xfrm>
            <a:off x="720650" y="1186950"/>
            <a:ext cx="37323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new push method, our update method is relatively standard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query range matches the node’s, add </a:t>
            </a:r>
            <a:r>
              <a:rPr lang="en">
                <a:solidFill>
                  <a:schemeClr val="dk1"/>
                </a:solidFill>
              </a:rPr>
              <a:t>δ to its value </a:t>
            </a:r>
            <a:r>
              <a:rPr b="1" lang="en">
                <a:solidFill>
                  <a:schemeClr val="dk1"/>
                </a:solidFill>
              </a:rPr>
              <a:t>as well as its lazy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28" title="Screenshot 2025-04-21 at 1.53.2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026" y="584695"/>
            <a:ext cx="4278600" cy="222430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8"/>
          <p:cNvSpPr txBox="1"/>
          <p:nvPr>
            <p:ph idx="4294967295" type="body"/>
          </p:nvPr>
        </p:nvSpPr>
        <p:spPr>
          <a:xfrm>
            <a:off x="720650" y="3105725"/>
            <a:ext cx="75450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Otherwise, call push on the current node to </a:t>
            </a:r>
            <a:r>
              <a:rPr lang="en"/>
              <a:t>propagate</a:t>
            </a:r>
            <a:r>
              <a:rPr lang="en"/>
              <a:t> any updates, recursively update our children, then </a:t>
            </a:r>
            <a:r>
              <a:rPr lang="en"/>
              <a:t>update</a:t>
            </a:r>
            <a:r>
              <a:rPr lang="en"/>
              <a:t> our own value by merging our children’s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9"/>
          <p:cNvSpPr txBox="1"/>
          <p:nvPr>
            <p:ph idx="4294967295" type="title"/>
          </p:nvPr>
        </p:nvSpPr>
        <p:spPr>
          <a:xfrm>
            <a:off x="559725" y="472650"/>
            <a:ext cx="58083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Query</a:t>
            </a:r>
            <a:endParaRPr sz="2500">
              <a:highlight>
                <a:srgbClr val="3C78D8"/>
              </a:highlight>
            </a:endParaRPr>
          </a:p>
        </p:txBody>
      </p:sp>
      <p:sp>
        <p:nvSpPr>
          <p:cNvPr id="436" name="Google Shape;436;p29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29"/>
          <p:cNvSpPr txBox="1"/>
          <p:nvPr>
            <p:ph idx="4294967295" type="body"/>
          </p:nvPr>
        </p:nvSpPr>
        <p:spPr>
          <a:xfrm>
            <a:off x="720650" y="1186950"/>
            <a:ext cx="38934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max of the highest-level segments that fall within a range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reaching a segment that falls within a range, return the stored max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8" name="Google Shape;438;p29" title="Screenshot 2025-04-21 at 1.53.3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925" y="272375"/>
            <a:ext cx="4215700" cy="21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9"/>
          <p:cNvSpPr txBox="1"/>
          <p:nvPr/>
        </p:nvSpPr>
        <p:spPr>
          <a:xfrm>
            <a:off x="720650" y="3033750"/>
            <a:ext cx="7386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Otherwise, push the pending changes down to the two children and continue to traverse the tree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0"/>
          <p:cNvSpPr txBox="1"/>
          <p:nvPr>
            <p:ph idx="4294967295" type="title"/>
          </p:nvPr>
        </p:nvSpPr>
        <p:spPr>
          <a:xfrm>
            <a:off x="559725" y="472650"/>
            <a:ext cx="58083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Briefly: Adding to a range, getting a specific index </a:t>
            </a:r>
            <a:endParaRPr sz="2500"/>
          </a:p>
        </p:txBody>
      </p:sp>
      <p:sp>
        <p:nvSpPr>
          <p:cNvPr id="445" name="Google Shape;445;p30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6" name="Google Shape;446;p30"/>
          <p:cNvSpPr txBox="1"/>
          <p:nvPr>
            <p:ph idx="4294967295" type="body"/>
          </p:nvPr>
        </p:nvSpPr>
        <p:spPr>
          <a:xfrm>
            <a:off x="720650" y="1186950"/>
            <a:ext cx="70200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When updating, store the value to be added to the highest segments that are inside the range, instead of each leaf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When getting the value at an index, as you return up the tree, add the value stored at each vertex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447" name="Google Shape;4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50" y="2352800"/>
            <a:ext cx="4191476" cy="242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"/>
          <p:cNvSpPr txBox="1"/>
          <p:nvPr>
            <p:ph idx="4294967295" type="title"/>
          </p:nvPr>
        </p:nvSpPr>
        <p:spPr>
          <a:xfrm>
            <a:off x="559725" y="472650"/>
            <a:ext cx="58083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Briefly: Assigning to a range, getting a specific index </a:t>
            </a:r>
            <a:endParaRPr sz="2500"/>
          </a:p>
        </p:txBody>
      </p:sp>
      <p:sp>
        <p:nvSpPr>
          <p:cNvPr id="453" name="Google Shape;453;p31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4" name="Google Shape;454;p31"/>
          <p:cNvSpPr txBox="1"/>
          <p:nvPr>
            <p:ph idx="4294967295" type="body"/>
          </p:nvPr>
        </p:nvSpPr>
        <p:spPr>
          <a:xfrm>
            <a:off x="720650" y="1186950"/>
            <a:ext cx="70200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When updating, store the value to be assigned to the highest segments that are inside the range, instead of each leaf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Mark these segments, indicating that all the values below are equal to the value stored at the vertex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If encountering a marked vertex, push: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mark the two child vertices and update the values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unmark current vertex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Getting the value at an index by traversing down the tree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when traversing down the tree, when encountering a marked vertex, push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