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24" autoAdjust="0"/>
    <p:restoredTop sz="94660"/>
  </p:normalViewPr>
  <p:slideViewPr>
    <p:cSldViewPr snapToGrid="0">
      <p:cViewPr>
        <p:scale>
          <a:sx n="33" d="100"/>
          <a:sy n="33" d="100"/>
        </p:scale>
        <p:origin x="-3672" y="-92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00116-5F5E-436B-A381-801C35D0450D}" type="datetimeFigureOut">
              <a:rPr lang="en-US" smtClean="0"/>
              <a:pPr/>
              <a:t>4/26/14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75811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00116-5F5E-436B-A381-801C35D0450D}" type="datetimeFigureOut">
              <a:rPr lang="en-US" smtClean="0"/>
              <a:pPr/>
              <a:t>4/26/14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291902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00116-5F5E-436B-A381-801C35D0450D}" type="datetimeFigureOut">
              <a:rPr lang="en-US" smtClean="0"/>
              <a:pPr/>
              <a:t>4/26/14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256366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00116-5F5E-436B-A381-801C35D0450D}" type="datetimeFigureOut">
              <a:rPr lang="en-US" smtClean="0"/>
              <a:pPr/>
              <a:t>4/26/14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96588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00116-5F5E-436B-A381-801C35D0450D}" type="datetimeFigureOut">
              <a:rPr lang="en-US" smtClean="0"/>
              <a:pPr/>
              <a:t>4/26/14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56637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00116-5F5E-436B-A381-801C35D0450D}" type="datetimeFigureOut">
              <a:rPr lang="en-US" smtClean="0"/>
              <a:pPr/>
              <a:t>4/26/14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207189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00116-5F5E-436B-A381-801C35D0450D}" type="datetimeFigureOut">
              <a:rPr lang="en-US" smtClean="0"/>
              <a:pPr/>
              <a:t>4/26/14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225464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00116-5F5E-436B-A381-801C35D0450D}" type="datetimeFigureOut">
              <a:rPr lang="en-US" smtClean="0"/>
              <a:pPr/>
              <a:t>4/26/14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394610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00116-5F5E-436B-A381-801C35D0450D}" type="datetimeFigureOut">
              <a:rPr lang="en-US" smtClean="0"/>
              <a:pPr/>
              <a:t>4/26/14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299781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00116-5F5E-436B-A381-801C35D0450D}" type="datetimeFigureOut">
              <a:rPr lang="en-US" smtClean="0"/>
              <a:pPr/>
              <a:t>4/26/14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109866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00116-5F5E-436B-A381-801C35D0450D}" type="datetimeFigureOut">
              <a:rPr lang="en-US" smtClean="0"/>
              <a:pPr/>
              <a:t>4/26/14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9CC9A-CDFF-437C-B76C-F563D8D6B805}" type="slidenum">
              <a:rPr lang="en-US" smtClean="0"/>
              <a:pPr/>
              <a:t>‹#›</a:t>
            </a:fld>
            <a:endParaRPr lang="en-US"/>
          </a:p>
        </p:txBody>
      </p:sp>
    </p:spTree>
    <p:extLst>
      <p:ext uri="{BB962C8B-B14F-4D97-AF65-F5344CB8AC3E}">
        <p14:creationId xmlns:p14="http://schemas.microsoft.com/office/powerpoint/2010/main" val="482980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7400116-5F5E-436B-A381-801C35D0450D}" type="datetimeFigureOut">
              <a:rPr lang="en-US" smtClean="0"/>
              <a:pPr/>
              <a:t>4/26/14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629CC9A-CDFF-437C-B76C-F563D8D6B805}" type="slidenum">
              <a:rPr lang="en-US" smtClean="0"/>
              <a:pPr/>
              <a:t>‹#›</a:t>
            </a:fld>
            <a:endParaRPr lang="en-US"/>
          </a:p>
        </p:txBody>
      </p:sp>
    </p:spTree>
    <p:extLst>
      <p:ext uri="{BB962C8B-B14F-4D97-AF65-F5344CB8AC3E}">
        <p14:creationId xmlns:p14="http://schemas.microsoft.com/office/powerpoint/2010/main" val="1620465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versity_arkansas_logo"/>
          <p:cNvPicPr>
            <a:picLocks noChangeAspect="1"/>
          </p:cNvPicPr>
          <p:nvPr/>
        </p:nvPicPr>
        <p:blipFill>
          <a:blip r:embed="rId2" cstate="print"/>
          <a:srcRect/>
          <a:stretch>
            <a:fillRect/>
          </a:stretch>
        </p:blipFill>
        <p:spPr bwMode="auto">
          <a:xfrm>
            <a:off x="14118952" y="980401"/>
            <a:ext cx="4680495" cy="2456137"/>
          </a:xfrm>
          <a:prstGeom prst="rect">
            <a:avLst/>
          </a:prstGeom>
          <a:noFill/>
          <a:ln w="9525">
            <a:noFill/>
            <a:miter lim="800000"/>
            <a:headEnd/>
            <a:tailEnd/>
          </a:ln>
        </p:spPr>
      </p:pic>
      <p:sp>
        <p:nvSpPr>
          <p:cNvPr id="3" name="Rectangle 2"/>
          <p:cNvSpPr/>
          <p:nvPr/>
        </p:nvSpPr>
        <p:spPr>
          <a:xfrm>
            <a:off x="457200" y="537377"/>
            <a:ext cx="32004000" cy="21031200"/>
          </a:xfrm>
          <a:prstGeom prst="rect">
            <a:avLst/>
          </a:prstGeom>
          <a:noFill/>
          <a:ln w="38100" cmpd="thickThi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0" y="3887000"/>
            <a:ext cx="32918400" cy="1015663"/>
          </a:xfrm>
          <a:prstGeom prst="rect">
            <a:avLst/>
          </a:prstGeom>
          <a:noFill/>
        </p:spPr>
        <p:txBody>
          <a:bodyPr wrap="square" rtlCol="0">
            <a:spAutoFit/>
          </a:bodyPr>
          <a:lstStyle/>
          <a:p>
            <a:pPr algn="ctr"/>
            <a:r>
              <a:rPr lang="en-US" sz="6000" b="1" cap="small" dirty="0" smtClean="0"/>
              <a:t>Raspberry Pi Cluster Image Processing</a:t>
            </a:r>
            <a:endParaRPr lang="en-US" sz="6000" b="1" cap="small" dirty="0"/>
          </a:p>
        </p:txBody>
      </p:sp>
      <p:sp>
        <p:nvSpPr>
          <p:cNvPr id="5" name="TextBox 4"/>
          <p:cNvSpPr txBox="1"/>
          <p:nvPr/>
        </p:nvSpPr>
        <p:spPr>
          <a:xfrm>
            <a:off x="9948698" y="5442012"/>
            <a:ext cx="13021004" cy="1569660"/>
          </a:xfrm>
          <a:prstGeom prst="rect">
            <a:avLst/>
          </a:prstGeom>
          <a:noFill/>
        </p:spPr>
        <p:txBody>
          <a:bodyPr wrap="square" rtlCol="0">
            <a:spAutoFit/>
          </a:bodyPr>
          <a:lstStyle/>
          <a:p>
            <a:pPr algn="ctr"/>
            <a:r>
              <a:rPr lang="en-US" sz="3200" b="1" dirty="0" smtClean="0"/>
              <a:t>Brenna Blackwell, Nicolas Edwards, Joshua Ross</a:t>
            </a:r>
          </a:p>
          <a:p>
            <a:pPr algn="ctr"/>
            <a:r>
              <a:rPr lang="en-US" sz="3200" b="1" dirty="0" smtClean="0"/>
              <a:t>Computer Science and Computer Engineering Department</a:t>
            </a:r>
          </a:p>
          <a:p>
            <a:pPr algn="ctr"/>
            <a:r>
              <a:rPr lang="en-US" sz="3200" b="1" dirty="0" smtClean="0"/>
              <a:t>April 5, 2014</a:t>
            </a:r>
          </a:p>
        </p:txBody>
      </p:sp>
      <p:sp>
        <p:nvSpPr>
          <p:cNvPr id="7" name="TextBox 6"/>
          <p:cNvSpPr txBox="1"/>
          <p:nvPr/>
        </p:nvSpPr>
        <p:spPr>
          <a:xfrm>
            <a:off x="1703610" y="6131996"/>
            <a:ext cx="6628593" cy="954107"/>
          </a:xfrm>
          <a:prstGeom prst="rect">
            <a:avLst/>
          </a:prstGeom>
          <a:noFill/>
        </p:spPr>
        <p:txBody>
          <a:bodyPr wrap="square" rtlCol="0">
            <a:spAutoFit/>
          </a:bodyPr>
          <a:lstStyle/>
          <a:p>
            <a:pPr algn="ctr"/>
            <a:r>
              <a:rPr lang="en-US" sz="2800" dirty="0" smtClean="0"/>
              <a:t>Completed Cluster </a:t>
            </a:r>
            <a:r>
              <a:rPr lang="en-US" sz="2800" smtClean="0"/>
              <a:t>with Switch</a:t>
            </a:r>
            <a:endParaRPr lang="en-US" sz="2800" dirty="0"/>
          </a:p>
          <a:p>
            <a:pPr algn="ctr"/>
            <a:endParaRPr lang="en-US" sz="28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6155" y="1513974"/>
            <a:ext cx="5864352" cy="4398264"/>
          </a:xfrm>
          <a:prstGeom prst="rect">
            <a:avLst/>
          </a:prstGeom>
          <a:ln>
            <a:solidFill>
              <a:schemeClr val="tx1"/>
            </a:solidFill>
          </a:ln>
        </p:spPr>
      </p:pic>
      <p:sp>
        <p:nvSpPr>
          <p:cNvPr id="13" name="TextBox 12"/>
          <p:cNvSpPr txBox="1"/>
          <p:nvPr/>
        </p:nvSpPr>
        <p:spPr>
          <a:xfrm>
            <a:off x="24562965" y="6146141"/>
            <a:ext cx="6628593" cy="914400"/>
          </a:xfrm>
          <a:prstGeom prst="rect">
            <a:avLst/>
          </a:prstGeom>
          <a:noFill/>
        </p:spPr>
        <p:txBody>
          <a:bodyPr wrap="square" rtlCol="0">
            <a:spAutoFit/>
          </a:bodyPr>
          <a:lstStyle/>
          <a:p>
            <a:pPr algn="ctr"/>
            <a:r>
              <a:rPr lang="en-US" sz="2800" dirty="0" smtClean="0"/>
              <a:t>Image after manipulation with Python</a:t>
            </a:r>
          </a:p>
          <a:p>
            <a:pPr algn="ctr"/>
            <a:endParaRPr lang="en-US" sz="28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2965" y="1526249"/>
            <a:ext cx="6618075" cy="4394401"/>
          </a:xfrm>
          <a:prstGeom prst="rect">
            <a:avLst/>
          </a:prstGeom>
          <a:ln>
            <a:solidFill>
              <a:schemeClr val="tx1"/>
            </a:solidFill>
          </a:ln>
        </p:spPr>
      </p:pic>
      <p:sp>
        <p:nvSpPr>
          <p:cNvPr id="15" name="TextBox 14"/>
          <p:cNvSpPr txBox="1"/>
          <p:nvPr/>
        </p:nvSpPr>
        <p:spPr>
          <a:xfrm>
            <a:off x="9541616" y="17729383"/>
            <a:ext cx="6287119" cy="3570208"/>
          </a:xfrm>
          <a:prstGeom prst="rect">
            <a:avLst/>
          </a:prstGeom>
          <a:noFill/>
          <a:ln>
            <a:solidFill>
              <a:schemeClr val="accent1"/>
            </a:solidFill>
          </a:ln>
        </p:spPr>
        <p:txBody>
          <a:bodyPr wrap="square" rtlCol="0">
            <a:spAutoFit/>
          </a:bodyPr>
          <a:lstStyle/>
          <a:p>
            <a:pPr algn="ctr"/>
            <a:r>
              <a:rPr lang="en-US" sz="2800" b="1" dirty="0" smtClean="0"/>
              <a:t>Implementation</a:t>
            </a:r>
          </a:p>
          <a:p>
            <a:pPr algn="just"/>
            <a:r>
              <a:rPr lang="en-US" sz="2200" b="1" dirty="0" smtClean="0"/>
              <a:t>The four </a:t>
            </a:r>
            <a:r>
              <a:rPr lang="en-US" sz="2200" b="1" dirty="0" err="1" smtClean="0"/>
              <a:t>Pis</a:t>
            </a:r>
            <a:r>
              <a:rPr lang="en-US" sz="2200" b="1" dirty="0" smtClean="0"/>
              <a:t> are networked together by way of an </a:t>
            </a:r>
            <a:r>
              <a:rPr lang="en-US" sz="2200" b="1" dirty="0" err="1" smtClean="0"/>
              <a:t>ethernet</a:t>
            </a:r>
            <a:r>
              <a:rPr lang="en-US" sz="2200" b="1" dirty="0" smtClean="0"/>
              <a:t> switch. The operation system used is </a:t>
            </a:r>
            <a:r>
              <a:rPr lang="en-US" sz="2200" b="1" dirty="0" err="1" smtClean="0"/>
              <a:t>Raspian</a:t>
            </a:r>
            <a:r>
              <a:rPr lang="en-US" sz="2200" b="1" dirty="0" smtClean="0"/>
              <a:t>, and the </a:t>
            </a:r>
            <a:r>
              <a:rPr lang="en-US" sz="2200" b="1" dirty="0" err="1" smtClean="0"/>
              <a:t>Pis</a:t>
            </a:r>
            <a:r>
              <a:rPr lang="en-US" sz="2200" b="1" dirty="0" smtClean="0"/>
              <a:t> communication by way of custom shell scripts and the </a:t>
            </a:r>
            <a:r>
              <a:rPr lang="en-US" sz="2200" b="1" dirty="0" err="1" smtClean="0"/>
              <a:t>OpenMPI</a:t>
            </a:r>
            <a:r>
              <a:rPr lang="en-US" sz="2200" b="1" dirty="0" smtClean="0"/>
              <a:t> message passing software.</a:t>
            </a:r>
          </a:p>
          <a:p>
            <a:pPr algn="just"/>
            <a:endParaRPr lang="en-US" sz="2200" b="1" dirty="0" smtClean="0"/>
          </a:p>
          <a:p>
            <a:pPr algn="just"/>
            <a:endParaRPr lang="en-US" sz="2200" b="1" dirty="0" smtClean="0"/>
          </a:p>
          <a:p>
            <a:pPr algn="just"/>
            <a:endParaRPr lang="en-US" sz="2200" b="1" dirty="0" smtClean="0"/>
          </a:p>
          <a:p>
            <a:endParaRPr lang="en-US" sz="2200" b="1" dirty="0"/>
          </a:p>
        </p:txBody>
      </p:sp>
      <p:sp>
        <p:nvSpPr>
          <p:cNvPr id="16" name="TextBox 15"/>
          <p:cNvSpPr txBox="1"/>
          <p:nvPr/>
        </p:nvSpPr>
        <p:spPr>
          <a:xfrm>
            <a:off x="25194367" y="14717195"/>
            <a:ext cx="6287119" cy="2554545"/>
          </a:xfrm>
          <a:prstGeom prst="rect">
            <a:avLst/>
          </a:prstGeom>
          <a:noFill/>
          <a:ln>
            <a:solidFill>
              <a:schemeClr val="accent1"/>
            </a:solidFill>
          </a:ln>
        </p:spPr>
        <p:txBody>
          <a:bodyPr wrap="square" rtlCol="0">
            <a:spAutoFit/>
          </a:bodyPr>
          <a:lstStyle/>
          <a:p>
            <a:pPr algn="ctr"/>
            <a:r>
              <a:rPr lang="en-US" sz="2800" b="1" dirty="0" smtClean="0"/>
              <a:t>Deliverables</a:t>
            </a:r>
          </a:p>
          <a:p>
            <a:pPr marL="342900" indent="-342900" algn="just">
              <a:buFont typeface="Arial"/>
              <a:buChar char="•"/>
            </a:pPr>
            <a:r>
              <a:rPr lang="en-US" sz="2200" b="1" dirty="0" smtClean="0"/>
              <a:t>4-Node Cluster Prototype</a:t>
            </a:r>
          </a:p>
          <a:p>
            <a:pPr marL="342900" indent="-342900" algn="just">
              <a:buFont typeface="Arial"/>
              <a:buChar char="•"/>
            </a:pPr>
            <a:r>
              <a:rPr lang="en-US" sz="2200" b="1" dirty="0" err="1" smtClean="0"/>
              <a:t>GitHub</a:t>
            </a:r>
            <a:r>
              <a:rPr lang="en-US" sz="2200" b="1" dirty="0" smtClean="0"/>
              <a:t> Repository featuring all test code and source code</a:t>
            </a:r>
          </a:p>
          <a:p>
            <a:pPr marL="342900" indent="-342900" algn="just">
              <a:buFont typeface="Arial"/>
              <a:buChar char="•"/>
            </a:pPr>
            <a:r>
              <a:rPr lang="en-US" sz="2200" b="1" dirty="0" smtClean="0"/>
              <a:t>Final Report about the project</a:t>
            </a:r>
          </a:p>
          <a:p>
            <a:pPr marL="342900" indent="-342900" algn="just">
              <a:buFont typeface="Arial"/>
              <a:buChar char="•"/>
            </a:pPr>
            <a:endParaRPr lang="en-US" sz="2200" b="1" dirty="0" smtClean="0"/>
          </a:p>
          <a:p>
            <a:endParaRPr lang="en-US" sz="2200" b="1" dirty="0"/>
          </a:p>
        </p:txBody>
      </p:sp>
      <p:sp>
        <p:nvSpPr>
          <p:cNvPr id="17" name="TextBox 16"/>
          <p:cNvSpPr txBox="1"/>
          <p:nvPr/>
        </p:nvSpPr>
        <p:spPr>
          <a:xfrm>
            <a:off x="17344390" y="10969037"/>
            <a:ext cx="6287119" cy="3570208"/>
          </a:xfrm>
          <a:prstGeom prst="rect">
            <a:avLst/>
          </a:prstGeom>
          <a:noFill/>
          <a:ln>
            <a:solidFill>
              <a:schemeClr val="accent1"/>
            </a:solidFill>
          </a:ln>
        </p:spPr>
        <p:txBody>
          <a:bodyPr wrap="square" rtlCol="0">
            <a:spAutoFit/>
          </a:bodyPr>
          <a:lstStyle/>
          <a:p>
            <a:pPr algn="ctr"/>
            <a:r>
              <a:rPr lang="en-US" sz="2800" b="1" dirty="0" smtClean="0"/>
              <a:t>Results and Analysis</a:t>
            </a:r>
          </a:p>
          <a:p>
            <a:r>
              <a:rPr lang="en-US" sz="2200" b="1" dirty="0" smtClean="0"/>
              <a:t>Lowest average time per picture were achieved by . This confirms our thoughts that the MPI would allow for a more efficient handling of resources as data and commands were transferred between leafs and head node. </a:t>
            </a:r>
          </a:p>
          <a:p>
            <a:pPr algn="ctr"/>
            <a:r>
              <a:rPr lang="en-US" sz="2200" b="1" dirty="0" smtClean="0"/>
              <a:t>Average Time Per Picture</a:t>
            </a:r>
          </a:p>
          <a:p>
            <a:r>
              <a:rPr lang="en-US" sz="2200" b="1" dirty="0" smtClean="0"/>
              <a:t>Divide and Conquer: 	3.47s</a:t>
            </a:r>
          </a:p>
          <a:p>
            <a:r>
              <a:rPr lang="en-US" sz="2200" b="1" dirty="0" smtClean="0"/>
              <a:t>Pipeline:	3.45s</a:t>
            </a:r>
          </a:p>
          <a:p>
            <a:r>
              <a:rPr lang="en-US" sz="2200" b="1" dirty="0" smtClean="0"/>
              <a:t>Shell Script:	1.01s</a:t>
            </a:r>
          </a:p>
        </p:txBody>
      </p:sp>
      <p:sp>
        <p:nvSpPr>
          <p:cNvPr id="18" name="TextBox 17"/>
          <p:cNvSpPr txBox="1"/>
          <p:nvPr/>
        </p:nvSpPr>
        <p:spPr>
          <a:xfrm>
            <a:off x="1737360" y="14717197"/>
            <a:ext cx="6287119" cy="2554545"/>
          </a:xfrm>
          <a:prstGeom prst="rect">
            <a:avLst/>
          </a:prstGeom>
          <a:noFill/>
          <a:ln>
            <a:solidFill>
              <a:schemeClr val="accent1"/>
            </a:solidFill>
          </a:ln>
        </p:spPr>
        <p:txBody>
          <a:bodyPr wrap="square" rtlCol="0">
            <a:spAutoFit/>
          </a:bodyPr>
          <a:lstStyle/>
          <a:p>
            <a:pPr algn="ctr"/>
            <a:r>
              <a:rPr lang="en-US" sz="2800" b="1" dirty="0" smtClean="0"/>
              <a:t>Background</a:t>
            </a:r>
          </a:p>
          <a:p>
            <a:pPr algn="just"/>
            <a:r>
              <a:rPr lang="en-US" sz="2200" b="1" dirty="0" smtClean="0"/>
              <a:t>The Raspberry Pi Foundation’s goal for the system was to provide a small, inexpensive computer for children to learn about computer science. Our work expands on that goal by focusing on distributed computing.</a:t>
            </a:r>
          </a:p>
          <a:p>
            <a:endParaRPr lang="en-US" sz="2200" b="1" dirty="0"/>
          </a:p>
        </p:txBody>
      </p:sp>
      <p:sp>
        <p:nvSpPr>
          <p:cNvPr id="19" name="TextBox 18"/>
          <p:cNvSpPr txBox="1"/>
          <p:nvPr/>
        </p:nvSpPr>
        <p:spPr>
          <a:xfrm>
            <a:off x="1768334" y="10938062"/>
            <a:ext cx="6287119" cy="3570208"/>
          </a:xfrm>
          <a:prstGeom prst="rect">
            <a:avLst/>
          </a:prstGeom>
          <a:noFill/>
          <a:ln>
            <a:solidFill>
              <a:schemeClr val="accent1"/>
            </a:solidFill>
          </a:ln>
        </p:spPr>
        <p:txBody>
          <a:bodyPr wrap="square" rtlCol="0">
            <a:spAutoFit/>
          </a:bodyPr>
          <a:lstStyle/>
          <a:p>
            <a:pPr algn="ctr"/>
            <a:r>
              <a:rPr lang="en-US" sz="2800" b="1" dirty="0" smtClean="0"/>
              <a:t>Problem</a:t>
            </a:r>
          </a:p>
          <a:p>
            <a:pPr algn="just"/>
            <a:r>
              <a:rPr lang="en-US" sz="2200" b="1" dirty="0" smtClean="0"/>
              <a:t>Supercomputers are rare, expensive and inaccessible. Even if access to one is available, it is unlikely that users have authorization to modify  configuration and other settings.</a:t>
            </a:r>
          </a:p>
          <a:p>
            <a:pPr algn="just"/>
            <a:endParaRPr lang="en-US" sz="2200" b="1" dirty="0" smtClean="0"/>
          </a:p>
          <a:p>
            <a:pPr algn="just"/>
            <a:endParaRPr lang="en-US" sz="2200" b="1" dirty="0" smtClean="0"/>
          </a:p>
          <a:p>
            <a:pPr algn="just"/>
            <a:endParaRPr lang="en-US" sz="2200" b="1" dirty="0" smtClean="0"/>
          </a:p>
          <a:p>
            <a:pPr algn="just"/>
            <a:endParaRPr lang="en-US" sz="2200" b="1" dirty="0" smtClean="0"/>
          </a:p>
          <a:p>
            <a:pPr algn="just"/>
            <a:endParaRPr lang="en-US" sz="2200" b="1" dirty="0" smtClean="0"/>
          </a:p>
        </p:txBody>
      </p:sp>
      <p:sp>
        <p:nvSpPr>
          <p:cNvPr id="20" name="TextBox 19"/>
          <p:cNvSpPr txBox="1"/>
          <p:nvPr/>
        </p:nvSpPr>
        <p:spPr>
          <a:xfrm>
            <a:off x="4880918" y="8659281"/>
            <a:ext cx="23570821" cy="1231106"/>
          </a:xfrm>
          <a:prstGeom prst="rect">
            <a:avLst/>
          </a:prstGeom>
          <a:noFill/>
          <a:ln>
            <a:solidFill>
              <a:schemeClr val="accent1"/>
            </a:solidFill>
          </a:ln>
        </p:spPr>
        <p:txBody>
          <a:bodyPr wrap="square" rtlCol="0">
            <a:spAutoFit/>
          </a:bodyPr>
          <a:lstStyle/>
          <a:p>
            <a:pPr algn="ctr"/>
            <a:r>
              <a:rPr lang="en-US" sz="2800" b="1" dirty="0" smtClean="0"/>
              <a:t>Objective</a:t>
            </a:r>
          </a:p>
          <a:p>
            <a:pPr algn="ctr"/>
            <a:r>
              <a:rPr lang="en-US" sz="2400" dirty="0" smtClean="0"/>
              <a:t>To build a cluster </a:t>
            </a:r>
            <a:r>
              <a:rPr lang="en-US" sz="2400" dirty="0"/>
              <a:t>computer system using inexpensive parts, such as Raspberry </a:t>
            </a:r>
            <a:r>
              <a:rPr lang="en-US" sz="2400" dirty="0" err="1"/>
              <a:t>Pis</a:t>
            </a:r>
            <a:r>
              <a:rPr lang="en-US" sz="2400" dirty="0"/>
              <a:t> and other peripherals, in order to create a more powerful computing and teaching tool</a:t>
            </a:r>
            <a:r>
              <a:rPr lang="en-US" sz="2400" dirty="0" smtClean="0"/>
              <a:t>.</a:t>
            </a:r>
            <a:endParaRPr lang="en-US" sz="2200" b="1" dirty="0" smtClean="0"/>
          </a:p>
          <a:p>
            <a:endParaRPr lang="en-US" sz="2200" b="1" dirty="0" smtClean="0"/>
          </a:p>
        </p:txBody>
      </p:sp>
      <p:sp>
        <p:nvSpPr>
          <p:cNvPr id="21" name="TextBox 20"/>
          <p:cNvSpPr txBox="1"/>
          <p:nvPr/>
        </p:nvSpPr>
        <p:spPr>
          <a:xfrm>
            <a:off x="1783079" y="17752242"/>
            <a:ext cx="6287119" cy="3570208"/>
          </a:xfrm>
          <a:prstGeom prst="rect">
            <a:avLst/>
          </a:prstGeom>
          <a:noFill/>
          <a:ln>
            <a:solidFill>
              <a:schemeClr val="accent1"/>
            </a:solidFill>
          </a:ln>
        </p:spPr>
        <p:txBody>
          <a:bodyPr wrap="square" rtlCol="0">
            <a:spAutoFit/>
          </a:bodyPr>
          <a:lstStyle/>
          <a:p>
            <a:pPr algn="ctr"/>
            <a:r>
              <a:rPr lang="en-US" sz="2800" b="1" dirty="0" smtClean="0"/>
              <a:t>Requirements</a:t>
            </a:r>
          </a:p>
          <a:p>
            <a:pPr marL="342900" indent="-342900" algn="just">
              <a:buFont typeface="Arial"/>
              <a:buChar char="•"/>
            </a:pPr>
            <a:r>
              <a:rPr lang="en-US" sz="2200" b="1" dirty="0" smtClean="0"/>
              <a:t>At least two Raspberry </a:t>
            </a:r>
            <a:r>
              <a:rPr lang="en-US" sz="2200" b="1" dirty="0" err="1" smtClean="0"/>
              <a:t>Pis</a:t>
            </a:r>
            <a:endParaRPr lang="en-US" sz="2200" b="1" dirty="0" smtClean="0"/>
          </a:p>
          <a:p>
            <a:pPr marL="342900" indent="-342900" algn="just">
              <a:buFont typeface="Arial"/>
              <a:buChar char="•"/>
            </a:pPr>
            <a:r>
              <a:rPr lang="en-US" sz="2200" b="1" dirty="0" smtClean="0"/>
              <a:t>Ethernet Switch or Router</a:t>
            </a:r>
          </a:p>
          <a:p>
            <a:pPr marL="342900" indent="-342900" algn="just">
              <a:buFont typeface="Arial"/>
              <a:buChar char="•"/>
            </a:pPr>
            <a:r>
              <a:rPr lang="en-US" sz="2200" b="1" dirty="0" smtClean="0"/>
              <a:t>Other Desired Peripherals</a:t>
            </a:r>
          </a:p>
          <a:p>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a:p>
        </p:txBody>
      </p:sp>
      <p:sp>
        <p:nvSpPr>
          <p:cNvPr id="22" name="TextBox 21"/>
          <p:cNvSpPr txBox="1"/>
          <p:nvPr/>
        </p:nvSpPr>
        <p:spPr>
          <a:xfrm>
            <a:off x="9556363" y="10876115"/>
            <a:ext cx="6271728" cy="3570208"/>
          </a:xfrm>
          <a:prstGeom prst="rect">
            <a:avLst/>
          </a:prstGeom>
          <a:noFill/>
          <a:ln>
            <a:solidFill>
              <a:schemeClr val="accent1"/>
            </a:solidFill>
          </a:ln>
        </p:spPr>
        <p:txBody>
          <a:bodyPr wrap="square" rtlCol="0">
            <a:spAutoFit/>
          </a:bodyPr>
          <a:lstStyle/>
          <a:p>
            <a:pPr algn="ctr"/>
            <a:r>
              <a:rPr lang="en-US" sz="2800" b="1" dirty="0" smtClean="0"/>
              <a:t>Architecture</a:t>
            </a:r>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smtClean="0"/>
          </a:p>
          <a:p>
            <a:endParaRPr lang="en-US" sz="2200" b="1" dirty="0"/>
          </a:p>
        </p:txBody>
      </p:sp>
      <p:sp>
        <p:nvSpPr>
          <p:cNvPr id="23" name="TextBox 22"/>
          <p:cNvSpPr txBox="1"/>
          <p:nvPr/>
        </p:nvSpPr>
        <p:spPr>
          <a:xfrm>
            <a:off x="9556362" y="14717197"/>
            <a:ext cx="6287119" cy="2554545"/>
          </a:xfrm>
          <a:prstGeom prst="rect">
            <a:avLst/>
          </a:prstGeom>
          <a:noFill/>
          <a:ln>
            <a:solidFill>
              <a:schemeClr val="accent1"/>
            </a:solidFill>
          </a:ln>
        </p:spPr>
        <p:txBody>
          <a:bodyPr wrap="square" rtlCol="0">
            <a:spAutoFit/>
          </a:bodyPr>
          <a:lstStyle/>
          <a:p>
            <a:pPr algn="ctr"/>
            <a:r>
              <a:rPr lang="en-US" sz="2800" b="1" dirty="0" smtClean="0"/>
              <a:t>Interface Design</a:t>
            </a:r>
          </a:p>
          <a:p>
            <a:r>
              <a:rPr lang="en-US" sz="2200" b="1" dirty="0" smtClean="0"/>
              <a:t>The hardware-based user interface of the Raspberry Pi cluster is the same as that of a standard home computer – monitor, mouse, keyboard, etc. The operating system used is </a:t>
            </a:r>
            <a:r>
              <a:rPr lang="en-US" sz="2200" b="1" dirty="0" err="1" smtClean="0"/>
              <a:t>Raspian</a:t>
            </a:r>
            <a:r>
              <a:rPr lang="en-US" sz="2200" b="1" dirty="0" smtClean="0"/>
              <a:t>, a </a:t>
            </a:r>
            <a:r>
              <a:rPr lang="en-US" sz="2200" b="1" dirty="0" err="1" smtClean="0"/>
              <a:t>distro</a:t>
            </a:r>
            <a:r>
              <a:rPr lang="en-US" sz="2200" b="1" dirty="0" smtClean="0"/>
              <a:t> of </a:t>
            </a:r>
            <a:r>
              <a:rPr lang="en-US" sz="2200" b="1" dirty="0" err="1" smtClean="0"/>
              <a:t>Debian</a:t>
            </a:r>
            <a:r>
              <a:rPr lang="en-US" sz="2200" b="1" dirty="0" smtClean="0"/>
              <a:t> optimized for the Raspberry Pi device, and is easy to use even for those without prior Linux experience.</a:t>
            </a:r>
          </a:p>
        </p:txBody>
      </p:sp>
      <p:sp>
        <p:nvSpPr>
          <p:cNvPr id="24" name="TextBox 23"/>
          <p:cNvSpPr txBox="1"/>
          <p:nvPr/>
        </p:nvSpPr>
        <p:spPr>
          <a:xfrm>
            <a:off x="17375364" y="14717197"/>
            <a:ext cx="6287119" cy="2554545"/>
          </a:xfrm>
          <a:prstGeom prst="rect">
            <a:avLst/>
          </a:prstGeom>
          <a:noFill/>
          <a:ln>
            <a:solidFill>
              <a:schemeClr val="accent1"/>
            </a:solidFill>
          </a:ln>
        </p:spPr>
        <p:txBody>
          <a:bodyPr wrap="square" rtlCol="0">
            <a:spAutoFit/>
          </a:bodyPr>
          <a:lstStyle/>
          <a:p>
            <a:pPr algn="ctr"/>
            <a:r>
              <a:rPr lang="en-US" sz="2800" b="1" dirty="0" smtClean="0"/>
              <a:t>Potential Impact</a:t>
            </a:r>
          </a:p>
          <a:p>
            <a:pPr algn="just"/>
            <a:r>
              <a:rPr lang="en-US" sz="2200" b="1" dirty="0" smtClean="0"/>
              <a:t>Due to the inexpensive nature of Raspberry </a:t>
            </a:r>
            <a:r>
              <a:rPr lang="en-US" sz="2200" b="1" dirty="0" err="1" smtClean="0"/>
              <a:t>Pis</a:t>
            </a:r>
            <a:r>
              <a:rPr lang="en-US" sz="2200" b="1" dirty="0" smtClean="0"/>
              <a:t>, this project has the potential to allow more students access to a computer with structural similarity to a supercomputer to experiment on a distributed system.</a:t>
            </a:r>
          </a:p>
          <a:p>
            <a:endParaRPr lang="en-US" sz="2200" b="1" dirty="0"/>
          </a:p>
        </p:txBody>
      </p:sp>
      <p:sp>
        <p:nvSpPr>
          <p:cNvPr id="25" name="TextBox 24"/>
          <p:cNvSpPr txBox="1"/>
          <p:nvPr/>
        </p:nvSpPr>
        <p:spPr>
          <a:xfrm>
            <a:off x="25217227" y="17752243"/>
            <a:ext cx="6287119" cy="3570208"/>
          </a:xfrm>
          <a:prstGeom prst="rect">
            <a:avLst/>
          </a:prstGeom>
          <a:noFill/>
          <a:ln>
            <a:solidFill>
              <a:schemeClr val="accent1"/>
            </a:solidFill>
          </a:ln>
        </p:spPr>
        <p:txBody>
          <a:bodyPr wrap="square" rtlCol="0">
            <a:spAutoFit/>
          </a:bodyPr>
          <a:lstStyle/>
          <a:p>
            <a:pPr algn="ctr"/>
            <a:r>
              <a:rPr lang="en-US" sz="2800" b="1" dirty="0" smtClean="0"/>
              <a:t>Key Personnel</a:t>
            </a:r>
          </a:p>
          <a:p>
            <a:pPr algn="just"/>
            <a:r>
              <a:rPr lang="en-US" sz="2200" b="1" dirty="0" smtClean="0"/>
              <a:t>Brenna Blackwell is a senior Computer Engineering major at the University of Arkansas.</a:t>
            </a:r>
          </a:p>
          <a:p>
            <a:pPr algn="just"/>
            <a:r>
              <a:rPr lang="en-US" sz="2200" b="1" dirty="0" smtClean="0"/>
              <a:t>Nicolas Edwards is a senior Computer Engineering major at the University of Arkansas.</a:t>
            </a:r>
          </a:p>
          <a:p>
            <a:pPr algn="just"/>
            <a:r>
              <a:rPr lang="en-US" sz="2200" b="1" dirty="0" smtClean="0"/>
              <a:t>Joshua Ross is a senior Computer Science major at the University of Arkansas.</a:t>
            </a:r>
          </a:p>
          <a:p>
            <a:pPr algn="just"/>
            <a:endParaRPr lang="en-US" sz="2200" b="1" dirty="0" smtClean="0"/>
          </a:p>
          <a:p>
            <a:pPr algn="just"/>
            <a:endParaRPr lang="en-US" sz="2200" b="1" dirty="0" smtClean="0"/>
          </a:p>
          <a:p>
            <a:endParaRPr lang="en-US" sz="2200" b="1" dirty="0"/>
          </a:p>
        </p:txBody>
      </p:sp>
      <p:sp>
        <p:nvSpPr>
          <p:cNvPr id="26" name="TextBox 25"/>
          <p:cNvSpPr txBox="1"/>
          <p:nvPr/>
        </p:nvSpPr>
        <p:spPr>
          <a:xfrm>
            <a:off x="25194367" y="10893826"/>
            <a:ext cx="6287119" cy="3570208"/>
          </a:xfrm>
          <a:prstGeom prst="rect">
            <a:avLst/>
          </a:prstGeom>
          <a:noFill/>
          <a:ln>
            <a:solidFill>
              <a:schemeClr val="accent1"/>
            </a:solidFill>
          </a:ln>
        </p:spPr>
        <p:txBody>
          <a:bodyPr wrap="square" rtlCol="0">
            <a:spAutoFit/>
          </a:bodyPr>
          <a:lstStyle/>
          <a:p>
            <a:pPr algn="ctr"/>
            <a:r>
              <a:rPr lang="en-US" sz="2800" b="1" dirty="0" smtClean="0"/>
              <a:t>Lessons Learned</a:t>
            </a:r>
          </a:p>
          <a:p>
            <a:pPr algn="just"/>
            <a:r>
              <a:rPr lang="en-US" sz="2200" b="1" dirty="0" smtClean="0"/>
              <a:t>Over the course of the project, we have gained familiarity with the architecture of a supercomputing cluster and writing programs capable of running on the required software environment. Additionally, we have gained an increase in familiarity with the Linux operating system and Python programming language.</a:t>
            </a:r>
          </a:p>
          <a:p>
            <a:pPr algn="just"/>
            <a:endParaRPr lang="en-US" sz="2200" b="1" dirty="0" smtClean="0"/>
          </a:p>
          <a:p>
            <a:pPr algn="just"/>
            <a:endParaRPr lang="en-US" sz="2200" b="1" dirty="0" smtClean="0"/>
          </a:p>
        </p:txBody>
      </p:sp>
      <p:sp>
        <p:nvSpPr>
          <p:cNvPr id="28" name="TextBox 27"/>
          <p:cNvSpPr txBox="1"/>
          <p:nvPr/>
        </p:nvSpPr>
        <p:spPr>
          <a:xfrm>
            <a:off x="17344389" y="17660802"/>
            <a:ext cx="6287119" cy="3570208"/>
          </a:xfrm>
          <a:prstGeom prst="rect">
            <a:avLst/>
          </a:prstGeom>
          <a:noFill/>
          <a:ln>
            <a:solidFill>
              <a:schemeClr val="accent1"/>
            </a:solidFill>
          </a:ln>
        </p:spPr>
        <p:txBody>
          <a:bodyPr wrap="square" rtlCol="0">
            <a:spAutoFit/>
          </a:bodyPr>
          <a:lstStyle/>
          <a:p>
            <a:pPr algn="ctr"/>
            <a:r>
              <a:rPr lang="en-US" sz="2800" b="1" dirty="0" smtClean="0"/>
              <a:t>Future Work</a:t>
            </a:r>
          </a:p>
          <a:p>
            <a:pPr algn="just"/>
            <a:r>
              <a:rPr lang="en-US" sz="2200" b="1" dirty="0" smtClean="0"/>
              <a:t>Investigate centralized USB accessible data is needed to limit contention for the head nodes resources.  Increased logging is needed to get more concrete data sets to analyze performance and identify bottlenecks. Integration of administrative shell scripts with python algorithms will allow for a more configurable and user definable cluster, so as to open the cluster up to end user algorithm design and implementation.</a:t>
            </a:r>
            <a:endParaRPr lang="en-US" sz="2200" b="1" dirty="0"/>
          </a:p>
        </p:txBody>
      </p:sp>
      <p:pic>
        <p:nvPicPr>
          <p:cNvPr id="31" name="Picture 30" descr="Architec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1409" y="11430557"/>
            <a:ext cx="4197016" cy="2536234"/>
          </a:xfrm>
          <a:prstGeom prst="rect">
            <a:avLst/>
          </a:prstGeom>
        </p:spPr>
      </p:pic>
    </p:spTree>
    <p:extLst>
      <p:ext uri="{BB962C8B-B14F-4D97-AF65-F5344CB8AC3E}">
        <p14:creationId xmlns:p14="http://schemas.microsoft.com/office/powerpoint/2010/main" val="4421788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515</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cwtadmin</dc:creator>
  <cp:lastModifiedBy>Brenna Blackwell</cp:lastModifiedBy>
  <cp:revision>67</cp:revision>
  <dcterms:created xsi:type="dcterms:W3CDTF">2013-04-08T23:08:25Z</dcterms:created>
  <dcterms:modified xsi:type="dcterms:W3CDTF">2014-04-26T23:00:10Z</dcterms:modified>
</cp:coreProperties>
</file>