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300" r:id="rId23"/>
    <p:sldId id="278" r:id="rId24"/>
    <p:sldId id="295" r:id="rId25"/>
    <p:sldId id="296" r:id="rId26"/>
    <p:sldId id="297" r:id="rId27"/>
    <p:sldId id="298" r:id="rId28"/>
    <p:sldId id="299" r:id="rId29"/>
    <p:sldId id="301" r:id="rId30"/>
    <p:sldId id="308" r:id="rId31"/>
    <p:sldId id="303" r:id="rId32"/>
    <p:sldId id="304" r:id="rId33"/>
    <p:sldId id="307" r:id="rId34"/>
    <p:sldId id="305" r:id="rId35"/>
    <p:sldId id="306" r:id="rId36"/>
    <p:sldId id="302" r:id="rId37"/>
    <p:sldId id="287" r:id="rId38"/>
    <p:sldId id="288" r:id="rId39"/>
    <p:sldId id="289" r:id="rId40"/>
    <p:sldId id="290" r:id="rId41"/>
    <p:sldId id="293"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8" autoAdjust="0"/>
    <p:restoredTop sz="94660"/>
  </p:normalViewPr>
  <p:slideViewPr>
    <p:cSldViewPr snapToGrid="0">
      <p:cViewPr varScale="1">
        <p:scale>
          <a:sx n="60" d="100"/>
          <a:sy n="60" d="100"/>
        </p:scale>
        <p:origin x="96" y="119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9DC03-C2BA-C429-2750-2533B74E2D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4F5894-5C58-6E9F-278F-DA7AD5B7DF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E37B6F-F309-364A-D89A-CEA4F35A9E9E}"/>
              </a:ext>
            </a:extLst>
          </p:cNvPr>
          <p:cNvSpPr>
            <a:spLocks noGrp="1"/>
          </p:cNvSpPr>
          <p:nvPr>
            <p:ph type="dt" sz="half" idx="10"/>
          </p:nvPr>
        </p:nvSpPr>
        <p:spPr/>
        <p:txBody>
          <a:bodyPr/>
          <a:lstStyle/>
          <a:p>
            <a:fld id="{74EA1BB9-2E7B-4DB6-8C6F-8923C3922A50}" type="datetimeFigureOut">
              <a:rPr lang="en-US" smtClean="0"/>
              <a:t>10/8/2025</a:t>
            </a:fld>
            <a:endParaRPr lang="en-US"/>
          </a:p>
        </p:txBody>
      </p:sp>
      <p:sp>
        <p:nvSpPr>
          <p:cNvPr id="5" name="Footer Placeholder 4">
            <a:extLst>
              <a:ext uri="{FF2B5EF4-FFF2-40B4-BE49-F238E27FC236}">
                <a16:creationId xmlns:a16="http://schemas.microsoft.com/office/drawing/2014/main" id="{0AEE4F34-A9E4-C953-9D27-744EBA1E80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6EFB92-CC1E-5BC9-5FB5-F47217017B44}"/>
              </a:ext>
            </a:extLst>
          </p:cNvPr>
          <p:cNvSpPr>
            <a:spLocks noGrp="1"/>
          </p:cNvSpPr>
          <p:nvPr>
            <p:ph type="sldNum" sz="quarter" idx="12"/>
          </p:nvPr>
        </p:nvSpPr>
        <p:spPr/>
        <p:txBody>
          <a:bodyPr/>
          <a:lstStyle/>
          <a:p>
            <a:fld id="{B1B868C3-4DDF-41DE-B7DB-F71B7350E911}" type="slidenum">
              <a:rPr lang="en-US" smtClean="0"/>
              <a:t>‹#›</a:t>
            </a:fld>
            <a:endParaRPr lang="en-US"/>
          </a:p>
        </p:txBody>
      </p:sp>
    </p:spTree>
    <p:extLst>
      <p:ext uri="{BB962C8B-B14F-4D97-AF65-F5344CB8AC3E}">
        <p14:creationId xmlns:p14="http://schemas.microsoft.com/office/powerpoint/2010/main" val="1194322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F52D8-46EF-45EE-A909-C12FF671F11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F110E51-708A-A0A0-5005-395FCC849E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033FBA-E638-31FB-572A-25B6F2FAFF11}"/>
              </a:ext>
            </a:extLst>
          </p:cNvPr>
          <p:cNvSpPr>
            <a:spLocks noGrp="1"/>
          </p:cNvSpPr>
          <p:nvPr>
            <p:ph type="dt" sz="half" idx="10"/>
          </p:nvPr>
        </p:nvSpPr>
        <p:spPr/>
        <p:txBody>
          <a:bodyPr/>
          <a:lstStyle/>
          <a:p>
            <a:fld id="{74EA1BB9-2E7B-4DB6-8C6F-8923C3922A50}" type="datetimeFigureOut">
              <a:rPr lang="en-US" smtClean="0"/>
              <a:t>10/8/2025</a:t>
            </a:fld>
            <a:endParaRPr lang="en-US"/>
          </a:p>
        </p:txBody>
      </p:sp>
      <p:sp>
        <p:nvSpPr>
          <p:cNvPr id="5" name="Footer Placeholder 4">
            <a:extLst>
              <a:ext uri="{FF2B5EF4-FFF2-40B4-BE49-F238E27FC236}">
                <a16:creationId xmlns:a16="http://schemas.microsoft.com/office/drawing/2014/main" id="{95AACC1C-8066-4EEC-86FA-98FD75039C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17EC5-9B1B-8505-BA99-6343B4CB2B10}"/>
              </a:ext>
            </a:extLst>
          </p:cNvPr>
          <p:cNvSpPr>
            <a:spLocks noGrp="1"/>
          </p:cNvSpPr>
          <p:nvPr>
            <p:ph type="sldNum" sz="quarter" idx="12"/>
          </p:nvPr>
        </p:nvSpPr>
        <p:spPr/>
        <p:txBody>
          <a:bodyPr/>
          <a:lstStyle/>
          <a:p>
            <a:fld id="{B1B868C3-4DDF-41DE-B7DB-F71B7350E911}" type="slidenum">
              <a:rPr lang="en-US" smtClean="0"/>
              <a:t>‹#›</a:t>
            </a:fld>
            <a:endParaRPr lang="en-US"/>
          </a:p>
        </p:txBody>
      </p:sp>
    </p:spTree>
    <p:extLst>
      <p:ext uri="{BB962C8B-B14F-4D97-AF65-F5344CB8AC3E}">
        <p14:creationId xmlns:p14="http://schemas.microsoft.com/office/powerpoint/2010/main" val="10730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2E4532-807F-9C7D-6652-3C0BF49AA31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E7F786-42D2-5ABE-E052-D418484C29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90A4B4-68F4-6511-CC8E-CA21B02C954C}"/>
              </a:ext>
            </a:extLst>
          </p:cNvPr>
          <p:cNvSpPr>
            <a:spLocks noGrp="1"/>
          </p:cNvSpPr>
          <p:nvPr>
            <p:ph type="dt" sz="half" idx="10"/>
          </p:nvPr>
        </p:nvSpPr>
        <p:spPr/>
        <p:txBody>
          <a:bodyPr/>
          <a:lstStyle/>
          <a:p>
            <a:fld id="{74EA1BB9-2E7B-4DB6-8C6F-8923C3922A50}" type="datetimeFigureOut">
              <a:rPr lang="en-US" smtClean="0"/>
              <a:t>10/8/2025</a:t>
            </a:fld>
            <a:endParaRPr lang="en-US"/>
          </a:p>
        </p:txBody>
      </p:sp>
      <p:sp>
        <p:nvSpPr>
          <p:cNvPr id="5" name="Footer Placeholder 4">
            <a:extLst>
              <a:ext uri="{FF2B5EF4-FFF2-40B4-BE49-F238E27FC236}">
                <a16:creationId xmlns:a16="http://schemas.microsoft.com/office/drawing/2014/main" id="{A0552533-B148-EECF-B1F7-9D8425BA48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2B380D-E6A1-6E9B-7A4A-1AF4086C99F5}"/>
              </a:ext>
            </a:extLst>
          </p:cNvPr>
          <p:cNvSpPr>
            <a:spLocks noGrp="1"/>
          </p:cNvSpPr>
          <p:nvPr>
            <p:ph type="sldNum" sz="quarter" idx="12"/>
          </p:nvPr>
        </p:nvSpPr>
        <p:spPr/>
        <p:txBody>
          <a:bodyPr/>
          <a:lstStyle/>
          <a:p>
            <a:fld id="{B1B868C3-4DDF-41DE-B7DB-F71B7350E911}" type="slidenum">
              <a:rPr lang="en-US" smtClean="0"/>
              <a:t>‹#›</a:t>
            </a:fld>
            <a:endParaRPr lang="en-US"/>
          </a:p>
        </p:txBody>
      </p:sp>
    </p:spTree>
    <p:extLst>
      <p:ext uri="{BB962C8B-B14F-4D97-AF65-F5344CB8AC3E}">
        <p14:creationId xmlns:p14="http://schemas.microsoft.com/office/powerpoint/2010/main" val="65733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EDB4D-A9C6-5D6B-FA92-0DF955D685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E72396-3F24-655C-CEB5-CD0255407B8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A0CB9C-DF1F-F170-10A4-BB2C8289B7D7}"/>
              </a:ext>
            </a:extLst>
          </p:cNvPr>
          <p:cNvSpPr>
            <a:spLocks noGrp="1"/>
          </p:cNvSpPr>
          <p:nvPr>
            <p:ph type="dt" sz="half" idx="10"/>
          </p:nvPr>
        </p:nvSpPr>
        <p:spPr/>
        <p:txBody>
          <a:bodyPr/>
          <a:lstStyle/>
          <a:p>
            <a:fld id="{74EA1BB9-2E7B-4DB6-8C6F-8923C3922A50}" type="datetimeFigureOut">
              <a:rPr lang="en-US" smtClean="0"/>
              <a:t>10/8/2025</a:t>
            </a:fld>
            <a:endParaRPr lang="en-US"/>
          </a:p>
        </p:txBody>
      </p:sp>
      <p:sp>
        <p:nvSpPr>
          <p:cNvPr id="5" name="Footer Placeholder 4">
            <a:extLst>
              <a:ext uri="{FF2B5EF4-FFF2-40B4-BE49-F238E27FC236}">
                <a16:creationId xmlns:a16="http://schemas.microsoft.com/office/drawing/2014/main" id="{0FA91199-4A10-3D51-48C3-4B1E4E0DF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FF44BE-755C-FE74-957F-97A5BE250BC3}"/>
              </a:ext>
            </a:extLst>
          </p:cNvPr>
          <p:cNvSpPr>
            <a:spLocks noGrp="1"/>
          </p:cNvSpPr>
          <p:nvPr>
            <p:ph type="sldNum" sz="quarter" idx="12"/>
          </p:nvPr>
        </p:nvSpPr>
        <p:spPr/>
        <p:txBody>
          <a:bodyPr/>
          <a:lstStyle/>
          <a:p>
            <a:fld id="{B1B868C3-4DDF-41DE-B7DB-F71B7350E911}" type="slidenum">
              <a:rPr lang="en-US" smtClean="0"/>
              <a:t>‹#›</a:t>
            </a:fld>
            <a:endParaRPr lang="en-US"/>
          </a:p>
        </p:txBody>
      </p:sp>
    </p:spTree>
    <p:extLst>
      <p:ext uri="{BB962C8B-B14F-4D97-AF65-F5344CB8AC3E}">
        <p14:creationId xmlns:p14="http://schemas.microsoft.com/office/powerpoint/2010/main" val="3598944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CF3F0-FBE2-721C-DEDE-B877C495DD0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79B3719-AF82-ABE8-6D90-EFB3E9C3C19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B8F2EE-AE30-D80E-3920-8A9C372143BC}"/>
              </a:ext>
            </a:extLst>
          </p:cNvPr>
          <p:cNvSpPr>
            <a:spLocks noGrp="1"/>
          </p:cNvSpPr>
          <p:nvPr>
            <p:ph type="dt" sz="half" idx="10"/>
          </p:nvPr>
        </p:nvSpPr>
        <p:spPr/>
        <p:txBody>
          <a:bodyPr/>
          <a:lstStyle/>
          <a:p>
            <a:fld id="{74EA1BB9-2E7B-4DB6-8C6F-8923C3922A50}" type="datetimeFigureOut">
              <a:rPr lang="en-US" smtClean="0"/>
              <a:t>10/8/2025</a:t>
            </a:fld>
            <a:endParaRPr lang="en-US"/>
          </a:p>
        </p:txBody>
      </p:sp>
      <p:sp>
        <p:nvSpPr>
          <p:cNvPr id="5" name="Footer Placeholder 4">
            <a:extLst>
              <a:ext uri="{FF2B5EF4-FFF2-40B4-BE49-F238E27FC236}">
                <a16:creationId xmlns:a16="http://schemas.microsoft.com/office/drawing/2014/main" id="{BDC818FF-5150-EA47-29E6-952F082F20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D4699E-01CD-A36B-A13D-8ED6C785A1A8}"/>
              </a:ext>
            </a:extLst>
          </p:cNvPr>
          <p:cNvSpPr>
            <a:spLocks noGrp="1"/>
          </p:cNvSpPr>
          <p:nvPr>
            <p:ph type="sldNum" sz="quarter" idx="12"/>
          </p:nvPr>
        </p:nvSpPr>
        <p:spPr/>
        <p:txBody>
          <a:bodyPr/>
          <a:lstStyle/>
          <a:p>
            <a:fld id="{B1B868C3-4DDF-41DE-B7DB-F71B7350E911}" type="slidenum">
              <a:rPr lang="en-US" smtClean="0"/>
              <a:t>‹#›</a:t>
            </a:fld>
            <a:endParaRPr lang="en-US"/>
          </a:p>
        </p:txBody>
      </p:sp>
    </p:spTree>
    <p:extLst>
      <p:ext uri="{BB962C8B-B14F-4D97-AF65-F5344CB8AC3E}">
        <p14:creationId xmlns:p14="http://schemas.microsoft.com/office/powerpoint/2010/main" val="3504916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CD360-93A2-1DAD-364E-30E21934C5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BC2FB5-7830-6A5A-AB9B-5132E53458E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95422B-A9D4-77D0-E64C-9DC6F33B2A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FC9DF3-C508-E495-A7E7-4CF0F347E93B}"/>
              </a:ext>
            </a:extLst>
          </p:cNvPr>
          <p:cNvSpPr>
            <a:spLocks noGrp="1"/>
          </p:cNvSpPr>
          <p:nvPr>
            <p:ph type="dt" sz="half" idx="10"/>
          </p:nvPr>
        </p:nvSpPr>
        <p:spPr/>
        <p:txBody>
          <a:bodyPr/>
          <a:lstStyle/>
          <a:p>
            <a:fld id="{74EA1BB9-2E7B-4DB6-8C6F-8923C3922A50}" type="datetimeFigureOut">
              <a:rPr lang="en-US" smtClean="0"/>
              <a:t>10/8/2025</a:t>
            </a:fld>
            <a:endParaRPr lang="en-US"/>
          </a:p>
        </p:txBody>
      </p:sp>
      <p:sp>
        <p:nvSpPr>
          <p:cNvPr id="6" name="Footer Placeholder 5">
            <a:extLst>
              <a:ext uri="{FF2B5EF4-FFF2-40B4-BE49-F238E27FC236}">
                <a16:creationId xmlns:a16="http://schemas.microsoft.com/office/drawing/2014/main" id="{DDB60624-109D-E5A1-0A39-D2E315CCA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9E15EA-2C6D-C618-D55F-4F792455CF2B}"/>
              </a:ext>
            </a:extLst>
          </p:cNvPr>
          <p:cNvSpPr>
            <a:spLocks noGrp="1"/>
          </p:cNvSpPr>
          <p:nvPr>
            <p:ph type="sldNum" sz="quarter" idx="12"/>
          </p:nvPr>
        </p:nvSpPr>
        <p:spPr/>
        <p:txBody>
          <a:bodyPr/>
          <a:lstStyle/>
          <a:p>
            <a:fld id="{B1B868C3-4DDF-41DE-B7DB-F71B7350E911}" type="slidenum">
              <a:rPr lang="en-US" smtClean="0"/>
              <a:t>‹#›</a:t>
            </a:fld>
            <a:endParaRPr lang="en-US"/>
          </a:p>
        </p:txBody>
      </p:sp>
    </p:spTree>
    <p:extLst>
      <p:ext uri="{BB962C8B-B14F-4D97-AF65-F5344CB8AC3E}">
        <p14:creationId xmlns:p14="http://schemas.microsoft.com/office/powerpoint/2010/main" val="4869021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7B9971-5CAF-EDA9-ADC9-3F9C820B3E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7561A6-5E52-7723-0E23-4756CE1919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927048-BC99-A710-98FB-84A1E2C068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9DBF587-ED6E-9090-D1C3-0D2DEC5627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5FE56E8-490A-A959-C42A-DEDD0465DF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AC18790-4890-0935-3822-E4279335BE7C}"/>
              </a:ext>
            </a:extLst>
          </p:cNvPr>
          <p:cNvSpPr>
            <a:spLocks noGrp="1"/>
          </p:cNvSpPr>
          <p:nvPr>
            <p:ph type="dt" sz="half" idx="10"/>
          </p:nvPr>
        </p:nvSpPr>
        <p:spPr/>
        <p:txBody>
          <a:bodyPr/>
          <a:lstStyle/>
          <a:p>
            <a:fld id="{74EA1BB9-2E7B-4DB6-8C6F-8923C3922A50}" type="datetimeFigureOut">
              <a:rPr lang="en-US" smtClean="0"/>
              <a:t>10/8/2025</a:t>
            </a:fld>
            <a:endParaRPr lang="en-US"/>
          </a:p>
        </p:txBody>
      </p:sp>
      <p:sp>
        <p:nvSpPr>
          <p:cNvPr id="8" name="Footer Placeholder 7">
            <a:extLst>
              <a:ext uri="{FF2B5EF4-FFF2-40B4-BE49-F238E27FC236}">
                <a16:creationId xmlns:a16="http://schemas.microsoft.com/office/drawing/2014/main" id="{C967D5FC-F3A8-4CD7-1382-0A59E22B7B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F6E2AF-91AB-DD9D-F7B3-FF210E3E112A}"/>
              </a:ext>
            </a:extLst>
          </p:cNvPr>
          <p:cNvSpPr>
            <a:spLocks noGrp="1"/>
          </p:cNvSpPr>
          <p:nvPr>
            <p:ph type="sldNum" sz="quarter" idx="12"/>
          </p:nvPr>
        </p:nvSpPr>
        <p:spPr/>
        <p:txBody>
          <a:bodyPr/>
          <a:lstStyle/>
          <a:p>
            <a:fld id="{B1B868C3-4DDF-41DE-B7DB-F71B7350E911}" type="slidenum">
              <a:rPr lang="en-US" smtClean="0"/>
              <a:t>‹#›</a:t>
            </a:fld>
            <a:endParaRPr lang="en-US"/>
          </a:p>
        </p:txBody>
      </p:sp>
    </p:spTree>
    <p:extLst>
      <p:ext uri="{BB962C8B-B14F-4D97-AF65-F5344CB8AC3E}">
        <p14:creationId xmlns:p14="http://schemas.microsoft.com/office/powerpoint/2010/main" val="5556498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661CE-1859-5DDA-C9A4-2134D142FD7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576901-7777-8689-5D2C-DFE5290912AB}"/>
              </a:ext>
            </a:extLst>
          </p:cNvPr>
          <p:cNvSpPr>
            <a:spLocks noGrp="1"/>
          </p:cNvSpPr>
          <p:nvPr>
            <p:ph type="dt" sz="half" idx="10"/>
          </p:nvPr>
        </p:nvSpPr>
        <p:spPr/>
        <p:txBody>
          <a:bodyPr/>
          <a:lstStyle/>
          <a:p>
            <a:fld id="{74EA1BB9-2E7B-4DB6-8C6F-8923C3922A50}" type="datetimeFigureOut">
              <a:rPr lang="en-US" smtClean="0"/>
              <a:t>10/8/2025</a:t>
            </a:fld>
            <a:endParaRPr lang="en-US"/>
          </a:p>
        </p:txBody>
      </p:sp>
      <p:sp>
        <p:nvSpPr>
          <p:cNvPr id="4" name="Footer Placeholder 3">
            <a:extLst>
              <a:ext uri="{FF2B5EF4-FFF2-40B4-BE49-F238E27FC236}">
                <a16:creationId xmlns:a16="http://schemas.microsoft.com/office/drawing/2014/main" id="{CCB6B32D-EBF2-29DC-9CA1-0B12A10C09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7F5F5A8-D193-806C-D40E-6695B644130D}"/>
              </a:ext>
            </a:extLst>
          </p:cNvPr>
          <p:cNvSpPr>
            <a:spLocks noGrp="1"/>
          </p:cNvSpPr>
          <p:nvPr>
            <p:ph type="sldNum" sz="quarter" idx="12"/>
          </p:nvPr>
        </p:nvSpPr>
        <p:spPr/>
        <p:txBody>
          <a:bodyPr/>
          <a:lstStyle/>
          <a:p>
            <a:fld id="{B1B868C3-4DDF-41DE-B7DB-F71B7350E911}" type="slidenum">
              <a:rPr lang="en-US" smtClean="0"/>
              <a:t>‹#›</a:t>
            </a:fld>
            <a:endParaRPr lang="en-US"/>
          </a:p>
        </p:txBody>
      </p:sp>
    </p:spTree>
    <p:extLst>
      <p:ext uri="{BB962C8B-B14F-4D97-AF65-F5344CB8AC3E}">
        <p14:creationId xmlns:p14="http://schemas.microsoft.com/office/powerpoint/2010/main" val="534343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97A482-6288-4376-D408-1E425B80D096}"/>
              </a:ext>
            </a:extLst>
          </p:cNvPr>
          <p:cNvSpPr>
            <a:spLocks noGrp="1"/>
          </p:cNvSpPr>
          <p:nvPr>
            <p:ph type="dt" sz="half" idx="10"/>
          </p:nvPr>
        </p:nvSpPr>
        <p:spPr/>
        <p:txBody>
          <a:bodyPr/>
          <a:lstStyle/>
          <a:p>
            <a:fld id="{74EA1BB9-2E7B-4DB6-8C6F-8923C3922A50}" type="datetimeFigureOut">
              <a:rPr lang="en-US" smtClean="0"/>
              <a:t>10/8/2025</a:t>
            </a:fld>
            <a:endParaRPr lang="en-US"/>
          </a:p>
        </p:txBody>
      </p:sp>
      <p:sp>
        <p:nvSpPr>
          <p:cNvPr id="3" name="Footer Placeholder 2">
            <a:extLst>
              <a:ext uri="{FF2B5EF4-FFF2-40B4-BE49-F238E27FC236}">
                <a16:creationId xmlns:a16="http://schemas.microsoft.com/office/drawing/2014/main" id="{991DE6A7-531E-87F4-A122-2B8D0628E9C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304BA7-9C77-58EB-6A58-0B9E653C3799}"/>
              </a:ext>
            </a:extLst>
          </p:cNvPr>
          <p:cNvSpPr>
            <a:spLocks noGrp="1"/>
          </p:cNvSpPr>
          <p:nvPr>
            <p:ph type="sldNum" sz="quarter" idx="12"/>
          </p:nvPr>
        </p:nvSpPr>
        <p:spPr/>
        <p:txBody>
          <a:bodyPr/>
          <a:lstStyle/>
          <a:p>
            <a:fld id="{B1B868C3-4DDF-41DE-B7DB-F71B7350E911}" type="slidenum">
              <a:rPr lang="en-US" smtClean="0"/>
              <a:t>‹#›</a:t>
            </a:fld>
            <a:endParaRPr lang="en-US"/>
          </a:p>
        </p:txBody>
      </p:sp>
    </p:spTree>
    <p:extLst>
      <p:ext uri="{BB962C8B-B14F-4D97-AF65-F5344CB8AC3E}">
        <p14:creationId xmlns:p14="http://schemas.microsoft.com/office/powerpoint/2010/main" val="2667602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94685-5054-61C3-361A-A2B22966CB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2EE6F6-209D-0677-B9C3-F181232A3D9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F94FB1-0196-B736-12AE-82FAB87D59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AB8FC0-9978-5D09-1D61-53BA12DDFF31}"/>
              </a:ext>
            </a:extLst>
          </p:cNvPr>
          <p:cNvSpPr>
            <a:spLocks noGrp="1"/>
          </p:cNvSpPr>
          <p:nvPr>
            <p:ph type="dt" sz="half" idx="10"/>
          </p:nvPr>
        </p:nvSpPr>
        <p:spPr/>
        <p:txBody>
          <a:bodyPr/>
          <a:lstStyle/>
          <a:p>
            <a:fld id="{74EA1BB9-2E7B-4DB6-8C6F-8923C3922A50}" type="datetimeFigureOut">
              <a:rPr lang="en-US" smtClean="0"/>
              <a:t>10/8/2025</a:t>
            </a:fld>
            <a:endParaRPr lang="en-US"/>
          </a:p>
        </p:txBody>
      </p:sp>
      <p:sp>
        <p:nvSpPr>
          <p:cNvPr id="6" name="Footer Placeholder 5">
            <a:extLst>
              <a:ext uri="{FF2B5EF4-FFF2-40B4-BE49-F238E27FC236}">
                <a16:creationId xmlns:a16="http://schemas.microsoft.com/office/drawing/2014/main" id="{4B1D1AB0-436B-DA9E-E4FC-3B57B98E3C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2A8504-E9FD-31B2-55DA-EE280EEF3BE7}"/>
              </a:ext>
            </a:extLst>
          </p:cNvPr>
          <p:cNvSpPr>
            <a:spLocks noGrp="1"/>
          </p:cNvSpPr>
          <p:nvPr>
            <p:ph type="sldNum" sz="quarter" idx="12"/>
          </p:nvPr>
        </p:nvSpPr>
        <p:spPr/>
        <p:txBody>
          <a:bodyPr/>
          <a:lstStyle/>
          <a:p>
            <a:fld id="{B1B868C3-4DDF-41DE-B7DB-F71B7350E911}" type="slidenum">
              <a:rPr lang="en-US" smtClean="0"/>
              <a:t>‹#›</a:t>
            </a:fld>
            <a:endParaRPr lang="en-US"/>
          </a:p>
        </p:txBody>
      </p:sp>
    </p:spTree>
    <p:extLst>
      <p:ext uri="{BB962C8B-B14F-4D97-AF65-F5344CB8AC3E}">
        <p14:creationId xmlns:p14="http://schemas.microsoft.com/office/powerpoint/2010/main" val="1112077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007DF-CC90-4015-8354-DAB02CF7C0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5FE7A62-B4CD-D1A2-C15C-C00EAC8EAD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A16CC7-9560-776E-9356-54DA5500B7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5CA2CD-60DA-93E0-221D-7634ACB3F754}"/>
              </a:ext>
            </a:extLst>
          </p:cNvPr>
          <p:cNvSpPr>
            <a:spLocks noGrp="1"/>
          </p:cNvSpPr>
          <p:nvPr>
            <p:ph type="dt" sz="half" idx="10"/>
          </p:nvPr>
        </p:nvSpPr>
        <p:spPr/>
        <p:txBody>
          <a:bodyPr/>
          <a:lstStyle/>
          <a:p>
            <a:fld id="{74EA1BB9-2E7B-4DB6-8C6F-8923C3922A50}" type="datetimeFigureOut">
              <a:rPr lang="en-US" smtClean="0"/>
              <a:t>10/8/2025</a:t>
            </a:fld>
            <a:endParaRPr lang="en-US"/>
          </a:p>
        </p:txBody>
      </p:sp>
      <p:sp>
        <p:nvSpPr>
          <p:cNvPr id="6" name="Footer Placeholder 5">
            <a:extLst>
              <a:ext uri="{FF2B5EF4-FFF2-40B4-BE49-F238E27FC236}">
                <a16:creationId xmlns:a16="http://schemas.microsoft.com/office/drawing/2014/main" id="{DC5AD190-DDA4-9B94-EC97-CC4944F1C8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D24E28-93D2-3573-CC1E-57ED405C6DAB}"/>
              </a:ext>
            </a:extLst>
          </p:cNvPr>
          <p:cNvSpPr>
            <a:spLocks noGrp="1"/>
          </p:cNvSpPr>
          <p:nvPr>
            <p:ph type="sldNum" sz="quarter" idx="12"/>
          </p:nvPr>
        </p:nvSpPr>
        <p:spPr/>
        <p:txBody>
          <a:bodyPr/>
          <a:lstStyle/>
          <a:p>
            <a:fld id="{B1B868C3-4DDF-41DE-B7DB-F71B7350E911}" type="slidenum">
              <a:rPr lang="en-US" smtClean="0"/>
              <a:t>‹#›</a:t>
            </a:fld>
            <a:endParaRPr lang="en-US"/>
          </a:p>
        </p:txBody>
      </p:sp>
    </p:spTree>
    <p:extLst>
      <p:ext uri="{BB962C8B-B14F-4D97-AF65-F5344CB8AC3E}">
        <p14:creationId xmlns:p14="http://schemas.microsoft.com/office/powerpoint/2010/main" val="249316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421B36-C397-1D2A-A428-FA6A667813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E58AE39-79B5-A0DC-BF7C-61E9AB1AC5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098B2F-E947-88B5-1B13-928BB58ED0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EA1BB9-2E7B-4DB6-8C6F-8923C3922A50}" type="datetimeFigureOut">
              <a:rPr lang="en-US" smtClean="0"/>
              <a:t>10/8/2025</a:t>
            </a:fld>
            <a:endParaRPr lang="en-US"/>
          </a:p>
        </p:txBody>
      </p:sp>
      <p:sp>
        <p:nvSpPr>
          <p:cNvPr id="5" name="Footer Placeholder 4">
            <a:extLst>
              <a:ext uri="{FF2B5EF4-FFF2-40B4-BE49-F238E27FC236}">
                <a16:creationId xmlns:a16="http://schemas.microsoft.com/office/drawing/2014/main" id="{772C3131-0572-D4C3-2508-484E31F103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5F5D714-7DEB-F493-4DFA-2311637F97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B868C3-4DDF-41DE-B7DB-F71B7350E911}" type="slidenum">
              <a:rPr lang="en-US" smtClean="0"/>
              <a:t>‹#›</a:t>
            </a:fld>
            <a:endParaRPr lang="en-US"/>
          </a:p>
        </p:txBody>
      </p:sp>
    </p:spTree>
    <p:extLst>
      <p:ext uri="{BB962C8B-B14F-4D97-AF65-F5344CB8AC3E}">
        <p14:creationId xmlns:p14="http://schemas.microsoft.com/office/powerpoint/2010/main" val="578757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5ACC6-94C1-9427-8AA2-830E1998CC62}"/>
              </a:ext>
            </a:extLst>
          </p:cNvPr>
          <p:cNvSpPr>
            <a:spLocks noGrp="1"/>
          </p:cNvSpPr>
          <p:nvPr>
            <p:ph type="ctrTitle"/>
          </p:nvPr>
        </p:nvSpPr>
        <p:spPr/>
        <p:txBody>
          <a:bodyPr/>
          <a:lstStyle/>
          <a:p>
            <a:r>
              <a:rPr lang="en-US" dirty="0"/>
              <a:t>Big Data Project 1</a:t>
            </a:r>
          </a:p>
        </p:txBody>
      </p:sp>
      <p:sp>
        <p:nvSpPr>
          <p:cNvPr id="3" name="Subtitle 2">
            <a:extLst>
              <a:ext uri="{FF2B5EF4-FFF2-40B4-BE49-F238E27FC236}">
                <a16:creationId xmlns:a16="http://schemas.microsoft.com/office/drawing/2014/main" id="{FAE6BA54-CA89-4EE5-D333-20A3D8C7A7F7}"/>
              </a:ext>
            </a:extLst>
          </p:cNvPr>
          <p:cNvSpPr>
            <a:spLocks noGrp="1"/>
          </p:cNvSpPr>
          <p:nvPr>
            <p:ph type="subTitle" idx="1"/>
          </p:nvPr>
        </p:nvSpPr>
        <p:spPr/>
        <p:txBody>
          <a:bodyPr/>
          <a:lstStyle/>
          <a:p>
            <a:r>
              <a:rPr lang="en-US" dirty="0"/>
              <a:t>Brennan Chan &amp; Phuong Thai</a:t>
            </a:r>
          </a:p>
        </p:txBody>
      </p:sp>
    </p:spTree>
    <p:extLst>
      <p:ext uri="{BB962C8B-B14F-4D97-AF65-F5344CB8AC3E}">
        <p14:creationId xmlns:p14="http://schemas.microsoft.com/office/powerpoint/2010/main" val="1776917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61566-DFA4-34EE-0530-E47038F60CBF}"/>
              </a:ext>
            </a:extLst>
          </p:cNvPr>
          <p:cNvSpPr>
            <a:spLocks noGrp="1"/>
          </p:cNvSpPr>
          <p:nvPr>
            <p:ph type="title"/>
          </p:nvPr>
        </p:nvSpPr>
        <p:spPr/>
        <p:txBody>
          <a:bodyPr/>
          <a:lstStyle/>
          <a:p>
            <a:r>
              <a:rPr lang="en-US" dirty="0"/>
              <a:t>Iris Data UMAP with MinMax Scaler</a:t>
            </a:r>
          </a:p>
        </p:txBody>
      </p:sp>
      <p:pic>
        <p:nvPicPr>
          <p:cNvPr id="5" name="Content Placeholder 4">
            <a:extLst>
              <a:ext uri="{FF2B5EF4-FFF2-40B4-BE49-F238E27FC236}">
                <a16:creationId xmlns:a16="http://schemas.microsoft.com/office/drawing/2014/main" id="{6A077D85-16AD-0A92-1E6A-2F018CC3ED5E}"/>
              </a:ext>
            </a:extLst>
          </p:cNvPr>
          <p:cNvPicPr>
            <a:picLocks noGrp="1" noChangeAspect="1"/>
          </p:cNvPicPr>
          <p:nvPr>
            <p:ph idx="1"/>
          </p:nvPr>
        </p:nvPicPr>
        <p:blipFill>
          <a:blip r:embed="rId2"/>
          <a:stretch>
            <a:fillRect/>
          </a:stretch>
        </p:blipFill>
        <p:spPr>
          <a:xfrm>
            <a:off x="3357875" y="1690688"/>
            <a:ext cx="5476250" cy="4718613"/>
          </a:xfrm>
          <a:prstGeom prst="rect">
            <a:avLst/>
          </a:prstGeom>
        </p:spPr>
      </p:pic>
    </p:spTree>
    <p:extLst>
      <p:ext uri="{BB962C8B-B14F-4D97-AF65-F5344CB8AC3E}">
        <p14:creationId xmlns:p14="http://schemas.microsoft.com/office/powerpoint/2010/main" val="17102280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7FD8E-7CBA-B1F7-38F2-314C3DB4DB8F}"/>
              </a:ext>
            </a:extLst>
          </p:cNvPr>
          <p:cNvSpPr>
            <a:spLocks noGrp="1"/>
          </p:cNvSpPr>
          <p:nvPr>
            <p:ph type="title"/>
          </p:nvPr>
        </p:nvSpPr>
        <p:spPr/>
        <p:txBody>
          <a:bodyPr/>
          <a:lstStyle/>
          <a:p>
            <a:r>
              <a:rPr lang="en-US" dirty="0"/>
              <a:t>Iris Data LLE with MinMax Scaler</a:t>
            </a:r>
          </a:p>
        </p:txBody>
      </p:sp>
      <p:pic>
        <p:nvPicPr>
          <p:cNvPr id="5" name="Content Placeholder 4">
            <a:extLst>
              <a:ext uri="{FF2B5EF4-FFF2-40B4-BE49-F238E27FC236}">
                <a16:creationId xmlns:a16="http://schemas.microsoft.com/office/drawing/2014/main" id="{AC64AC82-45C9-4758-1C41-B90C8C8ED725}"/>
              </a:ext>
            </a:extLst>
          </p:cNvPr>
          <p:cNvPicPr>
            <a:picLocks noGrp="1" noChangeAspect="1"/>
          </p:cNvPicPr>
          <p:nvPr>
            <p:ph idx="1"/>
          </p:nvPr>
        </p:nvPicPr>
        <p:blipFill>
          <a:blip r:embed="rId2"/>
          <a:stretch>
            <a:fillRect/>
          </a:stretch>
        </p:blipFill>
        <p:spPr>
          <a:xfrm>
            <a:off x="3306248" y="1690688"/>
            <a:ext cx="5579504" cy="4638542"/>
          </a:xfrm>
          <a:prstGeom prst="rect">
            <a:avLst/>
          </a:prstGeom>
        </p:spPr>
      </p:pic>
    </p:spTree>
    <p:extLst>
      <p:ext uri="{BB962C8B-B14F-4D97-AF65-F5344CB8AC3E}">
        <p14:creationId xmlns:p14="http://schemas.microsoft.com/office/powerpoint/2010/main" val="4055152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873B0-7059-E954-A5A5-7318D5223C12}"/>
              </a:ext>
            </a:extLst>
          </p:cNvPr>
          <p:cNvSpPr>
            <a:spLocks noGrp="1"/>
          </p:cNvSpPr>
          <p:nvPr>
            <p:ph type="title"/>
          </p:nvPr>
        </p:nvSpPr>
        <p:spPr/>
        <p:txBody>
          <a:bodyPr/>
          <a:lstStyle/>
          <a:p>
            <a:r>
              <a:rPr lang="en-US" dirty="0"/>
              <a:t>Iris Data PCA with Robust Scaler</a:t>
            </a:r>
          </a:p>
        </p:txBody>
      </p:sp>
      <p:pic>
        <p:nvPicPr>
          <p:cNvPr id="5" name="Content Placeholder 4">
            <a:extLst>
              <a:ext uri="{FF2B5EF4-FFF2-40B4-BE49-F238E27FC236}">
                <a16:creationId xmlns:a16="http://schemas.microsoft.com/office/drawing/2014/main" id="{2F6E2D2F-175B-5599-048D-83ACACAE7783}"/>
              </a:ext>
            </a:extLst>
          </p:cNvPr>
          <p:cNvPicPr>
            <a:picLocks noGrp="1" noChangeAspect="1"/>
          </p:cNvPicPr>
          <p:nvPr>
            <p:ph idx="1"/>
          </p:nvPr>
        </p:nvPicPr>
        <p:blipFill>
          <a:blip r:embed="rId2"/>
          <a:stretch>
            <a:fillRect/>
          </a:stretch>
        </p:blipFill>
        <p:spPr>
          <a:xfrm>
            <a:off x="3133655" y="1690688"/>
            <a:ext cx="5924689" cy="4932516"/>
          </a:xfrm>
          <a:prstGeom prst="rect">
            <a:avLst/>
          </a:prstGeom>
        </p:spPr>
      </p:pic>
    </p:spTree>
    <p:extLst>
      <p:ext uri="{BB962C8B-B14F-4D97-AF65-F5344CB8AC3E}">
        <p14:creationId xmlns:p14="http://schemas.microsoft.com/office/powerpoint/2010/main" val="1309177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74B5D-B3D5-B2BD-7E07-D949664F4439}"/>
              </a:ext>
            </a:extLst>
          </p:cNvPr>
          <p:cNvSpPr>
            <a:spLocks noGrp="1"/>
          </p:cNvSpPr>
          <p:nvPr>
            <p:ph type="title"/>
          </p:nvPr>
        </p:nvSpPr>
        <p:spPr/>
        <p:txBody>
          <a:bodyPr/>
          <a:lstStyle/>
          <a:p>
            <a:r>
              <a:rPr lang="en-US" dirty="0"/>
              <a:t>Iris Data SPCA with Robust Scaler</a:t>
            </a:r>
          </a:p>
        </p:txBody>
      </p:sp>
      <p:pic>
        <p:nvPicPr>
          <p:cNvPr id="5" name="Content Placeholder 4">
            <a:extLst>
              <a:ext uri="{FF2B5EF4-FFF2-40B4-BE49-F238E27FC236}">
                <a16:creationId xmlns:a16="http://schemas.microsoft.com/office/drawing/2014/main" id="{E5C1C2CE-B8BC-F380-102E-6AB8B3F25D1B}"/>
              </a:ext>
            </a:extLst>
          </p:cNvPr>
          <p:cNvPicPr>
            <a:picLocks noGrp="1" noChangeAspect="1"/>
          </p:cNvPicPr>
          <p:nvPr>
            <p:ph idx="1"/>
          </p:nvPr>
        </p:nvPicPr>
        <p:blipFill>
          <a:blip r:embed="rId2"/>
          <a:stretch>
            <a:fillRect/>
          </a:stretch>
        </p:blipFill>
        <p:spPr>
          <a:xfrm>
            <a:off x="3458428" y="1690688"/>
            <a:ext cx="5275143" cy="4625494"/>
          </a:xfrm>
          <a:prstGeom prst="rect">
            <a:avLst/>
          </a:prstGeom>
        </p:spPr>
      </p:pic>
    </p:spTree>
    <p:extLst>
      <p:ext uri="{BB962C8B-B14F-4D97-AF65-F5344CB8AC3E}">
        <p14:creationId xmlns:p14="http://schemas.microsoft.com/office/powerpoint/2010/main" val="2190800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6DB24-2166-4AF3-623A-CF505FF95DA5}"/>
              </a:ext>
            </a:extLst>
          </p:cNvPr>
          <p:cNvSpPr>
            <a:spLocks noGrp="1"/>
          </p:cNvSpPr>
          <p:nvPr>
            <p:ph type="title"/>
          </p:nvPr>
        </p:nvSpPr>
        <p:spPr/>
        <p:txBody>
          <a:bodyPr/>
          <a:lstStyle/>
          <a:p>
            <a:r>
              <a:rPr lang="en-US" dirty="0"/>
              <a:t>Iris Data t-SNE with Robust Scaler</a:t>
            </a:r>
          </a:p>
        </p:txBody>
      </p:sp>
      <p:pic>
        <p:nvPicPr>
          <p:cNvPr id="5" name="Content Placeholder 4">
            <a:extLst>
              <a:ext uri="{FF2B5EF4-FFF2-40B4-BE49-F238E27FC236}">
                <a16:creationId xmlns:a16="http://schemas.microsoft.com/office/drawing/2014/main" id="{ABB020C9-C227-67CE-D7E4-8063263F57BF}"/>
              </a:ext>
            </a:extLst>
          </p:cNvPr>
          <p:cNvPicPr>
            <a:picLocks noGrp="1" noChangeAspect="1"/>
          </p:cNvPicPr>
          <p:nvPr>
            <p:ph idx="1"/>
          </p:nvPr>
        </p:nvPicPr>
        <p:blipFill>
          <a:blip r:embed="rId2"/>
          <a:stretch>
            <a:fillRect/>
          </a:stretch>
        </p:blipFill>
        <p:spPr>
          <a:xfrm>
            <a:off x="3390712" y="1690688"/>
            <a:ext cx="5410575" cy="4414222"/>
          </a:xfrm>
          <a:prstGeom prst="rect">
            <a:avLst/>
          </a:prstGeom>
        </p:spPr>
      </p:pic>
    </p:spTree>
    <p:extLst>
      <p:ext uri="{BB962C8B-B14F-4D97-AF65-F5344CB8AC3E}">
        <p14:creationId xmlns:p14="http://schemas.microsoft.com/office/powerpoint/2010/main" val="3354572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F6879-A8B7-0689-D551-150602A7EAEA}"/>
              </a:ext>
            </a:extLst>
          </p:cNvPr>
          <p:cNvSpPr>
            <a:spLocks noGrp="1"/>
          </p:cNvSpPr>
          <p:nvPr>
            <p:ph type="title"/>
          </p:nvPr>
        </p:nvSpPr>
        <p:spPr/>
        <p:txBody>
          <a:bodyPr/>
          <a:lstStyle/>
          <a:p>
            <a:r>
              <a:rPr lang="en-US" dirty="0"/>
              <a:t>Iris Data UMAP with Robust Scaler</a:t>
            </a:r>
          </a:p>
        </p:txBody>
      </p:sp>
      <p:pic>
        <p:nvPicPr>
          <p:cNvPr id="5" name="Content Placeholder 4">
            <a:extLst>
              <a:ext uri="{FF2B5EF4-FFF2-40B4-BE49-F238E27FC236}">
                <a16:creationId xmlns:a16="http://schemas.microsoft.com/office/drawing/2014/main" id="{479485CB-9EEB-FCB5-195A-C4E5FB6C83FC}"/>
              </a:ext>
            </a:extLst>
          </p:cNvPr>
          <p:cNvPicPr>
            <a:picLocks noGrp="1" noChangeAspect="1"/>
          </p:cNvPicPr>
          <p:nvPr>
            <p:ph idx="1"/>
          </p:nvPr>
        </p:nvPicPr>
        <p:blipFill>
          <a:blip r:embed="rId2"/>
          <a:stretch>
            <a:fillRect/>
          </a:stretch>
        </p:blipFill>
        <p:spPr>
          <a:xfrm>
            <a:off x="3460739" y="1690688"/>
            <a:ext cx="5270521" cy="4357128"/>
          </a:xfrm>
          <a:prstGeom prst="rect">
            <a:avLst/>
          </a:prstGeom>
        </p:spPr>
      </p:pic>
    </p:spTree>
    <p:extLst>
      <p:ext uri="{BB962C8B-B14F-4D97-AF65-F5344CB8AC3E}">
        <p14:creationId xmlns:p14="http://schemas.microsoft.com/office/powerpoint/2010/main" val="3952643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D5B42-102A-C290-058C-5D5E0FD7F96E}"/>
              </a:ext>
            </a:extLst>
          </p:cNvPr>
          <p:cNvSpPr>
            <a:spLocks noGrp="1"/>
          </p:cNvSpPr>
          <p:nvPr>
            <p:ph type="title"/>
          </p:nvPr>
        </p:nvSpPr>
        <p:spPr/>
        <p:txBody>
          <a:bodyPr/>
          <a:lstStyle/>
          <a:p>
            <a:r>
              <a:rPr lang="en-US" dirty="0"/>
              <a:t>Iris Data LLE with Robust Scaler </a:t>
            </a:r>
          </a:p>
        </p:txBody>
      </p:sp>
      <p:pic>
        <p:nvPicPr>
          <p:cNvPr id="5" name="Content Placeholder 4">
            <a:extLst>
              <a:ext uri="{FF2B5EF4-FFF2-40B4-BE49-F238E27FC236}">
                <a16:creationId xmlns:a16="http://schemas.microsoft.com/office/drawing/2014/main" id="{D235CDA4-6699-8338-4AE5-39AD99AA41A0}"/>
              </a:ext>
            </a:extLst>
          </p:cNvPr>
          <p:cNvPicPr>
            <a:picLocks noGrp="1" noChangeAspect="1"/>
          </p:cNvPicPr>
          <p:nvPr>
            <p:ph idx="1"/>
          </p:nvPr>
        </p:nvPicPr>
        <p:blipFill>
          <a:blip r:embed="rId2"/>
          <a:stretch>
            <a:fillRect/>
          </a:stretch>
        </p:blipFill>
        <p:spPr>
          <a:xfrm>
            <a:off x="3407430" y="1690688"/>
            <a:ext cx="5377140" cy="4538977"/>
          </a:xfrm>
          <a:prstGeom prst="rect">
            <a:avLst/>
          </a:prstGeom>
        </p:spPr>
      </p:pic>
    </p:spTree>
    <p:extLst>
      <p:ext uri="{BB962C8B-B14F-4D97-AF65-F5344CB8AC3E}">
        <p14:creationId xmlns:p14="http://schemas.microsoft.com/office/powerpoint/2010/main" val="37553522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61BD6-5FFB-36EB-0EA7-721EFA0B74C2}"/>
              </a:ext>
            </a:extLst>
          </p:cNvPr>
          <p:cNvSpPr>
            <a:spLocks noGrp="1"/>
          </p:cNvSpPr>
          <p:nvPr>
            <p:ph type="title"/>
          </p:nvPr>
        </p:nvSpPr>
        <p:spPr/>
        <p:txBody>
          <a:bodyPr/>
          <a:lstStyle/>
          <a:p>
            <a:r>
              <a:rPr lang="en-US" dirty="0"/>
              <a:t>Iris Data PCA with L2 Normalizer </a:t>
            </a:r>
          </a:p>
        </p:txBody>
      </p:sp>
      <p:pic>
        <p:nvPicPr>
          <p:cNvPr id="5" name="Content Placeholder 4">
            <a:extLst>
              <a:ext uri="{FF2B5EF4-FFF2-40B4-BE49-F238E27FC236}">
                <a16:creationId xmlns:a16="http://schemas.microsoft.com/office/drawing/2014/main" id="{48AEE04A-1832-A4D1-B9C5-07146D20627C}"/>
              </a:ext>
            </a:extLst>
          </p:cNvPr>
          <p:cNvPicPr>
            <a:picLocks noGrp="1" noChangeAspect="1"/>
          </p:cNvPicPr>
          <p:nvPr>
            <p:ph idx="1"/>
          </p:nvPr>
        </p:nvPicPr>
        <p:blipFill>
          <a:blip r:embed="rId2"/>
          <a:stretch>
            <a:fillRect/>
          </a:stretch>
        </p:blipFill>
        <p:spPr>
          <a:xfrm>
            <a:off x="3531254" y="1690688"/>
            <a:ext cx="5129491" cy="4309262"/>
          </a:xfrm>
          <a:prstGeom prst="rect">
            <a:avLst/>
          </a:prstGeom>
        </p:spPr>
      </p:pic>
    </p:spTree>
    <p:extLst>
      <p:ext uri="{BB962C8B-B14F-4D97-AF65-F5344CB8AC3E}">
        <p14:creationId xmlns:p14="http://schemas.microsoft.com/office/powerpoint/2010/main" val="1835010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04F71-78AE-943C-C51E-A19C3CDC80BF}"/>
              </a:ext>
            </a:extLst>
          </p:cNvPr>
          <p:cNvSpPr>
            <a:spLocks noGrp="1"/>
          </p:cNvSpPr>
          <p:nvPr>
            <p:ph type="title"/>
          </p:nvPr>
        </p:nvSpPr>
        <p:spPr/>
        <p:txBody>
          <a:bodyPr/>
          <a:lstStyle/>
          <a:p>
            <a:r>
              <a:rPr lang="en-US" dirty="0"/>
              <a:t>Iris Data SPCA with L2 Normalizer</a:t>
            </a:r>
          </a:p>
        </p:txBody>
      </p:sp>
      <p:pic>
        <p:nvPicPr>
          <p:cNvPr id="5" name="Content Placeholder 4">
            <a:extLst>
              <a:ext uri="{FF2B5EF4-FFF2-40B4-BE49-F238E27FC236}">
                <a16:creationId xmlns:a16="http://schemas.microsoft.com/office/drawing/2014/main" id="{4EBA422E-C58D-5818-B031-D458D08F8A9F}"/>
              </a:ext>
            </a:extLst>
          </p:cNvPr>
          <p:cNvPicPr>
            <a:picLocks noGrp="1" noChangeAspect="1"/>
          </p:cNvPicPr>
          <p:nvPr>
            <p:ph idx="1"/>
          </p:nvPr>
        </p:nvPicPr>
        <p:blipFill>
          <a:blip r:embed="rId2"/>
          <a:stretch>
            <a:fillRect/>
          </a:stretch>
        </p:blipFill>
        <p:spPr>
          <a:xfrm>
            <a:off x="3412186" y="1690688"/>
            <a:ext cx="5367627" cy="4269423"/>
          </a:xfrm>
          <a:prstGeom prst="rect">
            <a:avLst/>
          </a:prstGeom>
        </p:spPr>
      </p:pic>
    </p:spTree>
    <p:extLst>
      <p:ext uri="{BB962C8B-B14F-4D97-AF65-F5344CB8AC3E}">
        <p14:creationId xmlns:p14="http://schemas.microsoft.com/office/powerpoint/2010/main" val="4292032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51C5E-8C63-BA47-3305-31A9E4A2566E}"/>
              </a:ext>
            </a:extLst>
          </p:cNvPr>
          <p:cNvSpPr>
            <a:spLocks noGrp="1"/>
          </p:cNvSpPr>
          <p:nvPr>
            <p:ph type="title"/>
          </p:nvPr>
        </p:nvSpPr>
        <p:spPr/>
        <p:txBody>
          <a:bodyPr/>
          <a:lstStyle/>
          <a:p>
            <a:r>
              <a:rPr lang="en-US" dirty="0"/>
              <a:t>Iris Data t-SNE with L2 Normalizer</a:t>
            </a:r>
          </a:p>
        </p:txBody>
      </p:sp>
      <p:pic>
        <p:nvPicPr>
          <p:cNvPr id="5" name="Content Placeholder 4">
            <a:extLst>
              <a:ext uri="{FF2B5EF4-FFF2-40B4-BE49-F238E27FC236}">
                <a16:creationId xmlns:a16="http://schemas.microsoft.com/office/drawing/2014/main" id="{98475585-4EA7-B8A9-A63E-EF2F4ACF0B45}"/>
              </a:ext>
            </a:extLst>
          </p:cNvPr>
          <p:cNvPicPr>
            <a:picLocks noGrp="1" noChangeAspect="1"/>
          </p:cNvPicPr>
          <p:nvPr>
            <p:ph idx="1"/>
          </p:nvPr>
        </p:nvPicPr>
        <p:blipFill>
          <a:blip r:embed="rId2"/>
          <a:stretch>
            <a:fillRect/>
          </a:stretch>
        </p:blipFill>
        <p:spPr>
          <a:xfrm>
            <a:off x="3540778" y="1690688"/>
            <a:ext cx="5110444" cy="4276826"/>
          </a:xfrm>
          <a:prstGeom prst="rect">
            <a:avLst/>
          </a:prstGeom>
        </p:spPr>
      </p:pic>
    </p:spTree>
    <p:extLst>
      <p:ext uri="{BB962C8B-B14F-4D97-AF65-F5344CB8AC3E}">
        <p14:creationId xmlns:p14="http://schemas.microsoft.com/office/powerpoint/2010/main" val="1952820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A04AF-EE03-ACE6-1E1F-4A0DFB89B5B0}"/>
              </a:ext>
            </a:extLst>
          </p:cNvPr>
          <p:cNvSpPr>
            <a:spLocks noGrp="1"/>
          </p:cNvSpPr>
          <p:nvPr>
            <p:ph type="title"/>
          </p:nvPr>
        </p:nvSpPr>
        <p:spPr/>
        <p:txBody>
          <a:bodyPr/>
          <a:lstStyle/>
          <a:p>
            <a:r>
              <a:rPr lang="en-US" dirty="0"/>
              <a:t>Iris Data PCA with Standard Scaler</a:t>
            </a:r>
          </a:p>
        </p:txBody>
      </p:sp>
      <p:pic>
        <p:nvPicPr>
          <p:cNvPr id="7" name="Content Placeholder 6">
            <a:extLst>
              <a:ext uri="{FF2B5EF4-FFF2-40B4-BE49-F238E27FC236}">
                <a16:creationId xmlns:a16="http://schemas.microsoft.com/office/drawing/2014/main" id="{FCA4B180-0FB7-B42D-3545-03C43F291F64}"/>
              </a:ext>
            </a:extLst>
          </p:cNvPr>
          <p:cNvPicPr>
            <a:picLocks noGrp="1" noChangeAspect="1"/>
          </p:cNvPicPr>
          <p:nvPr>
            <p:ph idx="1"/>
          </p:nvPr>
        </p:nvPicPr>
        <p:blipFill>
          <a:blip r:embed="rId2"/>
          <a:stretch>
            <a:fillRect/>
          </a:stretch>
        </p:blipFill>
        <p:spPr>
          <a:xfrm>
            <a:off x="3117634" y="1690688"/>
            <a:ext cx="5956732" cy="4568755"/>
          </a:xfrm>
          <a:prstGeom prst="rect">
            <a:avLst/>
          </a:prstGeom>
        </p:spPr>
      </p:pic>
    </p:spTree>
    <p:extLst>
      <p:ext uri="{BB962C8B-B14F-4D97-AF65-F5344CB8AC3E}">
        <p14:creationId xmlns:p14="http://schemas.microsoft.com/office/powerpoint/2010/main" val="18102659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E343-7BCB-9D83-8327-449B128D18CA}"/>
              </a:ext>
            </a:extLst>
          </p:cNvPr>
          <p:cNvSpPr>
            <a:spLocks noGrp="1"/>
          </p:cNvSpPr>
          <p:nvPr>
            <p:ph type="title"/>
          </p:nvPr>
        </p:nvSpPr>
        <p:spPr/>
        <p:txBody>
          <a:bodyPr/>
          <a:lstStyle/>
          <a:p>
            <a:r>
              <a:rPr lang="en-US" dirty="0"/>
              <a:t>Iris Data UMAP with L2 Normalizer</a:t>
            </a:r>
          </a:p>
        </p:txBody>
      </p:sp>
      <p:pic>
        <p:nvPicPr>
          <p:cNvPr id="5" name="Content Placeholder 4">
            <a:extLst>
              <a:ext uri="{FF2B5EF4-FFF2-40B4-BE49-F238E27FC236}">
                <a16:creationId xmlns:a16="http://schemas.microsoft.com/office/drawing/2014/main" id="{D8CC8509-3E58-8ECA-D2C3-7F48C965956A}"/>
              </a:ext>
            </a:extLst>
          </p:cNvPr>
          <p:cNvPicPr>
            <a:picLocks noGrp="1" noChangeAspect="1"/>
          </p:cNvPicPr>
          <p:nvPr>
            <p:ph idx="1"/>
          </p:nvPr>
        </p:nvPicPr>
        <p:blipFill>
          <a:blip r:embed="rId2"/>
          <a:stretch>
            <a:fillRect/>
          </a:stretch>
        </p:blipFill>
        <p:spPr>
          <a:xfrm>
            <a:off x="3274078" y="1690688"/>
            <a:ext cx="5643843" cy="4826089"/>
          </a:xfrm>
          <a:prstGeom prst="rect">
            <a:avLst/>
          </a:prstGeom>
        </p:spPr>
      </p:pic>
    </p:spTree>
    <p:extLst>
      <p:ext uri="{BB962C8B-B14F-4D97-AF65-F5344CB8AC3E}">
        <p14:creationId xmlns:p14="http://schemas.microsoft.com/office/powerpoint/2010/main" val="682220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D770D-573A-9D0D-793E-6473DCEB1146}"/>
              </a:ext>
            </a:extLst>
          </p:cNvPr>
          <p:cNvSpPr>
            <a:spLocks noGrp="1"/>
          </p:cNvSpPr>
          <p:nvPr>
            <p:ph type="title"/>
          </p:nvPr>
        </p:nvSpPr>
        <p:spPr/>
        <p:txBody>
          <a:bodyPr/>
          <a:lstStyle/>
          <a:p>
            <a:r>
              <a:rPr lang="en-US" dirty="0"/>
              <a:t>Iris Data LLE with L2 Normalizer</a:t>
            </a:r>
          </a:p>
        </p:txBody>
      </p:sp>
      <p:pic>
        <p:nvPicPr>
          <p:cNvPr id="11" name="Content Placeholder 10">
            <a:extLst>
              <a:ext uri="{FF2B5EF4-FFF2-40B4-BE49-F238E27FC236}">
                <a16:creationId xmlns:a16="http://schemas.microsoft.com/office/drawing/2014/main" id="{5919496C-6681-8734-0BD4-00E8FD1FCA27}"/>
              </a:ext>
            </a:extLst>
          </p:cNvPr>
          <p:cNvPicPr>
            <a:picLocks noGrp="1" noChangeAspect="1"/>
          </p:cNvPicPr>
          <p:nvPr>
            <p:ph idx="1"/>
          </p:nvPr>
        </p:nvPicPr>
        <p:blipFill>
          <a:blip r:embed="rId2"/>
          <a:stretch>
            <a:fillRect/>
          </a:stretch>
        </p:blipFill>
        <p:spPr>
          <a:xfrm>
            <a:off x="3266928" y="1690688"/>
            <a:ext cx="5658143" cy="4526514"/>
          </a:xfrm>
          <a:prstGeom prst="rect">
            <a:avLst/>
          </a:prstGeom>
        </p:spPr>
      </p:pic>
    </p:spTree>
    <p:extLst>
      <p:ext uri="{BB962C8B-B14F-4D97-AF65-F5344CB8AC3E}">
        <p14:creationId xmlns:p14="http://schemas.microsoft.com/office/powerpoint/2010/main" val="16123587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EA86C-9768-0BD6-F5D8-3E874DE716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45FEB7-C596-1F76-5685-18C18CE9CB93}"/>
              </a:ext>
            </a:extLst>
          </p:cNvPr>
          <p:cNvSpPr>
            <a:spLocks noGrp="1"/>
          </p:cNvSpPr>
          <p:nvPr>
            <p:ph type="title"/>
          </p:nvPr>
        </p:nvSpPr>
        <p:spPr/>
        <p:txBody>
          <a:bodyPr/>
          <a:lstStyle/>
          <a:p>
            <a:r>
              <a:rPr lang="en-US" dirty="0"/>
              <a:t>Analysis of Overall LCR Trustworthiness, Continuity</a:t>
            </a:r>
          </a:p>
        </p:txBody>
      </p:sp>
      <p:sp>
        <p:nvSpPr>
          <p:cNvPr id="4" name="Content Placeholder 3">
            <a:extLst>
              <a:ext uri="{FF2B5EF4-FFF2-40B4-BE49-F238E27FC236}">
                <a16:creationId xmlns:a16="http://schemas.microsoft.com/office/drawing/2014/main" id="{39DFF2C5-D71C-FA4A-0B95-D5509C1A2E88}"/>
              </a:ext>
            </a:extLst>
          </p:cNvPr>
          <p:cNvSpPr>
            <a:spLocks noGrp="1"/>
          </p:cNvSpPr>
          <p:nvPr>
            <p:ph idx="1"/>
          </p:nvPr>
        </p:nvSpPr>
        <p:spPr/>
        <p:txBody>
          <a:bodyPr/>
          <a:lstStyle/>
          <a:p>
            <a:r>
              <a:rPr lang="en-US" dirty="0"/>
              <a:t>1. Overall Trends</a:t>
            </a:r>
          </a:p>
          <a:p>
            <a:pPr lvl="1"/>
            <a:r>
              <a:rPr lang="en-US" dirty="0"/>
              <a:t>Across all normalization–method combinations, Trustworthiness and Continuity range roughly between 0.75–0.86, indicating moderate to strong structure preservation. However, LCR values vary more widely (0.69–0.84), showing clear differences in neighborhood stability across </a:t>
            </a:r>
            <a:r>
              <a:rPr lang="en-US" dirty="0" err="1"/>
              <a:t>methods.The</a:t>
            </a:r>
            <a:r>
              <a:rPr lang="en-US" dirty="0"/>
              <a:t> best-performing configurations consistently use Normalizer(L2_rowwise) with UMAP or SPCA, achieving strong local and global balance.</a:t>
            </a:r>
          </a:p>
        </p:txBody>
      </p:sp>
    </p:spTree>
    <p:extLst>
      <p:ext uri="{BB962C8B-B14F-4D97-AF65-F5344CB8AC3E}">
        <p14:creationId xmlns:p14="http://schemas.microsoft.com/office/powerpoint/2010/main" val="3165491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771FE-49C9-5439-5AC4-DC3B1037597F}"/>
              </a:ext>
            </a:extLst>
          </p:cNvPr>
          <p:cNvSpPr>
            <a:spLocks noGrp="1"/>
          </p:cNvSpPr>
          <p:nvPr>
            <p:ph type="title"/>
          </p:nvPr>
        </p:nvSpPr>
        <p:spPr/>
        <p:txBody>
          <a:bodyPr/>
          <a:lstStyle/>
          <a:p>
            <a:r>
              <a:rPr lang="en-US" dirty="0"/>
              <a:t>Analysis of Overall LCR Trustworthiness, Continuity</a:t>
            </a:r>
          </a:p>
        </p:txBody>
      </p:sp>
      <p:sp>
        <p:nvSpPr>
          <p:cNvPr id="4" name="Content Placeholder 3">
            <a:extLst>
              <a:ext uri="{FF2B5EF4-FFF2-40B4-BE49-F238E27FC236}">
                <a16:creationId xmlns:a16="http://schemas.microsoft.com/office/drawing/2014/main" id="{5BF1C127-C086-2745-50D9-3A9D92DF9765}"/>
              </a:ext>
            </a:extLst>
          </p:cNvPr>
          <p:cNvSpPr>
            <a:spLocks noGrp="1"/>
          </p:cNvSpPr>
          <p:nvPr>
            <p:ph idx="1"/>
          </p:nvPr>
        </p:nvSpPr>
        <p:spPr/>
        <p:txBody>
          <a:bodyPr/>
          <a:lstStyle/>
          <a:p>
            <a:r>
              <a:rPr lang="en-US" dirty="0"/>
              <a:t>2. Top Local Preservation (Low LCR, High Trustworthiness)</a:t>
            </a:r>
          </a:p>
          <a:p>
            <a:pPr lvl="1"/>
            <a:r>
              <a:rPr lang="en-US" dirty="0"/>
              <a:t>- Normalizer(L2_rowwise)-Data + UMAP: Trustworthiness 0.8634, LCR 0.6933 — Best local preservation; UMAP tightly preserves neighborhood structure.</a:t>
            </a:r>
          </a:p>
          <a:p>
            <a:pPr lvl="1"/>
            <a:r>
              <a:rPr lang="en-US" dirty="0"/>
              <a:t>- Normalizer(L2_rowwise)-Data + SPCA: Trustworthiness 0.8536, LCR 0.7167 — Strong local structure with slightly higher LCR; good linear balance.</a:t>
            </a:r>
          </a:p>
          <a:p>
            <a:pPr lvl="1"/>
            <a:r>
              <a:rPr lang="en-US" dirty="0"/>
              <a:t>- </a:t>
            </a:r>
            <a:r>
              <a:rPr lang="en-US" dirty="0" err="1"/>
              <a:t>StandardScaler</a:t>
            </a:r>
            <a:r>
              <a:rPr lang="en-US" dirty="0"/>
              <a:t>-Data + LLE: Trustworthiness 0.7974, LCR 0.7013 — Decent but less stable than nonlinear methods.</a:t>
            </a:r>
          </a:p>
        </p:txBody>
      </p:sp>
    </p:spTree>
    <p:extLst>
      <p:ext uri="{BB962C8B-B14F-4D97-AF65-F5344CB8AC3E}">
        <p14:creationId xmlns:p14="http://schemas.microsoft.com/office/powerpoint/2010/main" val="38804580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D59FF-977E-C9C5-C8A7-5153279A2A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387453-C669-72EC-0E1D-69D117967F40}"/>
              </a:ext>
            </a:extLst>
          </p:cNvPr>
          <p:cNvSpPr>
            <a:spLocks noGrp="1"/>
          </p:cNvSpPr>
          <p:nvPr>
            <p:ph type="title"/>
          </p:nvPr>
        </p:nvSpPr>
        <p:spPr/>
        <p:txBody>
          <a:bodyPr/>
          <a:lstStyle/>
          <a:p>
            <a:r>
              <a:rPr lang="en-US" dirty="0"/>
              <a:t>Analysis of Overall LCR Trustworthiness, Continuity</a:t>
            </a:r>
          </a:p>
        </p:txBody>
      </p:sp>
      <p:sp>
        <p:nvSpPr>
          <p:cNvPr id="4" name="Content Placeholder 3">
            <a:extLst>
              <a:ext uri="{FF2B5EF4-FFF2-40B4-BE49-F238E27FC236}">
                <a16:creationId xmlns:a16="http://schemas.microsoft.com/office/drawing/2014/main" id="{B73F8C63-4D99-CAED-B6CA-88681BBE048D}"/>
              </a:ext>
            </a:extLst>
          </p:cNvPr>
          <p:cNvSpPr>
            <a:spLocks noGrp="1"/>
          </p:cNvSpPr>
          <p:nvPr>
            <p:ph idx="1"/>
          </p:nvPr>
        </p:nvSpPr>
        <p:spPr/>
        <p:txBody>
          <a:bodyPr/>
          <a:lstStyle/>
          <a:p>
            <a:r>
              <a:rPr lang="en-US" dirty="0"/>
              <a:t>3. Best Global Preservation (High Continuity)</a:t>
            </a:r>
          </a:p>
          <a:p>
            <a:r>
              <a:rPr lang="en-US" dirty="0"/>
              <a:t>- Normalizer(L2_rowwise)-Data + UMAP: Continuity 0.8635 — Best global preservation among nonlinear methods.</a:t>
            </a:r>
          </a:p>
          <a:p>
            <a:r>
              <a:rPr lang="en-US" dirty="0"/>
              <a:t>- Normalizer(L2_rowwise)-Data + SPCA: Continuity 0.8536 — Nearly identical Continuity; well-balanced global retention.</a:t>
            </a:r>
          </a:p>
          <a:p>
            <a:r>
              <a:rPr lang="en-US" dirty="0"/>
              <a:t>- </a:t>
            </a:r>
            <a:r>
              <a:rPr lang="en-US" dirty="0" err="1"/>
              <a:t>MinMaxScaler</a:t>
            </a:r>
            <a:r>
              <a:rPr lang="en-US" dirty="0"/>
              <a:t>-Data + LLE: Continuity 0.7961 — Weaker global geometry retention.</a:t>
            </a:r>
          </a:p>
        </p:txBody>
      </p:sp>
    </p:spTree>
    <p:extLst>
      <p:ext uri="{BB962C8B-B14F-4D97-AF65-F5344CB8AC3E}">
        <p14:creationId xmlns:p14="http://schemas.microsoft.com/office/powerpoint/2010/main" val="136887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8CDCB-8D2B-0DD8-3F1A-37584933DF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0506C6-9B60-BA88-8AF5-4525B9D4FEE6}"/>
              </a:ext>
            </a:extLst>
          </p:cNvPr>
          <p:cNvSpPr>
            <a:spLocks noGrp="1"/>
          </p:cNvSpPr>
          <p:nvPr>
            <p:ph type="title"/>
          </p:nvPr>
        </p:nvSpPr>
        <p:spPr/>
        <p:txBody>
          <a:bodyPr/>
          <a:lstStyle/>
          <a:p>
            <a:r>
              <a:rPr lang="en-US" dirty="0"/>
              <a:t>Analysis of Overall LCR Trustworthiness, Continuity</a:t>
            </a:r>
          </a:p>
        </p:txBody>
      </p:sp>
      <p:sp>
        <p:nvSpPr>
          <p:cNvPr id="4" name="Content Placeholder 3">
            <a:extLst>
              <a:ext uri="{FF2B5EF4-FFF2-40B4-BE49-F238E27FC236}">
                <a16:creationId xmlns:a16="http://schemas.microsoft.com/office/drawing/2014/main" id="{F9F18FEF-D0E9-8659-1D80-AE96172BF36E}"/>
              </a:ext>
            </a:extLst>
          </p:cNvPr>
          <p:cNvSpPr>
            <a:spLocks noGrp="1"/>
          </p:cNvSpPr>
          <p:nvPr>
            <p:ph idx="1"/>
          </p:nvPr>
        </p:nvSpPr>
        <p:spPr/>
        <p:txBody>
          <a:bodyPr/>
          <a:lstStyle/>
          <a:p>
            <a:r>
              <a:rPr lang="en-US" dirty="0"/>
              <a:t>Interpretation:</a:t>
            </a:r>
          </a:p>
          <a:p>
            <a:pPr lvl="1"/>
            <a:r>
              <a:rPr lang="en-US" dirty="0"/>
              <a:t>UMAP and SPCA both preserve global relationships effectively, with UMAP slightly ahead. LLE distorts the global manifold more severely, reflected in its lower Continuity.</a:t>
            </a:r>
          </a:p>
        </p:txBody>
      </p:sp>
    </p:spTree>
    <p:extLst>
      <p:ext uri="{BB962C8B-B14F-4D97-AF65-F5344CB8AC3E}">
        <p14:creationId xmlns:p14="http://schemas.microsoft.com/office/powerpoint/2010/main" val="19593048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68FA0-9468-49CD-44F7-DEF2000F05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64E72B-8BB8-8F2E-8A35-99BA3FB2563F}"/>
              </a:ext>
            </a:extLst>
          </p:cNvPr>
          <p:cNvSpPr>
            <a:spLocks noGrp="1"/>
          </p:cNvSpPr>
          <p:nvPr>
            <p:ph type="title"/>
          </p:nvPr>
        </p:nvSpPr>
        <p:spPr/>
        <p:txBody>
          <a:bodyPr/>
          <a:lstStyle/>
          <a:p>
            <a:r>
              <a:rPr lang="en-US" dirty="0"/>
              <a:t>Analysis of Overall LCR Trustworthiness, Continuity</a:t>
            </a:r>
          </a:p>
        </p:txBody>
      </p:sp>
      <p:sp>
        <p:nvSpPr>
          <p:cNvPr id="4" name="Content Placeholder 3">
            <a:extLst>
              <a:ext uri="{FF2B5EF4-FFF2-40B4-BE49-F238E27FC236}">
                <a16:creationId xmlns:a16="http://schemas.microsoft.com/office/drawing/2014/main" id="{746A3C74-3A21-ADC2-D6B8-700D9B9BDE88}"/>
              </a:ext>
            </a:extLst>
          </p:cNvPr>
          <p:cNvSpPr>
            <a:spLocks noGrp="1"/>
          </p:cNvSpPr>
          <p:nvPr>
            <p:ph idx="1"/>
          </p:nvPr>
        </p:nvSpPr>
        <p:spPr/>
        <p:txBody>
          <a:bodyPr/>
          <a:lstStyle/>
          <a:p>
            <a:r>
              <a:rPr lang="en-US" dirty="0"/>
              <a:t>4. Combined Preservation</a:t>
            </a:r>
          </a:p>
          <a:p>
            <a:pPr lvl="1"/>
            <a:r>
              <a:rPr lang="en-US" dirty="0"/>
              <a:t>UMAP under L2 normalization provides the most consistent local and global fidelity, yielding the top composite preservation score (≈0.307). SPCA follows with 0.283, while LLE trails at ≈0.299.</a:t>
            </a:r>
          </a:p>
        </p:txBody>
      </p:sp>
    </p:spTree>
    <p:extLst>
      <p:ext uri="{BB962C8B-B14F-4D97-AF65-F5344CB8AC3E}">
        <p14:creationId xmlns:p14="http://schemas.microsoft.com/office/powerpoint/2010/main" val="40225993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08192-C0E7-B2F9-DB01-11EFBDB259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C0179A-497B-76E9-3E34-891460AEA822}"/>
              </a:ext>
            </a:extLst>
          </p:cNvPr>
          <p:cNvSpPr>
            <a:spLocks noGrp="1"/>
          </p:cNvSpPr>
          <p:nvPr>
            <p:ph type="title"/>
          </p:nvPr>
        </p:nvSpPr>
        <p:spPr/>
        <p:txBody>
          <a:bodyPr/>
          <a:lstStyle/>
          <a:p>
            <a:r>
              <a:rPr lang="en-US" dirty="0"/>
              <a:t>Analysis of Overall LCR Trustworthiness, Continuity</a:t>
            </a:r>
          </a:p>
        </p:txBody>
      </p:sp>
      <p:sp>
        <p:nvSpPr>
          <p:cNvPr id="4" name="Content Placeholder 3">
            <a:extLst>
              <a:ext uri="{FF2B5EF4-FFF2-40B4-BE49-F238E27FC236}">
                <a16:creationId xmlns:a16="http://schemas.microsoft.com/office/drawing/2014/main" id="{9FFD1D44-D6C5-01EC-3526-FF37C060284C}"/>
              </a:ext>
            </a:extLst>
          </p:cNvPr>
          <p:cNvSpPr>
            <a:spLocks noGrp="1"/>
          </p:cNvSpPr>
          <p:nvPr>
            <p:ph idx="1"/>
          </p:nvPr>
        </p:nvSpPr>
        <p:spPr/>
        <p:txBody>
          <a:bodyPr>
            <a:normAutofit/>
          </a:bodyPr>
          <a:lstStyle/>
          <a:p>
            <a:r>
              <a:rPr lang="en-US" dirty="0"/>
              <a:t>5. Summary Paragraph</a:t>
            </a:r>
          </a:p>
          <a:p>
            <a:pPr lvl="1"/>
            <a:r>
              <a:rPr lang="en-US" dirty="0"/>
              <a:t>Across all embedding–normalization combinations, UMAP (L2-normalized) demonstrated the strongest neighborhood and manifold preservation. It achieved the highest Trustworthiness (0.863), highest Continuity (0.863), and lowest LCR (0.693), confirming excellent balance between local and global structure. SPCA (L2-normalized) closely followed, offering strong linear stability with slightly higher LCR. LLE, while adequate, underperformed in Continuity and Preservation, suggesting </a:t>
            </a:r>
            <a:r>
              <a:rPr lang="en-US" dirty="0" err="1"/>
              <a:t>overcompression</a:t>
            </a:r>
            <a:r>
              <a:rPr lang="en-US" dirty="0"/>
              <a:t> in small neighborhoods. Conclusion: UMAP with L2 normalization is the most faithful embedding overall, capturing both fine-grained local neighborhoods and broader global structure.</a:t>
            </a:r>
          </a:p>
        </p:txBody>
      </p:sp>
    </p:spTree>
    <p:extLst>
      <p:ext uri="{BB962C8B-B14F-4D97-AF65-F5344CB8AC3E}">
        <p14:creationId xmlns:p14="http://schemas.microsoft.com/office/powerpoint/2010/main" val="13384875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E00DF-2571-0262-B3E4-B5B188CD33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5B0FA3-2664-3299-6620-27148F8547D7}"/>
              </a:ext>
            </a:extLst>
          </p:cNvPr>
          <p:cNvSpPr>
            <a:spLocks noGrp="1"/>
          </p:cNvSpPr>
          <p:nvPr>
            <p:ph type="title"/>
          </p:nvPr>
        </p:nvSpPr>
        <p:spPr/>
        <p:txBody>
          <a:bodyPr/>
          <a:lstStyle/>
          <a:p>
            <a:r>
              <a:rPr lang="en-US" dirty="0"/>
              <a:t>Analysis of Overall LCR Trustworthiness, Continuity</a:t>
            </a:r>
          </a:p>
        </p:txBody>
      </p:sp>
      <p:sp>
        <p:nvSpPr>
          <p:cNvPr id="4" name="Content Placeholder 3">
            <a:extLst>
              <a:ext uri="{FF2B5EF4-FFF2-40B4-BE49-F238E27FC236}">
                <a16:creationId xmlns:a16="http://schemas.microsoft.com/office/drawing/2014/main" id="{9CFFB2F6-B644-91E3-AB46-EFAE1083DB15}"/>
              </a:ext>
            </a:extLst>
          </p:cNvPr>
          <p:cNvSpPr>
            <a:spLocks noGrp="1"/>
          </p:cNvSpPr>
          <p:nvPr>
            <p:ph idx="1"/>
          </p:nvPr>
        </p:nvSpPr>
        <p:spPr/>
        <p:txBody>
          <a:bodyPr/>
          <a:lstStyle/>
          <a:p>
            <a:r>
              <a:rPr lang="en-US" dirty="0"/>
              <a:t>6. Key Takeaways</a:t>
            </a:r>
          </a:p>
          <a:p>
            <a:pPr lvl="1"/>
            <a:r>
              <a:rPr lang="en-US" dirty="0"/>
              <a:t>- Local fidelity: UMAP &lt; SPCA &lt; LLE (by LCR &amp; Trustworthiness)</a:t>
            </a:r>
          </a:p>
          <a:p>
            <a:pPr lvl="1"/>
            <a:r>
              <a:rPr lang="en-US" dirty="0"/>
              <a:t>- Global fidelity: PCA/SPCA ≈ UMAP &gt; LLE</a:t>
            </a:r>
          </a:p>
          <a:p>
            <a:pPr lvl="1"/>
            <a:r>
              <a:rPr lang="en-US" dirty="0"/>
              <a:t>- Overall best balance: UMAP (L2 normalization)</a:t>
            </a:r>
          </a:p>
          <a:p>
            <a:pPr lvl="1"/>
            <a:r>
              <a:rPr lang="en-US" dirty="0"/>
              <a:t>- Interpretation: UMAP minimizes local distortion without sacrificing global layout—ideal for manifold visualization and cluster-based analysis.</a:t>
            </a:r>
          </a:p>
        </p:txBody>
      </p:sp>
    </p:spTree>
    <p:extLst>
      <p:ext uri="{BB962C8B-B14F-4D97-AF65-F5344CB8AC3E}">
        <p14:creationId xmlns:p14="http://schemas.microsoft.com/office/powerpoint/2010/main" val="19073905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E5E18-415D-AE03-E614-EEC74534F5CD}"/>
              </a:ext>
            </a:extLst>
          </p:cNvPr>
          <p:cNvSpPr>
            <a:spLocks noGrp="1"/>
          </p:cNvSpPr>
          <p:nvPr>
            <p:ph type="title"/>
          </p:nvPr>
        </p:nvSpPr>
        <p:spPr/>
        <p:txBody>
          <a:bodyPr/>
          <a:lstStyle/>
          <a:p>
            <a:r>
              <a:rPr lang="en-US" dirty="0"/>
              <a:t>Drug Discovery Analysis</a:t>
            </a:r>
          </a:p>
        </p:txBody>
      </p:sp>
      <p:sp>
        <p:nvSpPr>
          <p:cNvPr id="7" name="Content Placeholder 6">
            <a:extLst>
              <a:ext uri="{FF2B5EF4-FFF2-40B4-BE49-F238E27FC236}">
                <a16:creationId xmlns:a16="http://schemas.microsoft.com/office/drawing/2014/main" id="{AE5FC09A-2980-2E49-691B-82CDFE774788}"/>
              </a:ext>
            </a:extLst>
          </p:cNvPr>
          <p:cNvSpPr>
            <a:spLocks noGrp="1"/>
          </p:cNvSpPr>
          <p:nvPr>
            <p:ph idx="1"/>
          </p:nvPr>
        </p:nvSpPr>
        <p:spPr/>
        <p:txBody>
          <a:bodyPr/>
          <a:lstStyle/>
          <a:p>
            <a:r>
              <a:rPr lang="en-US" dirty="0"/>
              <a:t>1. Dataset Overview</a:t>
            </a:r>
          </a:p>
          <a:p>
            <a:pPr lvl="1"/>
            <a:r>
              <a:rPr lang="en-US" dirty="0"/>
              <a:t>The dataset contains 555 cell lines measured across 98 drugs (IC50 values). After median imputation and wide-format setup, each cell’s response profile represents its overall drug sensitivity </a:t>
            </a:r>
            <a:r>
              <a:rPr lang="en-US" dirty="0" err="1"/>
              <a:t>pattern.Cells</a:t>
            </a:r>
            <a:r>
              <a:rPr lang="en-US" dirty="0"/>
              <a:t> were labeled into binary sensitivity groups based on each drug’s median IC50 (sensitive = below median, resistant = above median). These binary labels allow visualization of how well dimensionality-reduction methods separate sensitive vs resistant profiles.</a:t>
            </a:r>
          </a:p>
        </p:txBody>
      </p:sp>
    </p:spTree>
    <p:extLst>
      <p:ext uri="{BB962C8B-B14F-4D97-AF65-F5344CB8AC3E}">
        <p14:creationId xmlns:p14="http://schemas.microsoft.com/office/powerpoint/2010/main" val="281051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1798-F3ED-84B1-EA34-2D30703A969B}"/>
              </a:ext>
            </a:extLst>
          </p:cNvPr>
          <p:cNvSpPr>
            <a:spLocks noGrp="1"/>
          </p:cNvSpPr>
          <p:nvPr>
            <p:ph type="title"/>
          </p:nvPr>
        </p:nvSpPr>
        <p:spPr/>
        <p:txBody>
          <a:bodyPr/>
          <a:lstStyle/>
          <a:p>
            <a:r>
              <a:rPr lang="en-US" dirty="0"/>
              <a:t>Iris Data SPCA with Standard Scaler </a:t>
            </a:r>
          </a:p>
        </p:txBody>
      </p:sp>
      <p:pic>
        <p:nvPicPr>
          <p:cNvPr id="5" name="Content Placeholder 4">
            <a:extLst>
              <a:ext uri="{FF2B5EF4-FFF2-40B4-BE49-F238E27FC236}">
                <a16:creationId xmlns:a16="http://schemas.microsoft.com/office/drawing/2014/main" id="{AD88A6CC-268F-9FA7-9047-AF0ACBE277F9}"/>
              </a:ext>
            </a:extLst>
          </p:cNvPr>
          <p:cNvPicPr>
            <a:picLocks noGrp="1" noChangeAspect="1"/>
          </p:cNvPicPr>
          <p:nvPr>
            <p:ph idx="1"/>
          </p:nvPr>
        </p:nvPicPr>
        <p:blipFill>
          <a:blip r:embed="rId2"/>
          <a:stretch>
            <a:fillRect/>
          </a:stretch>
        </p:blipFill>
        <p:spPr>
          <a:xfrm>
            <a:off x="3573822" y="1690688"/>
            <a:ext cx="5044356" cy="4579273"/>
          </a:xfrm>
          <a:prstGeom prst="rect">
            <a:avLst/>
          </a:prstGeom>
        </p:spPr>
      </p:pic>
    </p:spTree>
    <p:extLst>
      <p:ext uri="{BB962C8B-B14F-4D97-AF65-F5344CB8AC3E}">
        <p14:creationId xmlns:p14="http://schemas.microsoft.com/office/powerpoint/2010/main" val="2157671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C3B44-AF60-C73A-31F3-7986E156EF48}"/>
              </a:ext>
            </a:extLst>
          </p:cNvPr>
          <p:cNvSpPr>
            <a:spLocks noGrp="1"/>
          </p:cNvSpPr>
          <p:nvPr>
            <p:ph type="title"/>
          </p:nvPr>
        </p:nvSpPr>
        <p:spPr/>
        <p:txBody>
          <a:bodyPr/>
          <a:lstStyle/>
          <a:p>
            <a:r>
              <a:rPr lang="en-US" dirty="0"/>
              <a:t>Drug Discovery Analysis: t-SNE, UMAP, and LLE visualizations</a:t>
            </a:r>
          </a:p>
        </p:txBody>
      </p:sp>
      <p:pic>
        <p:nvPicPr>
          <p:cNvPr id="5" name="Content Placeholder 4">
            <a:extLst>
              <a:ext uri="{FF2B5EF4-FFF2-40B4-BE49-F238E27FC236}">
                <a16:creationId xmlns:a16="http://schemas.microsoft.com/office/drawing/2014/main" id="{32FAE122-BE63-123B-53C5-501A540B8125}"/>
              </a:ext>
            </a:extLst>
          </p:cNvPr>
          <p:cNvPicPr>
            <a:picLocks noGrp="1" noChangeAspect="1"/>
          </p:cNvPicPr>
          <p:nvPr>
            <p:ph idx="1"/>
          </p:nvPr>
        </p:nvPicPr>
        <p:blipFill>
          <a:blip r:embed="rId2"/>
          <a:stretch>
            <a:fillRect/>
          </a:stretch>
        </p:blipFill>
        <p:spPr>
          <a:xfrm>
            <a:off x="386905" y="2175603"/>
            <a:ext cx="11418190" cy="3219414"/>
          </a:xfrm>
          <a:prstGeom prst="rect">
            <a:avLst/>
          </a:prstGeom>
        </p:spPr>
      </p:pic>
    </p:spTree>
    <p:extLst>
      <p:ext uri="{BB962C8B-B14F-4D97-AF65-F5344CB8AC3E}">
        <p14:creationId xmlns:p14="http://schemas.microsoft.com/office/powerpoint/2010/main" val="4147486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56485-BC9D-C8C4-7B7E-8DDFD2C2F490}"/>
              </a:ext>
            </a:extLst>
          </p:cNvPr>
          <p:cNvSpPr>
            <a:spLocks noGrp="1"/>
          </p:cNvSpPr>
          <p:nvPr>
            <p:ph type="title"/>
          </p:nvPr>
        </p:nvSpPr>
        <p:spPr/>
        <p:txBody>
          <a:bodyPr/>
          <a:lstStyle/>
          <a:p>
            <a:r>
              <a:rPr lang="en-US" dirty="0"/>
              <a:t>Drug Discovery Analysis</a:t>
            </a:r>
          </a:p>
        </p:txBody>
      </p:sp>
      <p:sp>
        <p:nvSpPr>
          <p:cNvPr id="3" name="Content Placeholder 2">
            <a:extLst>
              <a:ext uri="{FF2B5EF4-FFF2-40B4-BE49-F238E27FC236}">
                <a16:creationId xmlns:a16="http://schemas.microsoft.com/office/drawing/2014/main" id="{40A6BF32-0EA0-0267-389A-3A8D2603A70C}"/>
              </a:ext>
            </a:extLst>
          </p:cNvPr>
          <p:cNvSpPr>
            <a:spLocks noGrp="1"/>
          </p:cNvSpPr>
          <p:nvPr>
            <p:ph idx="1"/>
          </p:nvPr>
        </p:nvSpPr>
        <p:spPr/>
        <p:txBody>
          <a:bodyPr/>
          <a:lstStyle/>
          <a:p>
            <a:r>
              <a:rPr lang="en-US" dirty="0"/>
              <a:t>2. PCA Visualization and Outlier Detection</a:t>
            </a:r>
          </a:p>
          <a:p>
            <a:pPr lvl="1"/>
            <a:r>
              <a:rPr lang="en-US" dirty="0"/>
              <a:t>Goal: Identify broad trends and potential outlier cells.</a:t>
            </a:r>
          </a:p>
          <a:p>
            <a:pPr lvl="1"/>
            <a:r>
              <a:rPr lang="en-US" dirty="0"/>
              <a:t>Findings:</a:t>
            </a:r>
          </a:p>
          <a:p>
            <a:pPr lvl="1"/>
            <a:r>
              <a:rPr lang="en-US" dirty="0"/>
              <a:t>- PCA reveals a dominant axis driven by overall drug potency differences.</a:t>
            </a:r>
          </a:p>
          <a:p>
            <a:pPr lvl="1"/>
            <a:r>
              <a:rPr lang="en-US" dirty="0"/>
              <a:t>- A few cells appear far from the dense center in PC1–PC2 space, representing extreme sensitivity or resistance across multiple drugs.</a:t>
            </a:r>
          </a:p>
          <a:p>
            <a:pPr lvl="1"/>
            <a:r>
              <a:rPr lang="en-US" dirty="0"/>
              <a:t>- These outliers likely correspond to cell lines with atypical drug-response patterns (multi-drug-resistant or hypersensitive types).</a:t>
            </a:r>
          </a:p>
        </p:txBody>
      </p:sp>
    </p:spTree>
    <p:extLst>
      <p:ext uri="{BB962C8B-B14F-4D97-AF65-F5344CB8AC3E}">
        <p14:creationId xmlns:p14="http://schemas.microsoft.com/office/powerpoint/2010/main" val="2538452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05033-2D80-B40A-E832-97410CDBFAAA}"/>
              </a:ext>
            </a:extLst>
          </p:cNvPr>
          <p:cNvSpPr>
            <a:spLocks noGrp="1"/>
          </p:cNvSpPr>
          <p:nvPr>
            <p:ph type="title"/>
          </p:nvPr>
        </p:nvSpPr>
        <p:spPr/>
        <p:txBody>
          <a:bodyPr/>
          <a:lstStyle/>
          <a:p>
            <a:r>
              <a:rPr lang="en-US" dirty="0"/>
              <a:t>Drug Discovery Analysis (PCA Plot)</a:t>
            </a:r>
          </a:p>
        </p:txBody>
      </p:sp>
      <p:pic>
        <p:nvPicPr>
          <p:cNvPr id="5" name="Content Placeholder 4">
            <a:extLst>
              <a:ext uri="{FF2B5EF4-FFF2-40B4-BE49-F238E27FC236}">
                <a16:creationId xmlns:a16="http://schemas.microsoft.com/office/drawing/2014/main" id="{5934597A-E8F7-0115-705F-8E17B9B79AF2}"/>
              </a:ext>
            </a:extLst>
          </p:cNvPr>
          <p:cNvPicPr>
            <a:picLocks noGrp="1" noChangeAspect="1"/>
          </p:cNvPicPr>
          <p:nvPr>
            <p:ph idx="1"/>
          </p:nvPr>
        </p:nvPicPr>
        <p:blipFill>
          <a:blip r:embed="rId2"/>
          <a:stretch>
            <a:fillRect/>
          </a:stretch>
        </p:blipFill>
        <p:spPr>
          <a:xfrm>
            <a:off x="2494223" y="1582405"/>
            <a:ext cx="7203554" cy="5275595"/>
          </a:xfrm>
          <a:prstGeom prst="rect">
            <a:avLst/>
          </a:prstGeom>
        </p:spPr>
      </p:pic>
    </p:spTree>
    <p:extLst>
      <p:ext uri="{BB962C8B-B14F-4D97-AF65-F5344CB8AC3E}">
        <p14:creationId xmlns:p14="http://schemas.microsoft.com/office/powerpoint/2010/main" val="38100141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46982-D8EB-6C52-068A-58DA8296EE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2D9B6E-A4FE-709C-0082-45764D29B0B5}"/>
              </a:ext>
            </a:extLst>
          </p:cNvPr>
          <p:cNvSpPr>
            <a:spLocks noGrp="1"/>
          </p:cNvSpPr>
          <p:nvPr>
            <p:ph type="title"/>
          </p:nvPr>
        </p:nvSpPr>
        <p:spPr/>
        <p:txBody>
          <a:bodyPr/>
          <a:lstStyle/>
          <a:p>
            <a:r>
              <a:rPr lang="en-US" dirty="0"/>
              <a:t>Drug Discovery Analysis</a:t>
            </a:r>
          </a:p>
        </p:txBody>
      </p:sp>
      <p:sp>
        <p:nvSpPr>
          <p:cNvPr id="3" name="Content Placeholder 2">
            <a:extLst>
              <a:ext uri="{FF2B5EF4-FFF2-40B4-BE49-F238E27FC236}">
                <a16:creationId xmlns:a16="http://schemas.microsoft.com/office/drawing/2014/main" id="{816F83E7-9DEE-4555-E9CE-A3797275BA8A}"/>
              </a:ext>
            </a:extLst>
          </p:cNvPr>
          <p:cNvSpPr>
            <a:spLocks noGrp="1"/>
          </p:cNvSpPr>
          <p:nvPr>
            <p:ph idx="1"/>
          </p:nvPr>
        </p:nvSpPr>
        <p:spPr/>
        <p:txBody>
          <a:bodyPr/>
          <a:lstStyle/>
          <a:p>
            <a:r>
              <a:rPr lang="en-US" dirty="0"/>
              <a:t>3. Nonlinear Embeddings (t-SNE, UMAP, LLE)</a:t>
            </a:r>
          </a:p>
          <a:p>
            <a:pPr lvl="1"/>
            <a:r>
              <a:rPr lang="en-US" dirty="0"/>
              <a:t>t-SNE [p=30, </a:t>
            </a:r>
            <a:r>
              <a:rPr lang="en-US" dirty="0" err="1"/>
              <a:t>init</a:t>
            </a:r>
            <a:r>
              <a:rPr lang="en-US" dirty="0"/>
              <a:t>=random]: Clear local separation; clusters overlap slightly. DBSCAN isolates 3–5 dense regions; sensitive/resistant partially mixed.</a:t>
            </a:r>
          </a:p>
          <a:p>
            <a:pPr lvl="1"/>
            <a:r>
              <a:rPr lang="en-US" dirty="0"/>
              <a:t>UMAP [n=15, </a:t>
            </a:r>
            <a:r>
              <a:rPr lang="en-US" dirty="0" err="1"/>
              <a:t>min_dist</a:t>
            </a:r>
            <a:r>
              <a:rPr lang="en-US" dirty="0"/>
              <a:t>=0.10, metric=cosine]: Strong two-cluster geometry. DBSCAN captures two major clusters aligning with binary labels.</a:t>
            </a:r>
          </a:p>
          <a:p>
            <a:pPr lvl="1"/>
            <a:r>
              <a:rPr lang="en-US" dirty="0"/>
              <a:t>LLE [k=12, standard]: Flattened structure; elongated along one axis. DBSCAN finds one dominant cluster plus scattered outliers.</a:t>
            </a:r>
          </a:p>
        </p:txBody>
      </p:sp>
    </p:spTree>
    <p:extLst>
      <p:ext uri="{BB962C8B-B14F-4D97-AF65-F5344CB8AC3E}">
        <p14:creationId xmlns:p14="http://schemas.microsoft.com/office/powerpoint/2010/main" val="41929219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824F24-0FA8-4B9E-6A60-FB75D587D8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D320F4-B8AF-A931-3597-4142EEC03DCC}"/>
              </a:ext>
            </a:extLst>
          </p:cNvPr>
          <p:cNvSpPr>
            <a:spLocks noGrp="1"/>
          </p:cNvSpPr>
          <p:nvPr>
            <p:ph type="title"/>
          </p:nvPr>
        </p:nvSpPr>
        <p:spPr/>
        <p:txBody>
          <a:bodyPr/>
          <a:lstStyle/>
          <a:p>
            <a:r>
              <a:rPr lang="en-US" dirty="0"/>
              <a:t>Drug Discovery Analysis</a:t>
            </a:r>
          </a:p>
        </p:txBody>
      </p:sp>
      <p:sp>
        <p:nvSpPr>
          <p:cNvPr id="3" name="Content Placeholder 2">
            <a:extLst>
              <a:ext uri="{FF2B5EF4-FFF2-40B4-BE49-F238E27FC236}">
                <a16:creationId xmlns:a16="http://schemas.microsoft.com/office/drawing/2014/main" id="{6154447E-2CEF-5DC4-C75C-E8473EA661CF}"/>
              </a:ext>
            </a:extLst>
          </p:cNvPr>
          <p:cNvSpPr>
            <a:spLocks noGrp="1"/>
          </p:cNvSpPr>
          <p:nvPr>
            <p:ph idx="1"/>
          </p:nvPr>
        </p:nvSpPr>
        <p:spPr/>
        <p:txBody>
          <a:bodyPr/>
          <a:lstStyle/>
          <a:p>
            <a:r>
              <a:rPr lang="en-US" dirty="0"/>
              <a:t>4. Quantitative Preservation Metrics (Summary)</a:t>
            </a:r>
          </a:p>
          <a:p>
            <a:pPr lvl="1"/>
            <a:r>
              <a:rPr lang="en-US" dirty="0"/>
              <a:t>UMAP (n=15, </a:t>
            </a:r>
            <a:r>
              <a:rPr lang="en-US" dirty="0" err="1"/>
              <a:t>min_dist</a:t>
            </a:r>
            <a:r>
              <a:rPr lang="en-US" dirty="0"/>
              <a:t>=0.10) yielded the lowest LCR (≈0.69) and highest Trustworthiness/Continuity (≈0.86/0.86) — consistent with its visually coherent clusters.</a:t>
            </a:r>
          </a:p>
          <a:p>
            <a:pPr lvl="1"/>
            <a:r>
              <a:rPr lang="en-US" dirty="0"/>
              <a:t>SPCA and PCA maintained global variance but lost fine neighborhood detail (higher LCR, lower Trustworthiness).</a:t>
            </a:r>
          </a:p>
          <a:p>
            <a:pPr lvl="1"/>
            <a:r>
              <a:rPr lang="en-US" dirty="0"/>
              <a:t>LLE showed the weakest preservation metrics overall (local collapse).</a:t>
            </a:r>
          </a:p>
        </p:txBody>
      </p:sp>
    </p:spTree>
    <p:extLst>
      <p:ext uri="{BB962C8B-B14F-4D97-AF65-F5344CB8AC3E}">
        <p14:creationId xmlns:p14="http://schemas.microsoft.com/office/powerpoint/2010/main" val="6606062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56E04-C644-5300-29F8-EFA0B335D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4396AD-D71E-1D1E-4A4B-B2679680F914}"/>
              </a:ext>
            </a:extLst>
          </p:cNvPr>
          <p:cNvSpPr>
            <a:spLocks noGrp="1"/>
          </p:cNvSpPr>
          <p:nvPr>
            <p:ph type="title"/>
          </p:nvPr>
        </p:nvSpPr>
        <p:spPr/>
        <p:txBody>
          <a:bodyPr/>
          <a:lstStyle/>
          <a:p>
            <a:r>
              <a:rPr lang="en-US" dirty="0"/>
              <a:t>Drug Discovery Analysis</a:t>
            </a:r>
          </a:p>
        </p:txBody>
      </p:sp>
      <p:sp>
        <p:nvSpPr>
          <p:cNvPr id="3" name="Content Placeholder 2">
            <a:extLst>
              <a:ext uri="{FF2B5EF4-FFF2-40B4-BE49-F238E27FC236}">
                <a16:creationId xmlns:a16="http://schemas.microsoft.com/office/drawing/2014/main" id="{8BB4F2E3-9986-FE60-9507-6DBE8C2710BA}"/>
              </a:ext>
            </a:extLst>
          </p:cNvPr>
          <p:cNvSpPr>
            <a:spLocks noGrp="1"/>
          </p:cNvSpPr>
          <p:nvPr>
            <p:ph idx="1"/>
          </p:nvPr>
        </p:nvSpPr>
        <p:spPr/>
        <p:txBody>
          <a:bodyPr/>
          <a:lstStyle/>
          <a:p>
            <a:r>
              <a:rPr lang="en-US" dirty="0"/>
              <a:t>5. Combined Interpretation</a:t>
            </a:r>
          </a:p>
          <a:p>
            <a:pPr lvl="1"/>
            <a:r>
              <a:rPr lang="en-US" dirty="0"/>
              <a:t>The drug-response manifold is partially separable into sensitive vs resistant regions, confirming that IC50 profiles contain learnable structure.</a:t>
            </a:r>
          </a:p>
          <a:p>
            <a:pPr lvl="1"/>
            <a:r>
              <a:rPr lang="en-US" dirty="0"/>
              <a:t>UMAP best reflects this topology, giving clusters that DBSCAN can reliably identify.t-SNE complements UMAP when emphasizing local sub-clusters or secondary drug-mechanism patterns.</a:t>
            </a:r>
          </a:p>
          <a:p>
            <a:pPr lvl="1"/>
            <a:r>
              <a:rPr lang="en-US" dirty="0"/>
              <a:t>PCA remains useful for spotting global outliers and variance directions tied to broad pharmacological effects.</a:t>
            </a:r>
          </a:p>
        </p:txBody>
      </p:sp>
    </p:spTree>
    <p:extLst>
      <p:ext uri="{BB962C8B-B14F-4D97-AF65-F5344CB8AC3E}">
        <p14:creationId xmlns:p14="http://schemas.microsoft.com/office/powerpoint/2010/main" val="1901631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819F1-F236-58AE-00C9-20A0368A3EBE}"/>
              </a:ext>
            </a:extLst>
          </p:cNvPr>
          <p:cNvSpPr>
            <a:spLocks noGrp="1"/>
          </p:cNvSpPr>
          <p:nvPr>
            <p:ph type="title"/>
          </p:nvPr>
        </p:nvSpPr>
        <p:spPr/>
        <p:txBody>
          <a:bodyPr/>
          <a:lstStyle/>
          <a:p>
            <a:r>
              <a:rPr lang="en-US" dirty="0"/>
              <a:t>Drug Discovery Analysis</a:t>
            </a:r>
          </a:p>
        </p:txBody>
      </p:sp>
      <p:sp>
        <p:nvSpPr>
          <p:cNvPr id="3" name="Content Placeholder 2">
            <a:extLst>
              <a:ext uri="{FF2B5EF4-FFF2-40B4-BE49-F238E27FC236}">
                <a16:creationId xmlns:a16="http://schemas.microsoft.com/office/drawing/2014/main" id="{06FC9FB0-45FC-3D56-29C4-D41B6FABBF6C}"/>
              </a:ext>
            </a:extLst>
          </p:cNvPr>
          <p:cNvSpPr>
            <a:spLocks noGrp="1"/>
          </p:cNvSpPr>
          <p:nvPr>
            <p:ph idx="1"/>
          </p:nvPr>
        </p:nvSpPr>
        <p:spPr/>
        <p:txBody>
          <a:bodyPr>
            <a:normAutofit lnSpcReduction="10000"/>
          </a:bodyPr>
          <a:lstStyle/>
          <a:p>
            <a:r>
              <a:rPr lang="en-US" dirty="0"/>
              <a:t>6. Conclusion</a:t>
            </a:r>
          </a:p>
          <a:p>
            <a:pPr lvl="1"/>
            <a:r>
              <a:rPr lang="en-US" dirty="0"/>
              <a:t>In the drug-discovery dataset, UMAP with cosine distance (n=15, </a:t>
            </a:r>
            <a:r>
              <a:rPr lang="en-US" dirty="0" err="1"/>
              <a:t>min_dist</a:t>
            </a:r>
            <a:r>
              <a:rPr lang="en-US" dirty="0"/>
              <a:t>=0.10) provided the most faithful and interpretable embedding.</a:t>
            </a:r>
          </a:p>
          <a:p>
            <a:pPr lvl="1"/>
            <a:r>
              <a:rPr lang="en-US" dirty="0"/>
              <a:t>It simultaneously maximized local preservation (low LCR) and global consistency (high Continuity), resulting in clear two-group structure corresponding to drug sensitivity.</a:t>
            </a:r>
          </a:p>
          <a:p>
            <a:pPr lvl="1"/>
            <a:r>
              <a:rPr lang="en-US" dirty="0"/>
              <a:t>DBSCAN clustering on this embedding captured the biological partitioning most effectively, while t-SNE highlighted finer substructure and LLE failed to maintain neighborhood geometry.</a:t>
            </a:r>
          </a:p>
          <a:p>
            <a:pPr lvl="1"/>
            <a:r>
              <a:rPr lang="en-US" dirty="0"/>
              <a:t>Overall, nonlinear embeddings—especially UMAP—translate the high-dimensional drug-response space into a biologically meaningful 2-D layout suitable for exploratory clustering and downstream predictive modeling.</a:t>
            </a:r>
          </a:p>
        </p:txBody>
      </p:sp>
    </p:spTree>
    <p:extLst>
      <p:ext uri="{BB962C8B-B14F-4D97-AF65-F5344CB8AC3E}">
        <p14:creationId xmlns:p14="http://schemas.microsoft.com/office/powerpoint/2010/main" val="428551786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E73BC-034E-1EC1-4542-5F81C366697B}"/>
              </a:ext>
            </a:extLst>
          </p:cNvPr>
          <p:cNvSpPr>
            <a:spLocks noGrp="1"/>
          </p:cNvSpPr>
          <p:nvPr>
            <p:ph type="title"/>
          </p:nvPr>
        </p:nvSpPr>
        <p:spPr/>
        <p:txBody>
          <a:bodyPr/>
          <a:lstStyle/>
          <a:p>
            <a:r>
              <a:rPr lang="en-US" dirty="0"/>
              <a:t>Patent Data PCA</a:t>
            </a:r>
          </a:p>
        </p:txBody>
      </p:sp>
      <p:pic>
        <p:nvPicPr>
          <p:cNvPr id="5" name="Content Placeholder 4">
            <a:extLst>
              <a:ext uri="{FF2B5EF4-FFF2-40B4-BE49-F238E27FC236}">
                <a16:creationId xmlns:a16="http://schemas.microsoft.com/office/drawing/2014/main" id="{00F2FADA-13F6-5C9B-F9E6-4769255CE228}"/>
              </a:ext>
            </a:extLst>
          </p:cNvPr>
          <p:cNvPicPr>
            <a:picLocks noGrp="1" noChangeAspect="1"/>
          </p:cNvPicPr>
          <p:nvPr>
            <p:ph idx="1"/>
          </p:nvPr>
        </p:nvPicPr>
        <p:blipFill>
          <a:blip r:embed="rId2"/>
          <a:stretch>
            <a:fillRect/>
          </a:stretch>
        </p:blipFill>
        <p:spPr>
          <a:xfrm>
            <a:off x="3353103" y="1825625"/>
            <a:ext cx="5485794" cy="4351338"/>
          </a:xfrm>
          <a:prstGeom prst="rect">
            <a:avLst/>
          </a:prstGeom>
        </p:spPr>
      </p:pic>
    </p:spTree>
    <p:extLst>
      <p:ext uri="{BB962C8B-B14F-4D97-AF65-F5344CB8AC3E}">
        <p14:creationId xmlns:p14="http://schemas.microsoft.com/office/powerpoint/2010/main" val="38084546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B793C-06D6-E578-F13B-81066B54C13F}"/>
              </a:ext>
            </a:extLst>
          </p:cNvPr>
          <p:cNvSpPr>
            <a:spLocks noGrp="1"/>
          </p:cNvSpPr>
          <p:nvPr>
            <p:ph type="title"/>
          </p:nvPr>
        </p:nvSpPr>
        <p:spPr/>
        <p:txBody>
          <a:bodyPr/>
          <a:lstStyle/>
          <a:p>
            <a:r>
              <a:rPr lang="en-US" dirty="0"/>
              <a:t>Special Patents in Patent Data PCA</a:t>
            </a:r>
          </a:p>
        </p:txBody>
      </p:sp>
      <p:sp>
        <p:nvSpPr>
          <p:cNvPr id="3" name="Content Placeholder 2">
            <a:extLst>
              <a:ext uri="{FF2B5EF4-FFF2-40B4-BE49-F238E27FC236}">
                <a16:creationId xmlns:a16="http://schemas.microsoft.com/office/drawing/2014/main" id="{E4F1FF0D-AE04-15AE-1BA9-FA0F3C82057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228204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4C93C-7806-2028-837C-FE42FE5107EC}"/>
              </a:ext>
            </a:extLst>
          </p:cNvPr>
          <p:cNvSpPr>
            <a:spLocks noGrp="1"/>
          </p:cNvSpPr>
          <p:nvPr>
            <p:ph type="title"/>
          </p:nvPr>
        </p:nvSpPr>
        <p:spPr/>
        <p:txBody>
          <a:bodyPr/>
          <a:lstStyle/>
          <a:p>
            <a:r>
              <a:rPr lang="en-US" dirty="0"/>
              <a:t>Patent Data t-SNE</a:t>
            </a:r>
          </a:p>
        </p:txBody>
      </p:sp>
      <p:sp>
        <p:nvSpPr>
          <p:cNvPr id="3" name="Content Placeholder 2">
            <a:extLst>
              <a:ext uri="{FF2B5EF4-FFF2-40B4-BE49-F238E27FC236}">
                <a16:creationId xmlns:a16="http://schemas.microsoft.com/office/drawing/2014/main" id="{166AD883-B214-C50C-EEAE-34DA0B8E7B4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956288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E160E-A8D3-2E2F-ABD4-0051F8A95F39}"/>
              </a:ext>
            </a:extLst>
          </p:cNvPr>
          <p:cNvSpPr>
            <a:spLocks noGrp="1"/>
          </p:cNvSpPr>
          <p:nvPr>
            <p:ph type="title"/>
          </p:nvPr>
        </p:nvSpPr>
        <p:spPr/>
        <p:txBody>
          <a:bodyPr/>
          <a:lstStyle/>
          <a:p>
            <a:r>
              <a:rPr lang="en-US" dirty="0"/>
              <a:t>Iris Data t-SNE with Standard Scaler</a:t>
            </a:r>
          </a:p>
        </p:txBody>
      </p:sp>
      <p:pic>
        <p:nvPicPr>
          <p:cNvPr id="5" name="Content Placeholder 4">
            <a:extLst>
              <a:ext uri="{FF2B5EF4-FFF2-40B4-BE49-F238E27FC236}">
                <a16:creationId xmlns:a16="http://schemas.microsoft.com/office/drawing/2014/main" id="{F6515F15-2015-87E6-ABD7-99C3B62DE2C9}"/>
              </a:ext>
            </a:extLst>
          </p:cNvPr>
          <p:cNvPicPr>
            <a:picLocks noGrp="1" noChangeAspect="1"/>
          </p:cNvPicPr>
          <p:nvPr>
            <p:ph idx="1"/>
          </p:nvPr>
        </p:nvPicPr>
        <p:blipFill>
          <a:blip r:embed="rId2"/>
          <a:stretch>
            <a:fillRect/>
          </a:stretch>
        </p:blipFill>
        <p:spPr>
          <a:xfrm>
            <a:off x="3526078" y="1690688"/>
            <a:ext cx="5139844" cy="4366289"/>
          </a:xfrm>
          <a:prstGeom prst="rect">
            <a:avLst/>
          </a:prstGeom>
        </p:spPr>
      </p:pic>
    </p:spTree>
    <p:extLst>
      <p:ext uri="{BB962C8B-B14F-4D97-AF65-F5344CB8AC3E}">
        <p14:creationId xmlns:p14="http://schemas.microsoft.com/office/powerpoint/2010/main" val="20950367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E503E-2576-4EBC-5C22-1666E09CDB6A}"/>
              </a:ext>
            </a:extLst>
          </p:cNvPr>
          <p:cNvSpPr>
            <a:spLocks noGrp="1"/>
          </p:cNvSpPr>
          <p:nvPr>
            <p:ph type="title"/>
          </p:nvPr>
        </p:nvSpPr>
        <p:spPr/>
        <p:txBody>
          <a:bodyPr/>
          <a:lstStyle/>
          <a:p>
            <a:r>
              <a:rPr lang="en-US" dirty="0"/>
              <a:t>Patent Data UMAP</a:t>
            </a:r>
          </a:p>
        </p:txBody>
      </p:sp>
      <p:pic>
        <p:nvPicPr>
          <p:cNvPr id="5" name="Content Placeholder 4">
            <a:extLst>
              <a:ext uri="{FF2B5EF4-FFF2-40B4-BE49-F238E27FC236}">
                <a16:creationId xmlns:a16="http://schemas.microsoft.com/office/drawing/2014/main" id="{A553E575-B0A0-BB33-748A-A9E27E6229B6}"/>
              </a:ext>
            </a:extLst>
          </p:cNvPr>
          <p:cNvPicPr>
            <a:picLocks noGrp="1" noChangeAspect="1"/>
          </p:cNvPicPr>
          <p:nvPr>
            <p:ph idx="1"/>
          </p:nvPr>
        </p:nvPicPr>
        <p:blipFill>
          <a:blip r:embed="rId2"/>
          <a:stretch>
            <a:fillRect/>
          </a:stretch>
        </p:blipFill>
        <p:spPr>
          <a:xfrm>
            <a:off x="3335879" y="1825625"/>
            <a:ext cx="5520241" cy="4351338"/>
          </a:xfrm>
          <a:prstGeom prst="rect">
            <a:avLst/>
          </a:prstGeom>
        </p:spPr>
      </p:pic>
    </p:spTree>
    <p:extLst>
      <p:ext uri="{BB962C8B-B14F-4D97-AF65-F5344CB8AC3E}">
        <p14:creationId xmlns:p14="http://schemas.microsoft.com/office/powerpoint/2010/main" val="1637108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E8FA-81D3-B494-F540-792A31E3BD72}"/>
              </a:ext>
            </a:extLst>
          </p:cNvPr>
          <p:cNvSpPr>
            <a:spLocks noGrp="1"/>
          </p:cNvSpPr>
          <p:nvPr>
            <p:ph type="title"/>
          </p:nvPr>
        </p:nvSpPr>
        <p:spPr/>
        <p:txBody>
          <a:bodyPr/>
          <a:lstStyle/>
          <a:p>
            <a:r>
              <a:rPr lang="en-US" dirty="0"/>
              <a:t>Patent Data PHATE</a:t>
            </a:r>
          </a:p>
        </p:txBody>
      </p:sp>
      <p:sp>
        <p:nvSpPr>
          <p:cNvPr id="3" name="Content Placeholder 2">
            <a:extLst>
              <a:ext uri="{FF2B5EF4-FFF2-40B4-BE49-F238E27FC236}">
                <a16:creationId xmlns:a16="http://schemas.microsoft.com/office/drawing/2014/main" id="{9DB33EB4-6A7D-42BB-D7D3-ED235F396F8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171618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6E972-9F8C-1B3C-A5EA-7C48C848B8AD}"/>
              </a:ext>
            </a:extLst>
          </p:cNvPr>
          <p:cNvSpPr>
            <a:spLocks noGrp="1"/>
          </p:cNvSpPr>
          <p:nvPr>
            <p:ph type="title"/>
          </p:nvPr>
        </p:nvSpPr>
        <p:spPr/>
        <p:txBody>
          <a:bodyPr/>
          <a:lstStyle/>
          <a:p>
            <a:r>
              <a:rPr lang="en-US" dirty="0"/>
              <a:t>Iris Data UMAP with Standard Scaler</a:t>
            </a:r>
          </a:p>
        </p:txBody>
      </p:sp>
      <p:pic>
        <p:nvPicPr>
          <p:cNvPr id="5" name="Content Placeholder 4">
            <a:extLst>
              <a:ext uri="{FF2B5EF4-FFF2-40B4-BE49-F238E27FC236}">
                <a16:creationId xmlns:a16="http://schemas.microsoft.com/office/drawing/2014/main" id="{39CD2C3C-8C49-6218-68F4-2F167F25BEE4}"/>
              </a:ext>
            </a:extLst>
          </p:cNvPr>
          <p:cNvPicPr>
            <a:picLocks noGrp="1" noChangeAspect="1"/>
          </p:cNvPicPr>
          <p:nvPr>
            <p:ph idx="1"/>
          </p:nvPr>
        </p:nvPicPr>
        <p:blipFill>
          <a:blip r:embed="rId2"/>
          <a:stretch>
            <a:fillRect/>
          </a:stretch>
        </p:blipFill>
        <p:spPr>
          <a:xfrm>
            <a:off x="3153695" y="1690688"/>
            <a:ext cx="5884610" cy="4835867"/>
          </a:xfrm>
          <a:prstGeom prst="rect">
            <a:avLst/>
          </a:prstGeom>
        </p:spPr>
      </p:pic>
    </p:spTree>
    <p:extLst>
      <p:ext uri="{BB962C8B-B14F-4D97-AF65-F5344CB8AC3E}">
        <p14:creationId xmlns:p14="http://schemas.microsoft.com/office/powerpoint/2010/main" val="1667095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7C058C-94CF-A428-1F31-ADE2AD6F7A09}"/>
              </a:ext>
            </a:extLst>
          </p:cNvPr>
          <p:cNvSpPr>
            <a:spLocks noGrp="1"/>
          </p:cNvSpPr>
          <p:nvPr>
            <p:ph type="title"/>
          </p:nvPr>
        </p:nvSpPr>
        <p:spPr/>
        <p:txBody>
          <a:bodyPr/>
          <a:lstStyle/>
          <a:p>
            <a:r>
              <a:rPr lang="en-US" dirty="0"/>
              <a:t>Iris Data LLE with Standard Scaler </a:t>
            </a:r>
          </a:p>
        </p:txBody>
      </p:sp>
      <p:pic>
        <p:nvPicPr>
          <p:cNvPr id="5" name="Content Placeholder 4">
            <a:extLst>
              <a:ext uri="{FF2B5EF4-FFF2-40B4-BE49-F238E27FC236}">
                <a16:creationId xmlns:a16="http://schemas.microsoft.com/office/drawing/2014/main" id="{C46CA583-23EA-932F-DF63-9146D9D6E5DA}"/>
              </a:ext>
            </a:extLst>
          </p:cNvPr>
          <p:cNvPicPr>
            <a:picLocks noGrp="1" noChangeAspect="1"/>
          </p:cNvPicPr>
          <p:nvPr>
            <p:ph idx="1"/>
          </p:nvPr>
        </p:nvPicPr>
        <p:blipFill>
          <a:blip r:embed="rId2"/>
          <a:stretch>
            <a:fillRect/>
          </a:stretch>
        </p:blipFill>
        <p:spPr>
          <a:xfrm>
            <a:off x="3347048" y="1690688"/>
            <a:ext cx="5497903" cy="4540930"/>
          </a:xfrm>
          <a:prstGeom prst="rect">
            <a:avLst/>
          </a:prstGeom>
        </p:spPr>
      </p:pic>
    </p:spTree>
    <p:extLst>
      <p:ext uri="{BB962C8B-B14F-4D97-AF65-F5344CB8AC3E}">
        <p14:creationId xmlns:p14="http://schemas.microsoft.com/office/powerpoint/2010/main" val="2061576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05BAA-E5CB-D680-6E17-4A456E0355E4}"/>
              </a:ext>
            </a:extLst>
          </p:cNvPr>
          <p:cNvSpPr>
            <a:spLocks noGrp="1"/>
          </p:cNvSpPr>
          <p:nvPr>
            <p:ph type="title"/>
          </p:nvPr>
        </p:nvSpPr>
        <p:spPr/>
        <p:txBody>
          <a:bodyPr/>
          <a:lstStyle/>
          <a:p>
            <a:r>
              <a:rPr lang="en-US" dirty="0"/>
              <a:t>Iris Data PCA with MinMax Scaler</a:t>
            </a:r>
          </a:p>
        </p:txBody>
      </p:sp>
      <p:pic>
        <p:nvPicPr>
          <p:cNvPr id="5" name="Content Placeholder 4">
            <a:extLst>
              <a:ext uri="{FF2B5EF4-FFF2-40B4-BE49-F238E27FC236}">
                <a16:creationId xmlns:a16="http://schemas.microsoft.com/office/drawing/2014/main" id="{25002684-4204-4A25-EAF9-8C8FA2C51671}"/>
              </a:ext>
            </a:extLst>
          </p:cNvPr>
          <p:cNvPicPr>
            <a:picLocks noGrp="1" noChangeAspect="1"/>
          </p:cNvPicPr>
          <p:nvPr>
            <p:ph idx="1"/>
          </p:nvPr>
        </p:nvPicPr>
        <p:blipFill>
          <a:blip r:embed="rId2"/>
          <a:stretch>
            <a:fillRect/>
          </a:stretch>
        </p:blipFill>
        <p:spPr>
          <a:xfrm>
            <a:off x="3276686" y="1690688"/>
            <a:ext cx="5638627" cy="4743395"/>
          </a:xfrm>
          <a:prstGeom prst="rect">
            <a:avLst/>
          </a:prstGeom>
        </p:spPr>
      </p:pic>
    </p:spTree>
    <p:extLst>
      <p:ext uri="{BB962C8B-B14F-4D97-AF65-F5344CB8AC3E}">
        <p14:creationId xmlns:p14="http://schemas.microsoft.com/office/powerpoint/2010/main" val="250553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F81DB-34A1-B4C3-904B-E47DF3DEB744}"/>
              </a:ext>
            </a:extLst>
          </p:cNvPr>
          <p:cNvSpPr>
            <a:spLocks noGrp="1"/>
          </p:cNvSpPr>
          <p:nvPr>
            <p:ph type="title"/>
          </p:nvPr>
        </p:nvSpPr>
        <p:spPr/>
        <p:txBody>
          <a:bodyPr/>
          <a:lstStyle/>
          <a:p>
            <a:r>
              <a:rPr lang="en-US" dirty="0"/>
              <a:t>Iris Data SPCA with MinMax Scaler</a:t>
            </a:r>
          </a:p>
        </p:txBody>
      </p:sp>
      <p:pic>
        <p:nvPicPr>
          <p:cNvPr id="5" name="Content Placeholder 4">
            <a:extLst>
              <a:ext uri="{FF2B5EF4-FFF2-40B4-BE49-F238E27FC236}">
                <a16:creationId xmlns:a16="http://schemas.microsoft.com/office/drawing/2014/main" id="{714006F1-FCEB-0F45-0C41-C988FA353080}"/>
              </a:ext>
            </a:extLst>
          </p:cNvPr>
          <p:cNvPicPr>
            <a:picLocks noGrp="1" noChangeAspect="1"/>
          </p:cNvPicPr>
          <p:nvPr>
            <p:ph idx="1"/>
          </p:nvPr>
        </p:nvPicPr>
        <p:blipFill>
          <a:blip r:embed="rId2"/>
          <a:stretch>
            <a:fillRect/>
          </a:stretch>
        </p:blipFill>
        <p:spPr>
          <a:xfrm>
            <a:off x="3279180" y="1690688"/>
            <a:ext cx="5633639" cy="4703557"/>
          </a:xfrm>
          <a:prstGeom prst="rect">
            <a:avLst/>
          </a:prstGeom>
        </p:spPr>
      </p:pic>
    </p:spTree>
    <p:extLst>
      <p:ext uri="{BB962C8B-B14F-4D97-AF65-F5344CB8AC3E}">
        <p14:creationId xmlns:p14="http://schemas.microsoft.com/office/powerpoint/2010/main" val="119343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F4FA8-48C2-38F8-5E77-9E9741FF0441}"/>
              </a:ext>
            </a:extLst>
          </p:cNvPr>
          <p:cNvSpPr>
            <a:spLocks noGrp="1"/>
          </p:cNvSpPr>
          <p:nvPr>
            <p:ph type="title"/>
          </p:nvPr>
        </p:nvSpPr>
        <p:spPr/>
        <p:txBody>
          <a:bodyPr/>
          <a:lstStyle/>
          <a:p>
            <a:r>
              <a:rPr lang="en-US" dirty="0"/>
              <a:t>Iris Data t-SNE with MinMax Scaler</a:t>
            </a:r>
          </a:p>
        </p:txBody>
      </p:sp>
      <p:pic>
        <p:nvPicPr>
          <p:cNvPr id="5" name="Content Placeholder 4">
            <a:extLst>
              <a:ext uri="{FF2B5EF4-FFF2-40B4-BE49-F238E27FC236}">
                <a16:creationId xmlns:a16="http://schemas.microsoft.com/office/drawing/2014/main" id="{1EA65664-155B-68E7-4805-0F07DC9E693E}"/>
              </a:ext>
            </a:extLst>
          </p:cNvPr>
          <p:cNvPicPr>
            <a:picLocks noGrp="1" noChangeAspect="1"/>
          </p:cNvPicPr>
          <p:nvPr>
            <p:ph idx="1"/>
          </p:nvPr>
        </p:nvPicPr>
        <p:blipFill>
          <a:blip r:embed="rId2"/>
          <a:stretch>
            <a:fillRect/>
          </a:stretch>
        </p:blipFill>
        <p:spPr>
          <a:xfrm>
            <a:off x="3304832" y="1690688"/>
            <a:ext cx="5582336" cy="4542867"/>
          </a:xfrm>
          <a:prstGeom prst="rect">
            <a:avLst/>
          </a:prstGeom>
        </p:spPr>
      </p:pic>
    </p:spTree>
    <p:extLst>
      <p:ext uri="{BB962C8B-B14F-4D97-AF65-F5344CB8AC3E}">
        <p14:creationId xmlns:p14="http://schemas.microsoft.com/office/powerpoint/2010/main" val="21184189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582</TotalTime>
  <Words>1185</Words>
  <Application>Microsoft Office PowerPoint</Application>
  <PresentationFormat>Widescreen</PresentationFormat>
  <Paragraphs>88</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Aptos</vt:lpstr>
      <vt:lpstr>Aptos Display</vt:lpstr>
      <vt:lpstr>Arial</vt:lpstr>
      <vt:lpstr>Office Theme</vt:lpstr>
      <vt:lpstr>Big Data Project 1</vt:lpstr>
      <vt:lpstr>Iris Data PCA with Standard Scaler</vt:lpstr>
      <vt:lpstr>Iris Data SPCA with Standard Scaler </vt:lpstr>
      <vt:lpstr>Iris Data t-SNE with Standard Scaler</vt:lpstr>
      <vt:lpstr>Iris Data UMAP with Standard Scaler</vt:lpstr>
      <vt:lpstr>Iris Data LLE with Standard Scaler </vt:lpstr>
      <vt:lpstr>Iris Data PCA with MinMax Scaler</vt:lpstr>
      <vt:lpstr>Iris Data SPCA with MinMax Scaler</vt:lpstr>
      <vt:lpstr>Iris Data t-SNE with MinMax Scaler</vt:lpstr>
      <vt:lpstr>Iris Data UMAP with MinMax Scaler</vt:lpstr>
      <vt:lpstr>Iris Data LLE with MinMax Scaler</vt:lpstr>
      <vt:lpstr>Iris Data PCA with Robust Scaler</vt:lpstr>
      <vt:lpstr>Iris Data SPCA with Robust Scaler</vt:lpstr>
      <vt:lpstr>Iris Data t-SNE with Robust Scaler</vt:lpstr>
      <vt:lpstr>Iris Data UMAP with Robust Scaler</vt:lpstr>
      <vt:lpstr>Iris Data LLE with Robust Scaler </vt:lpstr>
      <vt:lpstr>Iris Data PCA with L2 Normalizer </vt:lpstr>
      <vt:lpstr>Iris Data SPCA with L2 Normalizer</vt:lpstr>
      <vt:lpstr>Iris Data t-SNE with L2 Normalizer</vt:lpstr>
      <vt:lpstr>Iris Data UMAP with L2 Normalizer</vt:lpstr>
      <vt:lpstr>Iris Data LLE with L2 Normalizer</vt:lpstr>
      <vt:lpstr>Analysis of Overall LCR Trustworthiness, Continuity</vt:lpstr>
      <vt:lpstr>Analysis of Overall LCR Trustworthiness, Continuity</vt:lpstr>
      <vt:lpstr>Analysis of Overall LCR Trustworthiness, Continuity</vt:lpstr>
      <vt:lpstr>Analysis of Overall LCR Trustworthiness, Continuity</vt:lpstr>
      <vt:lpstr>Analysis of Overall LCR Trustworthiness, Continuity</vt:lpstr>
      <vt:lpstr>Analysis of Overall LCR Trustworthiness, Continuity</vt:lpstr>
      <vt:lpstr>Analysis of Overall LCR Trustworthiness, Continuity</vt:lpstr>
      <vt:lpstr>Drug Discovery Analysis</vt:lpstr>
      <vt:lpstr>Drug Discovery Analysis: t-SNE, UMAP, and LLE visualizations</vt:lpstr>
      <vt:lpstr>Drug Discovery Analysis</vt:lpstr>
      <vt:lpstr>Drug Discovery Analysis (PCA Plot)</vt:lpstr>
      <vt:lpstr>Drug Discovery Analysis</vt:lpstr>
      <vt:lpstr>Drug Discovery Analysis</vt:lpstr>
      <vt:lpstr>Drug Discovery Analysis</vt:lpstr>
      <vt:lpstr>Drug Discovery Analysis</vt:lpstr>
      <vt:lpstr>Patent Data PCA</vt:lpstr>
      <vt:lpstr>Special Patents in Patent Data PCA</vt:lpstr>
      <vt:lpstr>Patent Data t-SNE</vt:lpstr>
      <vt:lpstr>Patent Data UMAP</vt:lpstr>
      <vt:lpstr>Patent Data PHATE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Thai, Phuong</dc:creator>
  <cp:lastModifiedBy>Thai, Phuong</cp:lastModifiedBy>
  <cp:revision>7</cp:revision>
  <dcterms:created xsi:type="dcterms:W3CDTF">2025-10-07T18:29:03Z</dcterms:created>
  <dcterms:modified xsi:type="dcterms:W3CDTF">2025-10-08T20:33:35Z</dcterms:modified>
</cp:coreProperties>
</file>