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2" r:id="rId7"/>
    <p:sldId id="274" r:id="rId8"/>
    <p:sldId id="276" r:id="rId9"/>
    <p:sldId id="277" r:id="rId10"/>
    <p:sldId id="278" r:id="rId11"/>
    <p:sldId id="279" r:id="rId12"/>
    <p:sldId id="280" r:id="rId13"/>
    <p:sldId id="281" r:id="rId14"/>
    <p:sldId id="290" r:id="rId15"/>
    <p:sldId id="287" r:id="rId16"/>
    <p:sldId id="288" r:id="rId17"/>
    <p:sldId id="282" r:id="rId18"/>
    <p:sldId id="289" r:id="rId19"/>
    <p:sldId id="284" r:id="rId20"/>
    <p:sldId id="286" r:id="rId21"/>
    <p:sldId id="291" r:id="rId22"/>
    <p:sldId id="285" r:id="rId23"/>
    <p:sldId id="283"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56"/>
  </p:normalViewPr>
  <p:slideViewPr>
    <p:cSldViewPr snapToGrid="0">
      <p:cViewPr varScale="1">
        <p:scale>
          <a:sx n="70" d="100"/>
          <a:sy n="70" d="100"/>
        </p:scale>
        <p:origin x="7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10/16/2022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10/16/2022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10/16/2022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rgs8890@gmail.com" TargetMode="External"/><Relationship Id="rId2" Type="http://schemas.openxmlformats.org/officeDocument/2006/relationships/hyperlink" Target="mailto:bclincher98@gmail.com"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mailto:zhanshi@g.ucla.edu" TargetMode="External"/><Relationship Id="rId4" Type="http://schemas.openxmlformats.org/officeDocument/2006/relationships/hyperlink" Target="mailto:kutay.selcuk@ozu.edu.tr"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 xmlns:a16="http://schemas.microsoft.com/office/drawing/2014/main" id="{00CC22B5-8500-2C45-91DE-A596A6DF1C3B}"/>
              </a:ext>
            </a:extLst>
          </p:cNvPr>
          <p:cNvSpPr txBox="1"/>
          <p:nvPr/>
        </p:nvSpPr>
        <p:spPr>
          <a:xfrm>
            <a:off x="870857" y="2380343"/>
            <a:ext cx="11111055" cy="2769989"/>
          </a:xfrm>
          <a:prstGeom prst="rect">
            <a:avLst/>
          </a:prstGeom>
          <a:solidFill>
            <a:srgbClr val="3B3B3B"/>
          </a:solidFill>
        </p:spPr>
        <p:txBody>
          <a:bodyPr wrap="none" rtlCol="0">
            <a:spAutoFit/>
          </a:bodyPr>
          <a:lstStyle/>
          <a:p>
            <a:r>
              <a:rPr lang="en-US" sz="6600" dirty="0" smtClean="0">
                <a:solidFill>
                  <a:srgbClr val="FF6600"/>
                </a:solidFill>
              </a:rPr>
              <a:t>Customer Segmentation Project</a:t>
            </a:r>
            <a:endParaRPr lang="en-US" sz="6600" dirty="0">
              <a:solidFill>
                <a:srgbClr val="FF6600"/>
              </a:solidFill>
            </a:endParaRPr>
          </a:p>
          <a:p>
            <a:r>
              <a:rPr lang="en-US" sz="4000" dirty="0" smtClean="0"/>
              <a:t>Virtual Internship</a:t>
            </a:r>
            <a:endParaRPr lang="en-US" sz="4000" dirty="0"/>
          </a:p>
          <a:p>
            <a:endParaRPr lang="en-US" sz="4000" dirty="0"/>
          </a:p>
          <a:p>
            <a:r>
              <a:rPr lang="en-US" sz="2800" b="1" dirty="0" smtClean="0"/>
              <a:t>11 October 2022</a:t>
            </a:r>
            <a:endParaRPr lang="en-US" sz="2800" b="1"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2091520" y="2091519"/>
            <a:ext cx="6858000" cy="2674961"/>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6600"/>
                </a:solidFill>
              </a:rPr>
              <a:t>Age</a:t>
            </a:r>
            <a:r>
              <a:rPr lang="en-US" sz="4000" b="1" smtClean="0">
                <a:solidFill>
                  <a:srgbClr val="FF6600"/>
                </a:solidFill>
              </a:rPr>
              <a:t>: Product Distribution</a:t>
            </a:r>
            <a:endParaRPr lang="en-US" sz="40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4263787" y="-1070214"/>
            <a:ext cx="6858002" cy="8998426"/>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sp>
        <p:nvSpPr>
          <p:cNvPr id="10" name="TextBox 9"/>
          <p:cNvSpPr txBox="1"/>
          <p:nvPr/>
        </p:nvSpPr>
        <p:spPr>
          <a:xfrm>
            <a:off x="2906973" y="450376"/>
            <a:ext cx="6664869"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For customers who are over 65, the other most popular account for them is Particular account.</a:t>
            </a:r>
          </a:p>
          <a:p>
            <a:pPr marL="285750" indent="-285750">
              <a:buFont typeface="Arial" panose="020B0604020202020204" pitchFamily="34" charset="0"/>
              <a:buChar char="•"/>
            </a:pPr>
            <a:r>
              <a:rPr lang="en-US" dirty="0" smtClean="0"/>
              <a:t>Direct debit is popular among individuals aged 30-40. </a:t>
            </a:r>
            <a:endParaRPr lang="en-US" dirty="0" smtClean="0"/>
          </a:p>
        </p:txBody>
      </p:sp>
      <p:pic>
        <p:nvPicPr>
          <p:cNvPr id="3" name="Picture 2"/>
          <p:cNvPicPr>
            <a:picLocks noChangeAspect="1"/>
          </p:cNvPicPr>
          <p:nvPr/>
        </p:nvPicPr>
        <p:blipFill>
          <a:blip r:embed="rId2"/>
          <a:stretch>
            <a:fillRect/>
          </a:stretch>
        </p:blipFill>
        <p:spPr>
          <a:xfrm>
            <a:off x="7942998" y="2696977"/>
            <a:ext cx="4152402" cy="3799285"/>
          </a:xfrm>
          <a:prstGeom prst="rect">
            <a:avLst/>
          </a:prstGeom>
        </p:spPr>
      </p:pic>
      <p:pic>
        <p:nvPicPr>
          <p:cNvPr id="8" name="Picture 7"/>
          <p:cNvPicPr>
            <a:picLocks noChangeAspect="1"/>
          </p:cNvPicPr>
          <p:nvPr/>
        </p:nvPicPr>
        <p:blipFill>
          <a:blip r:embed="rId3"/>
          <a:stretch>
            <a:fillRect/>
          </a:stretch>
        </p:blipFill>
        <p:spPr>
          <a:xfrm>
            <a:off x="2973435" y="2378079"/>
            <a:ext cx="4823160" cy="4118183"/>
          </a:xfrm>
          <a:prstGeom prst="rect">
            <a:avLst/>
          </a:prstGeom>
        </p:spPr>
      </p:pic>
    </p:spTree>
    <p:extLst>
      <p:ext uri="{BB962C8B-B14F-4D97-AF65-F5344CB8AC3E}">
        <p14:creationId xmlns:p14="http://schemas.microsoft.com/office/powerpoint/2010/main" val="1632813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2091520" y="2091519"/>
            <a:ext cx="6858000" cy="2674961"/>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6600"/>
                </a:solidFill>
              </a:rPr>
              <a:t> Seniority of customers</a:t>
            </a:r>
            <a:endParaRPr lang="en-US" sz="40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4263787" y="-1070214"/>
            <a:ext cx="6858002" cy="8998426"/>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sp>
        <p:nvSpPr>
          <p:cNvPr id="10" name="TextBox 9"/>
          <p:cNvSpPr txBox="1"/>
          <p:nvPr/>
        </p:nvSpPr>
        <p:spPr>
          <a:xfrm>
            <a:off x="2906973" y="450376"/>
            <a:ext cx="6664869"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Most customers are brand new, meaning they have been there less than 50 months (or 4 years).</a:t>
            </a:r>
          </a:p>
          <a:p>
            <a:pPr marL="285750" indent="-285750">
              <a:buFont typeface="Arial" panose="020B0604020202020204" pitchFamily="34" charset="0"/>
              <a:buChar char="•"/>
            </a:pPr>
            <a:r>
              <a:rPr lang="en-US" dirty="0" smtClean="0"/>
              <a:t>The next popular groups are those who have been at company between 100 and 200 months.</a:t>
            </a:r>
            <a:endParaRPr lang="en-US" dirty="0" smtClean="0"/>
          </a:p>
        </p:txBody>
      </p:sp>
      <p:pic>
        <p:nvPicPr>
          <p:cNvPr id="2" name="Picture 1"/>
          <p:cNvPicPr>
            <a:picLocks noChangeAspect="1"/>
          </p:cNvPicPr>
          <p:nvPr/>
        </p:nvPicPr>
        <p:blipFill>
          <a:blip r:embed="rId2"/>
          <a:stretch>
            <a:fillRect/>
          </a:stretch>
        </p:blipFill>
        <p:spPr>
          <a:xfrm>
            <a:off x="4748213" y="1716208"/>
            <a:ext cx="4962525" cy="5029200"/>
          </a:xfrm>
          <a:prstGeom prst="rect">
            <a:avLst/>
          </a:prstGeom>
        </p:spPr>
      </p:pic>
    </p:spTree>
    <p:extLst>
      <p:ext uri="{BB962C8B-B14F-4D97-AF65-F5344CB8AC3E}">
        <p14:creationId xmlns:p14="http://schemas.microsoft.com/office/powerpoint/2010/main" val="1538799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2217764" y="2217764"/>
            <a:ext cx="6632817" cy="2197290"/>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6600"/>
                </a:solidFill>
              </a:rPr>
              <a:t> </a:t>
            </a:r>
            <a:r>
              <a:rPr lang="en-US" sz="3600" b="1" dirty="0" smtClean="0">
                <a:solidFill>
                  <a:srgbClr val="FF6600"/>
                </a:solidFill>
              </a:rPr>
              <a:t>Seniority of customers: Product Distribution</a:t>
            </a:r>
            <a:endParaRPr lang="en-US" sz="36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4263787" y="-1070214"/>
            <a:ext cx="6858002" cy="8998426"/>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sp>
        <p:nvSpPr>
          <p:cNvPr id="10" name="TextBox 9"/>
          <p:cNvSpPr txBox="1"/>
          <p:nvPr/>
        </p:nvSpPr>
        <p:spPr>
          <a:xfrm>
            <a:off x="2906973" y="450376"/>
            <a:ext cx="3766782" cy="2357654"/>
          </a:xfrm>
          <a:prstGeom prst="rect">
            <a:avLst/>
          </a:prstGeom>
          <a:noFill/>
        </p:spPr>
        <p:txBody>
          <a:bodyPr wrap="square" rtlCol="0">
            <a:spAutoFit/>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amount of customers who have a current account decreases as the time they have been a member increases.</a:t>
            </a:r>
          </a:p>
          <a:p>
            <a:pPr marL="285750" indent="-285750">
              <a:buFont typeface="Arial" panose="020B0604020202020204" pitchFamily="34" charset="0"/>
              <a:buChar char="•"/>
            </a:pPr>
            <a:r>
              <a:rPr lang="en-US" dirty="0" smtClean="0"/>
              <a:t>Customers who have been there 4 years or less are most likely to have a Current account.</a:t>
            </a:r>
            <a:endParaRPr lang="en-US" dirty="0" smtClean="0"/>
          </a:p>
        </p:txBody>
      </p:sp>
      <p:pic>
        <p:nvPicPr>
          <p:cNvPr id="3" name="Picture 2"/>
          <p:cNvPicPr>
            <a:picLocks noChangeAspect="1"/>
          </p:cNvPicPr>
          <p:nvPr/>
        </p:nvPicPr>
        <p:blipFill>
          <a:blip r:embed="rId2"/>
          <a:stretch>
            <a:fillRect/>
          </a:stretch>
        </p:blipFill>
        <p:spPr>
          <a:xfrm>
            <a:off x="2461904" y="3638344"/>
            <a:ext cx="3522134" cy="3294711"/>
          </a:xfrm>
          <a:prstGeom prst="rect">
            <a:avLst/>
          </a:prstGeom>
        </p:spPr>
      </p:pic>
      <p:pic>
        <p:nvPicPr>
          <p:cNvPr id="8" name="Picture 7"/>
          <p:cNvPicPr>
            <a:picLocks noChangeAspect="1"/>
          </p:cNvPicPr>
          <p:nvPr/>
        </p:nvPicPr>
        <p:blipFill>
          <a:blip r:embed="rId3"/>
          <a:stretch>
            <a:fillRect/>
          </a:stretch>
        </p:blipFill>
        <p:spPr>
          <a:xfrm>
            <a:off x="7433480" y="3825993"/>
            <a:ext cx="3717863" cy="3144600"/>
          </a:xfrm>
          <a:prstGeom prst="rect">
            <a:avLst/>
          </a:prstGeom>
        </p:spPr>
      </p:pic>
      <p:pic>
        <p:nvPicPr>
          <p:cNvPr id="9" name="Picture 8"/>
          <p:cNvPicPr>
            <a:picLocks noChangeAspect="1"/>
          </p:cNvPicPr>
          <p:nvPr/>
        </p:nvPicPr>
        <p:blipFill>
          <a:blip r:embed="rId4"/>
          <a:stretch>
            <a:fillRect/>
          </a:stretch>
        </p:blipFill>
        <p:spPr>
          <a:xfrm>
            <a:off x="7983940" y="802188"/>
            <a:ext cx="3937606" cy="3013236"/>
          </a:xfrm>
          <a:prstGeom prst="rect">
            <a:avLst/>
          </a:prstGeom>
        </p:spPr>
      </p:pic>
      <p:sp>
        <p:nvSpPr>
          <p:cNvPr id="11" name="TextBox 10"/>
          <p:cNvSpPr txBox="1"/>
          <p:nvPr/>
        </p:nvSpPr>
        <p:spPr>
          <a:xfrm>
            <a:off x="2674961" y="2920621"/>
            <a:ext cx="3125338" cy="369332"/>
          </a:xfrm>
          <a:prstGeom prst="rect">
            <a:avLst/>
          </a:prstGeom>
          <a:noFill/>
        </p:spPr>
        <p:txBody>
          <a:bodyPr wrap="square" rtlCol="0">
            <a:spAutoFit/>
          </a:bodyPr>
          <a:lstStyle/>
          <a:p>
            <a:r>
              <a:rPr lang="en-US" dirty="0" smtClean="0"/>
              <a:t>0 and 50 months (~4 years)</a:t>
            </a:r>
            <a:endParaRPr lang="en-US" dirty="0"/>
          </a:p>
        </p:txBody>
      </p:sp>
      <p:sp>
        <p:nvSpPr>
          <p:cNvPr id="12" name="TextBox 11"/>
          <p:cNvSpPr txBox="1"/>
          <p:nvPr/>
        </p:nvSpPr>
        <p:spPr>
          <a:xfrm>
            <a:off x="6168788" y="3985146"/>
            <a:ext cx="1146412" cy="923330"/>
          </a:xfrm>
          <a:prstGeom prst="rect">
            <a:avLst/>
          </a:prstGeom>
          <a:noFill/>
        </p:spPr>
        <p:txBody>
          <a:bodyPr wrap="square" rtlCol="0">
            <a:spAutoFit/>
          </a:bodyPr>
          <a:lstStyle/>
          <a:p>
            <a:r>
              <a:rPr lang="en-US" dirty="0" smtClean="0"/>
              <a:t>101 and 150 months</a:t>
            </a:r>
            <a:endParaRPr lang="en-US" dirty="0"/>
          </a:p>
        </p:txBody>
      </p:sp>
      <p:sp>
        <p:nvSpPr>
          <p:cNvPr id="13" name="TextBox 12"/>
          <p:cNvSpPr txBox="1"/>
          <p:nvPr/>
        </p:nvSpPr>
        <p:spPr>
          <a:xfrm>
            <a:off x="7983940" y="272955"/>
            <a:ext cx="3425588" cy="369332"/>
          </a:xfrm>
          <a:prstGeom prst="rect">
            <a:avLst/>
          </a:prstGeom>
          <a:noFill/>
        </p:spPr>
        <p:txBody>
          <a:bodyPr wrap="square" rtlCol="0">
            <a:spAutoFit/>
          </a:bodyPr>
          <a:lstStyle/>
          <a:p>
            <a:r>
              <a:rPr lang="en-US" dirty="0" smtClean="0"/>
              <a:t>&gt; 200 months</a:t>
            </a:r>
            <a:endParaRPr lang="en-US" dirty="0"/>
          </a:p>
        </p:txBody>
      </p:sp>
    </p:spTree>
    <p:extLst>
      <p:ext uri="{BB962C8B-B14F-4D97-AF65-F5344CB8AC3E}">
        <p14:creationId xmlns:p14="http://schemas.microsoft.com/office/powerpoint/2010/main" val="3744770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2149526" y="2149526"/>
            <a:ext cx="6632817" cy="2333767"/>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6600"/>
                </a:solidFill>
              </a:rPr>
              <a:t> Customers by gender</a:t>
            </a:r>
            <a:endParaRPr lang="en-US" sz="40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4263787" y="-1070214"/>
            <a:ext cx="6858002" cy="8998426"/>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sp>
        <p:nvSpPr>
          <p:cNvPr id="10" name="TextBox 9"/>
          <p:cNvSpPr txBox="1"/>
          <p:nvPr/>
        </p:nvSpPr>
        <p:spPr>
          <a:xfrm>
            <a:off x="4353635" y="1009092"/>
            <a:ext cx="5718412"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Overall, females are the most popular customer gender.</a:t>
            </a:r>
          </a:p>
        </p:txBody>
      </p:sp>
      <p:pic>
        <p:nvPicPr>
          <p:cNvPr id="2" name="Picture 1"/>
          <p:cNvPicPr>
            <a:picLocks noChangeAspect="1"/>
          </p:cNvPicPr>
          <p:nvPr/>
        </p:nvPicPr>
        <p:blipFill>
          <a:blip r:embed="rId2"/>
          <a:stretch>
            <a:fillRect/>
          </a:stretch>
        </p:blipFill>
        <p:spPr>
          <a:xfrm>
            <a:off x="5029593" y="2756848"/>
            <a:ext cx="4807773" cy="3095270"/>
          </a:xfrm>
          <a:prstGeom prst="rect">
            <a:avLst/>
          </a:prstGeom>
        </p:spPr>
      </p:pic>
    </p:spTree>
    <p:extLst>
      <p:ext uri="{BB962C8B-B14F-4D97-AF65-F5344CB8AC3E}">
        <p14:creationId xmlns:p14="http://schemas.microsoft.com/office/powerpoint/2010/main" val="154020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2149525" y="2149525"/>
            <a:ext cx="6632817" cy="2333767"/>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smtClean="0">
                <a:solidFill>
                  <a:srgbClr val="FF6600"/>
                </a:solidFill>
              </a:rPr>
              <a:t> Customers by gender: Product Distribution</a:t>
            </a:r>
            <a:endParaRPr lang="en-US" sz="36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4263787" y="-1070214"/>
            <a:ext cx="6858002" cy="8998426"/>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sp>
        <p:nvSpPr>
          <p:cNvPr id="10" name="TextBox 9"/>
          <p:cNvSpPr txBox="1"/>
          <p:nvPr/>
        </p:nvSpPr>
        <p:spPr>
          <a:xfrm>
            <a:off x="6110252" y="831671"/>
            <a:ext cx="5718412"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Overall, females have more products than males, but although the difference isn’t significant, there are a little bit more males that have a Current account than females. </a:t>
            </a:r>
          </a:p>
        </p:txBody>
      </p:sp>
      <p:pic>
        <p:nvPicPr>
          <p:cNvPr id="3" name="Picture 2"/>
          <p:cNvPicPr>
            <a:picLocks noChangeAspect="1"/>
          </p:cNvPicPr>
          <p:nvPr/>
        </p:nvPicPr>
        <p:blipFill>
          <a:blip r:embed="rId2"/>
          <a:stretch>
            <a:fillRect/>
          </a:stretch>
        </p:blipFill>
        <p:spPr>
          <a:xfrm>
            <a:off x="2441741" y="0"/>
            <a:ext cx="2647835" cy="6191250"/>
          </a:xfrm>
          <a:prstGeom prst="rect">
            <a:avLst/>
          </a:prstGeom>
        </p:spPr>
      </p:pic>
      <p:pic>
        <p:nvPicPr>
          <p:cNvPr id="8" name="Picture 7"/>
          <p:cNvPicPr>
            <a:picLocks noChangeAspect="1"/>
          </p:cNvPicPr>
          <p:nvPr/>
        </p:nvPicPr>
        <p:blipFill>
          <a:blip r:embed="rId3"/>
          <a:stretch>
            <a:fillRect/>
          </a:stretch>
        </p:blipFill>
        <p:spPr>
          <a:xfrm>
            <a:off x="4470559" y="3095625"/>
            <a:ext cx="3973322" cy="3140762"/>
          </a:xfrm>
          <a:prstGeom prst="rect">
            <a:avLst/>
          </a:prstGeom>
        </p:spPr>
      </p:pic>
      <p:pic>
        <p:nvPicPr>
          <p:cNvPr id="9" name="Picture 8"/>
          <p:cNvPicPr>
            <a:picLocks noChangeAspect="1"/>
          </p:cNvPicPr>
          <p:nvPr/>
        </p:nvPicPr>
        <p:blipFill>
          <a:blip r:embed="rId4"/>
          <a:stretch>
            <a:fillRect/>
          </a:stretch>
        </p:blipFill>
        <p:spPr>
          <a:xfrm>
            <a:off x="8403229" y="3154728"/>
            <a:ext cx="3788771" cy="3100389"/>
          </a:xfrm>
          <a:prstGeom prst="rect">
            <a:avLst/>
          </a:prstGeom>
        </p:spPr>
      </p:pic>
    </p:spTree>
    <p:extLst>
      <p:ext uri="{BB962C8B-B14F-4D97-AF65-F5344CB8AC3E}">
        <p14:creationId xmlns:p14="http://schemas.microsoft.com/office/powerpoint/2010/main" val="2832194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2149526" y="2149526"/>
            <a:ext cx="6632817" cy="2333767"/>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6600"/>
                </a:solidFill>
              </a:rPr>
              <a:t> Customers by country and city</a:t>
            </a:r>
            <a:endParaRPr lang="en-US" sz="40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3833883" y="-1500118"/>
            <a:ext cx="6858002" cy="9858234"/>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sp>
        <p:nvSpPr>
          <p:cNvPr id="10" name="TextBox 9"/>
          <p:cNvSpPr txBox="1"/>
          <p:nvPr/>
        </p:nvSpPr>
        <p:spPr>
          <a:xfrm>
            <a:off x="3766781" y="555004"/>
            <a:ext cx="5718412"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Based on the tables below, we can see that almost all customers are from Spain, along with Madrid being the most popular city/province.</a:t>
            </a:r>
          </a:p>
        </p:txBody>
      </p:sp>
      <p:pic>
        <p:nvPicPr>
          <p:cNvPr id="3" name="Picture 2"/>
          <p:cNvPicPr>
            <a:picLocks noChangeAspect="1"/>
          </p:cNvPicPr>
          <p:nvPr/>
        </p:nvPicPr>
        <p:blipFill>
          <a:blip r:embed="rId2"/>
          <a:stretch>
            <a:fillRect/>
          </a:stretch>
        </p:blipFill>
        <p:spPr>
          <a:xfrm>
            <a:off x="6774620" y="2727440"/>
            <a:ext cx="2560448" cy="2943749"/>
          </a:xfrm>
          <a:prstGeom prst="rect">
            <a:avLst/>
          </a:prstGeom>
        </p:spPr>
      </p:pic>
      <p:sp>
        <p:nvSpPr>
          <p:cNvPr id="8" name="TextBox 7"/>
          <p:cNvSpPr txBox="1"/>
          <p:nvPr/>
        </p:nvSpPr>
        <p:spPr>
          <a:xfrm>
            <a:off x="6505824" y="2132923"/>
            <a:ext cx="2688608" cy="369332"/>
          </a:xfrm>
          <a:prstGeom prst="rect">
            <a:avLst/>
          </a:prstGeom>
          <a:noFill/>
        </p:spPr>
        <p:txBody>
          <a:bodyPr wrap="square" rtlCol="0">
            <a:spAutoFit/>
          </a:bodyPr>
          <a:lstStyle/>
          <a:p>
            <a:r>
              <a:rPr lang="en-US" dirty="0" smtClean="0"/>
              <a:t>Top 10 cities of customers</a:t>
            </a:r>
            <a:endParaRPr lang="en-US" dirty="0"/>
          </a:p>
        </p:txBody>
      </p:sp>
      <p:pic>
        <p:nvPicPr>
          <p:cNvPr id="9" name="Picture 8"/>
          <p:cNvPicPr>
            <a:picLocks noChangeAspect="1"/>
          </p:cNvPicPr>
          <p:nvPr/>
        </p:nvPicPr>
        <p:blipFill>
          <a:blip r:embed="rId3"/>
          <a:stretch>
            <a:fillRect/>
          </a:stretch>
        </p:blipFill>
        <p:spPr>
          <a:xfrm>
            <a:off x="3236460" y="2615400"/>
            <a:ext cx="2371276" cy="2924574"/>
          </a:xfrm>
          <a:prstGeom prst="rect">
            <a:avLst/>
          </a:prstGeom>
        </p:spPr>
      </p:pic>
      <p:sp>
        <p:nvSpPr>
          <p:cNvPr id="11" name="TextBox 10"/>
          <p:cNvSpPr txBox="1"/>
          <p:nvPr/>
        </p:nvSpPr>
        <p:spPr>
          <a:xfrm>
            <a:off x="3021508" y="2109510"/>
            <a:ext cx="2801179" cy="369332"/>
          </a:xfrm>
          <a:prstGeom prst="rect">
            <a:avLst/>
          </a:prstGeom>
          <a:noFill/>
        </p:spPr>
        <p:txBody>
          <a:bodyPr wrap="square" rtlCol="0">
            <a:spAutoFit/>
          </a:bodyPr>
          <a:lstStyle/>
          <a:p>
            <a:r>
              <a:rPr lang="en-US" dirty="0" smtClean="0"/>
              <a:t>Top countries of customers</a:t>
            </a:r>
            <a:endParaRPr lang="en-US" dirty="0"/>
          </a:p>
        </p:txBody>
      </p:sp>
    </p:spTree>
    <p:extLst>
      <p:ext uri="{BB962C8B-B14F-4D97-AF65-F5344CB8AC3E}">
        <p14:creationId xmlns:p14="http://schemas.microsoft.com/office/powerpoint/2010/main" val="2614342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2149526" y="2149526"/>
            <a:ext cx="6632817" cy="2333767"/>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smtClean="0">
                <a:solidFill>
                  <a:srgbClr val="FF6600"/>
                </a:solidFill>
              </a:rPr>
              <a:t> Customers by city: Product Distribution</a:t>
            </a:r>
            <a:endParaRPr lang="en-US" sz="36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3833883" y="-1500118"/>
            <a:ext cx="6858002" cy="9858234"/>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sp>
        <p:nvSpPr>
          <p:cNvPr id="10" name="TextBox 9"/>
          <p:cNvSpPr txBox="1"/>
          <p:nvPr/>
        </p:nvSpPr>
        <p:spPr>
          <a:xfrm>
            <a:off x="3766781" y="555004"/>
            <a:ext cx="5718412"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Based on the pie charts, we can see that the city/province can have a significant effect on the product distributions from customers.</a:t>
            </a:r>
          </a:p>
        </p:txBody>
      </p:sp>
      <p:pic>
        <p:nvPicPr>
          <p:cNvPr id="2" name="Picture 1"/>
          <p:cNvPicPr>
            <a:picLocks noChangeAspect="1"/>
          </p:cNvPicPr>
          <p:nvPr/>
        </p:nvPicPr>
        <p:blipFill>
          <a:blip r:embed="rId2"/>
          <a:stretch>
            <a:fillRect/>
          </a:stretch>
        </p:blipFill>
        <p:spPr>
          <a:xfrm>
            <a:off x="2333766" y="3360761"/>
            <a:ext cx="3903503" cy="3384645"/>
          </a:xfrm>
          <a:prstGeom prst="rect">
            <a:avLst/>
          </a:prstGeom>
        </p:spPr>
      </p:pic>
      <p:pic>
        <p:nvPicPr>
          <p:cNvPr id="12" name="Picture 11"/>
          <p:cNvPicPr>
            <a:picLocks noChangeAspect="1"/>
          </p:cNvPicPr>
          <p:nvPr/>
        </p:nvPicPr>
        <p:blipFill>
          <a:blip r:embed="rId3"/>
          <a:stretch>
            <a:fillRect/>
          </a:stretch>
        </p:blipFill>
        <p:spPr>
          <a:xfrm>
            <a:off x="7208390" y="3360761"/>
            <a:ext cx="3924130" cy="3328350"/>
          </a:xfrm>
          <a:prstGeom prst="rect">
            <a:avLst/>
          </a:prstGeom>
        </p:spPr>
      </p:pic>
    </p:spTree>
    <p:extLst>
      <p:ext uri="{BB962C8B-B14F-4D97-AF65-F5344CB8AC3E}">
        <p14:creationId xmlns:p14="http://schemas.microsoft.com/office/powerpoint/2010/main" val="321471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2149526" y="2149526"/>
            <a:ext cx="6632817" cy="2333767"/>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6600"/>
                </a:solidFill>
              </a:rPr>
              <a:t> Customers by income</a:t>
            </a:r>
            <a:endParaRPr lang="en-US" sz="40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4263787" y="-1070214"/>
            <a:ext cx="6858002" cy="8998426"/>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sp>
        <p:nvSpPr>
          <p:cNvPr id="10" name="TextBox 9"/>
          <p:cNvSpPr txBox="1"/>
          <p:nvPr/>
        </p:nvSpPr>
        <p:spPr>
          <a:xfrm>
            <a:off x="2906973" y="450376"/>
            <a:ext cx="8311487"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From the Bar graph, we can see that customers usually make between $100,000 and $500,000.</a:t>
            </a:r>
          </a:p>
        </p:txBody>
      </p:sp>
      <p:pic>
        <p:nvPicPr>
          <p:cNvPr id="3" name="Picture 2"/>
          <p:cNvPicPr>
            <a:picLocks noChangeAspect="1"/>
          </p:cNvPicPr>
          <p:nvPr/>
        </p:nvPicPr>
        <p:blipFill>
          <a:blip r:embed="rId2"/>
          <a:stretch>
            <a:fillRect/>
          </a:stretch>
        </p:blipFill>
        <p:spPr>
          <a:xfrm>
            <a:off x="4941200" y="1962151"/>
            <a:ext cx="4438650" cy="4895850"/>
          </a:xfrm>
          <a:prstGeom prst="rect">
            <a:avLst/>
          </a:prstGeom>
        </p:spPr>
      </p:pic>
    </p:spTree>
    <p:extLst>
      <p:ext uri="{BB962C8B-B14F-4D97-AF65-F5344CB8AC3E}">
        <p14:creationId xmlns:p14="http://schemas.microsoft.com/office/powerpoint/2010/main" val="1091671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2149526" y="2149526"/>
            <a:ext cx="6632817" cy="2333767"/>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smtClean="0">
                <a:solidFill>
                  <a:srgbClr val="FF6600"/>
                </a:solidFill>
              </a:rPr>
              <a:t> Customers by income: Product Distribution</a:t>
            </a:r>
            <a:endParaRPr lang="en-US" sz="36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4263787" y="-1070214"/>
            <a:ext cx="6858002" cy="8998426"/>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sp>
        <p:nvSpPr>
          <p:cNvPr id="10" name="TextBox 9"/>
          <p:cNvSpPr txBox="1"/>
          <p:nvPr/>
        </p:nvSpPr>
        <p:spPr>
          <a:xfrm>
            <a:off x="2906973" y="450376"/>
            <a:ext cx="8311487"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Based on the pie charts, we can conclude that there is a significant difference between the product distributions based on the gross income of customers.</a:t>
            </a:r>
          </a:p>
        </p:txBody>
      </p:sp>
      <p:pic>
        <p:nvPicPr>
          <p:cNvPr id="2" name="Picture 1"/>
          <p:cNvPicPr>
            <a:picLocks noChangeAspect="1"/>
          </p:cNvPicPr>
          <p:nvPr/>
        </p:nvPicPr>
        <p:blipFill>
          <a:blip r:embed="rId2"/>
          <a:stretch>
            <a:fillRect/>
          </a:stretch>
        </p:blipFill>
        <p:spPr>
          <a:xfrm>
            <a:off x="2333767" y="3316407"/>
            <a:ext cx="3207224" cy="3279798"/>
          </a:xfrm>
          <a:prstGeom prst="rect">
            <a:avLst/>
          </a:prstGeom>
        </p:spPr>
      </p:pic>
      <p:pic>
        <p:nvPicPr>
          <p:cNvPr id="8" name="Picture 7"/>
          <p:cNvPicPr>
            <a:picLocks noChangeAspect="1"/>
          </p:cNvPicPr>
          <p:nvPr/>
        </p:nvPicPr>
        <p:blipFill>
          <a:blip r:embed="rId3"/>
          <a:stretch>
            <a:fillRect/>
          </a:stretch>
        </p:blipFill>
        <p:spPr>
          <a:xfrm>
            <a:off x="5736221" y="3316407"/>
            <a:ext cx="3312245" cy="3429001"/>
          </a:xfrm>
          <a:prstGeom prst="rect">
            <a:avLst/>
          </a:prstGeom>
        </p:spPr>
      </p:pic>
      <p:pic>
        <p:nvPicPr>
          <p:cNvPr id="9" name="Picture 8"/>
          <p:cNvPicPr>
            <a:picLocks noChangeAspect="1"/>
          </p:cNvPicPr>
          <p:nvPr/>
        </p:nvPicPr>
        <p:blipFill>
          <a:blip r:embed="rId4"/>
          <a:stretch>
            <a:fillRect/>
          </a:stretch>
        </p:blipFill>
        <p:spPr>
          <a:xfrm>
            <a:off x="8476960" y="1716720"/>
            <a:ext cx="3715040" cy="3199370"/>
          </a:xfrm>
          <a:prstGeom prst="rect">
            <a:avLst/>
          </a:prstGeom>
        </p:spPr>
      </p:pic>
      <p:sp>
        <p:nvSpPr>
          <p:cNvPr id="11" name="TextBox 10"/>
          <p:cNvSpPr txBox="1"/>
          <p:nvPr/>
        </p:nvSpPr>
        <p:spPr>
          <a:xfrm>
            <a:off x="8106770" y="1351128"/>
            <a:ext cx="3616657" cy="369332"/>
          </a:xfrm>
          <a:prstGeom prst="rect">
            <a:avLst/>
          </a:prstGeom>
          <a:noFill/>
        </p:spPr>
        <p:txBody>
          <a:bodyPr wrap="square" rtlCol="0">
            <a:spAutoFit/>
          </a:bodyPr>
          <a:lstStyle/>
          <a:p>
            <a:r>
              <a:rPr lang="en-US" dirty="0" smtClean="0"/>
              <a:t>Income between $100k and $500k</a:t>
            </a:r>
            <a:endParaRPr lang="en-US" dirty="0"/>
          </a:p>
        </p:txBody>
      </p:sp>
      <p:sp>
        <p:nvSpPr>
          <p:cNvPr id="12" name="TextBox 11"/>
          <p:cNvSpPr txBox="1"/>
          <p:nvPr/>
        </p:nvSpPr>
        <p:spPr>
          <a:xfrm>
            <a:off x="5871468" y="2557483"/>
            <a:ext cx="2470245" cy="646331"/>
          </a:xfrm>
          <a:prstGeom prst="rect">
            <a:avLst/>
          </a:prstGeom>
          <a:noFill/>
        </p:spPr>
        <p:txBody>
          <a:bodyPr wrap="square" rtlCol="0">
            <a:spAutoFit/>
          </a:bodyPr>
          <a:lstStyle/>
          <a:p>
            <a:r>
              <a:rPr lang="en-US" dirty="0" smtClean="0"/>
              <a:t>Income between $50k and $100k</a:t>
            </a:r>
            <a:endParaRPr lang="en-US" dirty="0"/>
          </a:p>
        </p:txBody>
      </p:sp>
      <p:sp>
        <p:nvSpPr>
          <p:cNvPr id="13" name="TextBox 12"/>
          <p:cNvSpPr txBox="1"/>
          <p:nvPr/>
        </p:nvSpPr>
        <p:spPr>
          <a:xfrm>
            <a:off x="2592686" y="2670075"/>
            <a:ext cx="2224585" cy="646331"/>
          </a:xfrm>
          <a:prstGeom prst="rect">
            <a:avLst/>
          </a:prstGeom>
          <a:noFill/>
        </p:spPr>
        <p:txBody>
          <a:bodyPr wrap="square" rtlCol="0">
            <a:spAutoFit/>
          </a:bodyPr>
          <a:lstStyle/>
          <a:p>
            <a:r>
              <a:rPr lang="en-US" dirty="0" smtClean="0"/>
              <a:t>Income less than $30k</a:t>
            </a:r>
            <a:endParaRPr lang="en-US" dirty="0"/>
          </a:p>
        </p:txBody>
      </p:sp>
    </p:spTree>
    <p:extLst>
      <p:ext uri="{BB962C8B-B14F-4D97-AF65-F5344CB8AC3E}">
        <p14:creationId xmlns:p14="http://schemas.microsoft.com/office/powerpoint/2010/main" val="1648822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2149526" y="2149526"/>
            <a:ext cx="6632817" cy="2333767"/>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6600"/>
                </a:solidFill>
              </a:rPr>
              <a:t> Income by age group</a:t>
            </a:r>
            <a:endParaRPr lang="en-US" sz="40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4263787" y="-1070214"/>
            <a:ext cx="6858002" cy="8998426"/>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pic>
        <p:nvPicPr>
          <p:cNvPr id="2" name="Picture 1"/>
          <p:cNvPicPr>
            <a:picLocks noChangeAspect="1"/>
          </p:cNvPicPr>
          <p:nvPr/>
        </p:nvPicPr>
        <p:blipFill>
          <a:blip r:embed="rId2"/>
          <a:stretch>
            <a:fillRect/>
          </a:stretch>
        </p:blipFill>
        <p:spPr>
          <a:xfrm>
            <a:off x="3827840" y="2764260"/>
            <a:ext cx="6817413" cy="3446521"/>
          </a:xfrm>
          <a:prstGeom prst="rect">
            <a:avLst/>
          </a:prstGeom>
        </p:spPr>
      </p:pic>
      <p:sp>
        <p:nvSpPr>
          <p:cNvPr id="8" name="TextBox 7"/>
          <p:cNvSpPr txBox="1"/>
          <p:nvPr/>
        </p:nvSpPr>
        <p:spPr>
          <a:xfrm>
            <a:off x="3718659" y="1009934"/>
            <a:ext cx="7035777"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Customers who are young adults (21-30) are most likely to have a gross household income of between $50,000 and $100,000.</a:t>
            </a:r>
          </a:p>
          <a:p>
            <a:pPr marL="285750" indent="-285750">
              <a:buFont typeface="Arial" panose="020B0604020202020204" pitchFamily="34" charset="0"/>
              <a:buChar char="•"/>
            </a:pPr>
            <a:r>
              <a:rPr lang="en-US" dirty="0" smtClean="0"/>
              <a:t>Customers who are middle aged (41-65) are more likely to have a gross household income greater than $100,000 but less than $500,000. This would most likely make sense as this age group has been working for a while.</a:t>
            </a:r>
            <a:endParaRPr lang="en-US" dirty="0"/>
          </a:p>
        </p:txBody>
      </p:sp>
    </p:spTree>
    <p:extLst>
      <p:ext uri="{BB962C8B-B14F-4D97-AF65-F5344CB8AC3E}">
        <p14:creationId xmlns:p14="http://schemas.microsoft.com/office/powerpoint/2010/main" val="3517811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60B3D5A6-E766-7C41-BD00-B22DA4727FBA}"/>
              </a:ext>
            </a:extLst>
          </p:cNvPr>
          <p:cNvSpPr>
            <a:spLocks noGrp="1"/>
          </p:cNvSpPr>
          <p:nvPr>
            <p:ph type="subTitle" idx="1"/>
          </p:nvPr>
        </p:nvSpPr>
        <p:spPr>
          <a:xfrm rot="5400000">
            <a:off x="4263786" y="-1070210"/>
            <a:ext cx="6858004" cy="8998423"/>
          </a:xfrm>
        </p:spPr>
        <p:txBody>
          <a:bodyPr vert="vert270">
            <a:normAutofit/>
          </a:bodyPr>
          <a:lstStyle/>
          <a:p>
            <a:pPr algn="l"/>
            <a:r>
              <a:rPr lang="en-US" dirty="0" smtClean="0">
                <a:solidFill>
                  <a:srgbClr val="FF6600"/>
                </a:solidFill>
              </a:rPr>
              <a:t>Group Name: </a:t>
            </a:r>
            <a:r>
              <a:rPr lang="en-US" dirty="0" err="1" smtClean="0"/>
              <a:t>cust_seg</a:t>
            </a:r>
            <a:endParaRPr lang="en-US" dirty="0" smtClean="0"/>
          </a:p>
          <a:p>
            <a:pPr algn="l"/>
            <a:r>
              <a:rPr lang="en-US" dirty="0" smtClean="0">
                <a:solidFill>
                  <a:srgbClr val="FF6600"/>
                </a:solidFill>
              </a:rPr>
              <a:t>Specialization</a:t>
            </a:r>
            <a:r>
              <a:rPr lang="en-US" dirty="0" smtClean="0"/>
              <a:t>: Data Science</a:t>
            </a:r>
          </a:p>
          <a:p>
            <a:pPr algn="l"/>
            <a:r>
              <a:rPr lang="en-US" dirty="0" smtClean="0">
                <a:solidFill>
                  <a:srgbClr val="FF6600"/>
                </a:solidFill>
              </a:rPr>
              <a:t>Submitted to</a:t>
            </a:r>
            <a:r>
              <a:rPr lang="en-US" dirty="0" smtClean="0"/>
              <a:t>: Data Glacier</a:t>
            </a:r>
          </a:p>
          <a:p>
            <a:pPr algn="l"/>
            <a:r>
              <a:rPr lang="en-US" dirty="0" smtClean="0">
                <a:solidFill>
                  <a:srgbClr val="FF6600"/>
                </a:solidFill>
              </a:rPr>
              <a:t>Internship Batch</a:t>
            </a:r>
            <a:r>
              <a:rPr lang="en-US" dirty="0" smtClean="0"/>
              <a:t>: LISUM 12</a:t>
            </a:r>
            <a:endParaRPr lang="en-US" dirty="0" smtClean="0">
              <a:solidFill>
                <a:srgbClr val="FF6600"/>
              </a:solidFill>
            </a:endParaRPr>
          </a:p>
          <a:p>
            <a:pPr algn="l"/>
            <a:endParaRPr lang="en-US" dirty="0" smtClean="0"/>
          </a:p>
          <a:p>
            <a:pPr algn="l"/>
            <a:r>
              <a:rPr lang="en-US" dirty="0" smtClean="0"/>
              <a:t>Team Member Details:</a:t>
            </a:r>
          </a:p>
          <a:p>
            <a:pPr marL="342900" indent="-342900" algn="l">
              <a:buFont typeface="Arial" panose="020B0604020202020204" pitchFamily="34" charset="0"/>
              <a:buChar char="•"/>
            </a:pPr>
            <a:r>
              <a:rPr lang="en-US" dirty="0" smtClean="0"/>
              <a:t>Brennan Clinch, </a:t>
            </a:r>
            <a:r>
              <a:rPr lang="en-US" dirty="0" smtClean="0">
                <a:hlinkClick r:id="rId2"/>
              </a:rPr>
              <a:t>bclincher98@gmail.com</a:t>
            </a:r>
            <a:r>
              <a:rPr lang="en-US" dirty="0" smtClean="0"/>
              <a:t>, USA, North Carolina State University, Data Science</a:t>
            </a:r>
          </a:p>
          <a:p>
            <a:pPr marL="342900" indent="-342900" algn="l">
              <a:buFont typeface="Arial" panose="020B0604020202020204" pitchFamily="34" charset="0"/>
              <a:buChar char="•"/>
            </a:pPr>
            <a:r>
              <a:rPr lang="en-US" dirty="0" err="1" smtClean="0"/>
              <a:t>Rohit</a:t>
            </a:r>
            <a:r>
              <a:rPr lang="en-US" dirty="0" smtClean="0"/>
              <a:t> </a:t>
            </a:r>
            <a:r>
              <a:rPr lang="en-US" dirty="0" err="1" smtClean="0"/>
              <a:t>Sunku</a:t>
            </a:r>
            <a:r>
              <a:rPr lang="en-US" dirty="0" smtClean="0"/>
              <a:t>, </a:t>
            </a:r>
            <a:r>
              <a:rPr lang="en-US" dirty="0" smtClean="0">
                <a:hlinkClick r:id="rId3"/>
              </a:rPr>
              <a:t>rgs8890@gmail.com</a:t>
            </a:r>
            <a:r>
              <a:rPr lang="en-US" dirty="0" smtClean="0"/>
              <a:t>, UK, Le Wagon, Data Science</a:t>
            </a:r>
          </a:p>
          <a:p>
            <a:pPr marL="342900" indent="-342900" algn="l">
              <a:buFont typeface="Arial" panose="020B0604020202020204" pitchFamily="34" charset="0"/>
              <a:buChar char="•"/>
            </a:pPr>
            <a:r>
              <a:rPr lang="en-US" dirty="0" err="1" smtClean="0"/>
              <a:t>Kutay</a:t>
            </a:r>
            <a:r>
              <a:rPr lang="en-US" dirty="0"/>
              <a:t> </a:t>
            </a:r>
            <a:r>
              <a:rPr lang="en-US" dirty="0" err="1" smtClean="0"/>
              <a:t>Selçuk</a:t>
            </a:r>
            <a:r>
              <a:rPr lang="en-US" dirty="0" smtClean="0"/>
              <a:t>, </a:t>
            </a:r>
            <a:r>
              <a:rPr lang="en-US" dirty="0" smtClean="0">
                <a:hlinkClick r:id="rId4"/>
              </a:rPr>
              <a:t>kutay.selcuk@ozu.edu.tr</a:t>
            </a:r>
            <a:r>
              <a:rPr lang="en-US" dirty="0" smtClean="0"/>
              <a:t>, Turkey, </a:t>
            </a:r>
            <a:r>
              <a:rPr lang="en-US" dirty="0" err="1" smtClean="0"/>
              <a:t>Ozyegin</a:t>
            </a:r>
            <a:r>
              <a:rPr lang="en-US" dirty="0" smtClean="0"/>
              <a:t> University, Data Science</a:t>
            </a:r>
          </a:p>
          <a:p>
            <a:pPr marL="342900" indent="-342900" algn="l">
              <a:buFont typeface="Arial" panose="020B0604020202020204" pitchFamily="34" charset="0"/>
              <a:buChar char="•"/>
            </a:pPr>
            <a:r>
              <a:rPr lang="en-US" dirty="0" smtClean="0"/>
              <a:t>Zhan Shi, </a:t>
            </a:r>
            <a:r>
              <a:rPr lang="en-US" dirty="0" smtClean="0">
                <a:hlinkClick r:id="rId5"/>
              </a:rPr>
              <a:t>zhanshi@g.ucla.edu</a:t>
            </a:r>
            <a:r>
              <a:rPr lang="en-US" dirty="0" smtClean="0"/>
              <a:t>, USA, University of California Los Angeles, Data Science</a:t>
            </a:r>
          </a:p>
          <a:p>
            <a:pPr algn="l"/>
            <a:endParaRPr lang="en-US" dirty="0"/>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Title 1">
            <a:extLst>
              <a:ext uri="{FF2B5EF4-FFF2-40B4-BE49-F238E27FC236}">
                <a16:creationId xmlns="" xmlns:a16="http://schemas.microsoft.com/office/drawing/2014/main" id="{E8B8F26E-9345-4747-9094-972E38700A17}"/>
              </a:ext>
            </a:extLst>
          </p:cNvPr>
          <p:cNvSpPr txBox="1">
            <a:spLocks/>
          </p:cNvSpPr>
          <p:nvPr/>
        </p:nvSpPr>
        <p:spPr>
          <a:xfrm rot="5400000">
            <a:off x="-1832212" y="1832211"/>
            <a:ext cx="6858000" cy="3193577"/>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6600"/>
                </a:solidFill>
              </a:rPr>
              <a:t>Group Information</a:t>
            </a:r>
            <a:endParaRPr lang="en-US" sz="4000" b="1" dirty="0">
              <a:solidFill>
                <a:srgbClr val="FF6600"/>
              </a:solidFill>
            </a:endParaRPr>
          </a:p>
        </p:txBody>
      </p:sp>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2149526" y="2149526"/>
            <a:ext cx="6632817" cy="2333767"/>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6600"/>
                </a:solidFill>
              </a:rPr>
              <a:t> Income by seniority </a:t>
            </a:r>
            <a:endParaRPr lang="en-US" sz="40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4263787" y="-1070214"/>
            <a:ext cx="6858002" cy="8998426"/>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sp>
        <p:nvSpPr>
          <p:cNvPr id="8" name="TextBox 7"/>
          <p:cNvSpPr txBox="1"/>
          <p:nvPr/>
        </p:nvSpPr>
        <p:spPr>
          <a:xfrm>
            <a:off x="3193574" y="245926"/>
            <a:ext cx="7035777"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Customers who have gross household income between $50,000 and $100,000 most likely have been a customer for less than 4 years, along with those who have income between $100,000 and $500,000.</a:t>
            </a:r>
            <a:endParaRPr lang="en-US" dirty="0"/>
          </a:p>
        </p:txBody>
      </p:sp>
      <p:pic>
        <p:nvPicPr>
          <p:cNvPr id="3" name="Picture 2"/>
          <p:cNvPicPr>
            <a:picLocks noChangeAspect="1"/>
          </p:cNvPicPr>
          <p:nvPr/>
        </p:nvPicPr>
        <p:blipFill>
          <a:blip r:embed="rId2"/>
          <a:stretch>
            <a:fillRect/>
          </a:stretch>
        </p:blipFill>
        <p:spPr>
          <a:xfrm>
            <a:off x="4522171" y="2000250"/>
            <a:ext cx="4867275" cy="4857750"/>
          </a:xfrm>
          <a:prstGeom prst="rect">
            <a:avLst/>
          </a:prstGeom>
        </p:spPr>
      </p:pic>
    </p:spTree>
    <p:extLst>
      <p:ext uri="{BB962C8B-B14F-4D97-AF65-F5344CB8AC3E}">
        <p14:creationId xmlns:p14="http://schemas.microsoft.com/office/powerpoint/2010/main" val="2103162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2149526" y="2149526"/>
            <a:ext cx="6632817" cy="2333767"/>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6600"/>
                </a:solidFill>
              </a:rPr>
              <a:t> Income by city </a:t>
            </a:r>
            <a:endParaRPr lang="en-US" sz="40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4263787" y="-1070214"/>
            <a:ext cx="6858002" cy="8998426"/>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sp>
        <p:nvSpPr>
          <p:cNvPr id="8" name="TextBox 7"/>
          <p:cNvSpPr txBox="1"/>
          <p:nvPr/>
        </p:nvSpPr>
        <p:spPr>
          <a:xfrm>
            <a:off x="3193574" y="245926"/>
            <a:ext cx="7035777"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Overall, Madrid was the most popular city by customers for most income groups. However, it was shown that for customers whose gross household income was less than $30,000, other cities had a higher number of customers.</a:t>
            </a:r>
            <a:endParaRPr lang="en-US" dirty="0"/>
          </a:p>
        </p:txBody>
      </p:sp>
      <p:pic>
        <p:nvPicPr>
          <p:cNvPr id="2" name="Picture 1"/>
          <p:cNvPicPr>
            <a:picLocks noChangeAspect="1"/>
          </p:cNvPicPr>
          <p:nvPr/>
        </p:nvPicPr>
        <p:blipFill>
          <a:blip r:embed="rId2"/>
          <a:stretch>
            <a:fillRect/>
          </a:stretch>
        </p:blipFill>
        <p:spPr>
          <a:xfrm>
            <a:off x="3971498" y="1896239"/>
            <a:ext cx="4363374" cy="4461343"/>
          </a:xfrm>
          <a:prstGeom prst="rect">
            <a:avLst/>
          </a:prstGeom>
        </p:spPr>
      </p:pic>
    </p:spTree>
    <p:extLst>
      <p:ext uri="{BB962C8B-B14F-4D97-AF65-F5344CB8AC3E}">
        <p14:creationId xmlns:p14="http://schemas.microsoft.com/office/powerpoint/2010/main" val="3256987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1337485" y="1337484"/>
            <a:ext cx="6632817" cy="3957852"/>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6600"/>
                </a:solidFill>
              </a:rPr>
              <a:t> Final Recommendations</a:t>
            </a:r>
            <a:endParaRPr lang="en-US" sz="40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4263787" y="-1070214"/>
            <a:ext cx="6858002" cy="8998426"/>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sp>
        <p:nvSpPr>
          <p:cNvPr id="3" name="TextBox 2"/>
          <p:cNvSpPr txBox="1"/>
          <p:nvPr/>
        </p:nvSpPr>
        <p:spPr>
          <a:xfrm>
            <a:off x="3957850" y="0"/>
            <a:ext cx="8234150" cy="3970318"/>
          </a:xfrm>
          <a:prstGeom prst="rect">
            <a:avLst/>
          </a:prstGeom>
          <a:noFill/>
        </p:spPr>
        <p:txBody>
          <a:bodyPr wrap="square" rtlCol="0">
            <a:spAutoFit/>
          </a:bodyPr>
          <a:lstStyle/>
          <a:p>
            <a:r>
              <a:rPr lang="en-US" dirty="0"/>
              <a:t>In order to </a:t>
            </a:r>
            <a:r>
              <a:rPr lang="en-US" dirty="0" smtClean="0"/>
              <a:t>segment our customers into 5 groups </a:t>
            </a:r>
            <a:r>
              <a:rPr lang="en-US" dirty="0"/>
              <a:t>for our modeling which is the next step we can use </a:t>
            </a:r>
            <a:r>
              <a:rPr lang="en-US" dirty="0" smtClean="0"/>
              <a:t>the following </a:t>
            </a:r>
            <a:r>
              <a:rPr lang="en-US" dirty="0"/>
              <a:t>recommendations to help</a:t>
            </a:r>
            <a:r>
              <a:rPr lang="en-US" dirty="0" smtClean="0"/>
              <a:t>.</a:t>
            </a:r>
          </a:p>
          <a:p>
            <a:endParaRPr lang="en-US" dirty="0"/>
          </a:p>
          <a:p>
            <a:pPr marL="285750" indent="-285750">
              <a:buFont typeface="Arial" panose="020B0604020202020204" pitchFamily="34" charset="0"/>
              <a:buChar char="•"/>
            </a:pPr>
            <a:r>
              <a:rPr lang="en-US" dirty="0"/>
              <a:t>We can focus on ages that are older than 18-30 as that is where most of the customers are.</a:t>
            </a:r>
          </a:p>
          <a:p>
            <a:pPr marL="285750" indent="-285750">
              <a:buFont typeface="Arial" panose="020B0604020202020204" pitchFamily="34" charset="0"/>
              <a:buChar char="•"/>
            </a:pPr>
            <a:r>
              <a:rPr lang="en-US" dirty="0"/>
              <a:t>Males have lower product usage than females, so giving away special offers to males could be a strategy.</a:t>
            </a:r>
          </a:p>
          <a:p>
            <a:pPr marL="285750" indent="-285750">
              <a:buFont typeface="Arial" panose="020B0604020202020204" pitchFamily="34" charset="0"/>
              <a:buChar char="•"/>
            </a:pPr>
            <a:r>
              <a:rPr lang="en-US" dirty="0"/>
              <a:t>Since Spain has the most amount of customers overall (mainly just Spain for the data we have) along with Madrid being the most popular city, the bank can focus on other cities/areas in Spain.</a:t>
            </a:r>
          </a:p>
          <a:p>
            <a:pPr marL="285750" indent="-285750">
              <a:buFont typeface="Arial" panose="020B0604020202020204" pitchFamily="34" charset="0"/>
              <a:buChar char="•"/>
            </a:pPr>
            <a:r>
              <a:rPr lang="en-US" dirty="0"/>
              <a:t>The bank can focus on individuals separately with regards to their seniority with certain offers given to people with middle and higher seniority and then to people with lower seniority.</a:t>
            </a:r>
          </a:p>
          <a:p>
            <a:endParaRPr lang="en-US" dirty="0"/>
          </a:p>
        </p:txBody>
      </p:sp>
    </p:spTree>
    <p:extLst>
      <p:ext uri="{BB962C8B-B14F-4D97-AF65-F5344CB8AC3E}">
        <p14:creationId xmlns:p14="http://schemas.microsoft.com/office/powerpoint/2010/main" val="2257723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1978930" y="1978929"/>
            <a:ext cx="6632817" cy="2674962"/>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6600"/>
                </a:solidFill>
              </a:rPr>
              <a:t>Modeling Choices </a:t>
            </a:r>
            <a:endParaRPr lang="en-US" sz="40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4263787" y="-1070214"/>
            <a:ext cx="6858002" cy="8998426"/>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sp>
        <p:nvSpPr>
          <p:cNvPr id="10" name="TextBox 9"/>
          <p:cNvSpPr txBox="1"/>
          <p:nvPr/>
        </p:nvSpPr>
        <p:spPr>
          <a:xfrm>
            <a:off x="2906973" y="450375"/>
            <a:ext cx="7574508" cy="480131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Since we will be working with no dependent variables, we will use </a:t>
            </a:r>
            <a:r>
              <a:rPr lang="en-US" b="1" dirty="0" smtClean="0"/>
              <a:t>unsupervised</a:t>
            </a:r>
            <a:r>
              <a:rPr lang="en-US" dirty="0" smtClean="0"/>
              <a:t> learning methods for our modeling.</a:t>
            </a:r>
          </a:p>
          <a:p>
            <a:pPr marL="285750" indent="-285750">
              <a:buFont typeface="Arial" panose="020B0604020202020204" pitchFamily="34" charset="0"/>
              <a:buChar char="•"/>
            </a:pPr>
            <a:r>
              <a:rPr lang="en-US" dirty="0" smtClean="0"/>
              <a:t>Since we are wanting to divide customers into different groups that share similar product and other demographic behavior in order to break up the groups for special Christmas offers, we will most likely be using clustering, which is when we divide data points up into a certain number of groups so that the data points in same group are similar to the other data points in same group than other groups.</a:t>
            </a:r>
            <a:endParaRPr lang="en-US" dirty="0"/>
          </a:p>
          <a:p>
            <a:pPr marL="285750" indent="-285750">
              <a:buFont typeface="Arial" panose="020B0604020202020204" pitchFamily="34" charset="0"/>
              <a:buChar char="•"/>
            </a:pPr>
            <a:endParaRPr lang="en-US" dirty="0" smtClean="0"/>
          </a:p>
          <a:p>
            <a:r>
              <a:rPr lang="en-US" b="1" dirty="0" smtClean="0"/>
              <a:t>K-Means Clustering</a:t>
            </a:r>
            <a:r>
              <a:rPr lang="en-US" dirty="0" smtClean="0"/>
              <a:t>: For K-Means Clustering, the goal of this method is to partition n observations into k clusters in which every observation belongs to the cluster with the nearest mean.</a:t>
            </a:r>
          </a:p>
          <a:p>
            <a:endParaRPr lang="en-US" dirty="0"/>
          </a:p>
          <a:p>
            <a:r>
              <a:rPr lang="en-US" b="1" dirty="0" smtClean="0"/>
              <a:t>Hierarchical Clustering: </a:t>
            </a:r>
            <a:r>
              <a:rPr lang="en-US" dirty="0" smtClean="0"/>
              <a:t>For Hierarchical Clustering, the goal of this method is build a hierarchy of clusters.</a:t>
            </a:r>
          </a:p>
          <a:p>
            <a:endParaRPr lang="en-US" b="1" dirty="0"/>
          </a:p>
          <a:p>
            <a:r>
              <a:rPr lang="en-US" b="1" dirty="0" smtClean="0"/>
              <a:t>- </a:t>
            </a:r>
            <a:r>
              <a:rPr lang="en-US" dirty="0" smtClean="0"/>
              <a:t>We will use both methods and compare for validation to finalize our analysis.</a:t>
            </a:r>
            <a:endParaRPr lang="en-US" b="1" dirty="0" smtClean="0"/>
          </a:p>
        </p:txBody>
      </p:sp>
    </p:spTree>
    <p:extLst>
      <p:ext uri="{BB962C8B-B14F-4D97-AF65-F5344CB8AC3E}">
        <p14:creationId xmlns:p14="http://schemas.microsoft.com/office/powerpoint/2010/main" val="1106922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1832212" y="1832211"/>
            <a:ext cx="6858000" cy="3193577"/>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6600"/>
                </a:solidFill>
              </a:rPr>
              <a:t>Problem Description</a:t>
            </a:r>
            <a:endParaRPr lang="en-US" sz="40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sz="2400" dirty="0"/>
              <a:t>XYZ bank wants to roll out Christmas offers to their customers. But Bank does not want to roll out the same offer to all customers. Instead, they want to roll out personalized offers to a particular set of customers. If they manually start understanding the category of the customer then this will be not efficient and also they will not be able to uncover the hidden pattern in the data (pattern which group certain kind of customer in one category). Bank approached ABC analytics company to solve their problem. Bank also shared information with ABC analytics that they don't want </a:t>
            </a:r>
            <a:r>
              <a:rPr lang="en-US" sz="2400" b="1" dirty="0"/>
              <a:t>more than 5 groups</a:t>
            </a:r>
            <a:r>
              <a:rPr lang="en-US" sz="2400" dirty="0"/>
              <a:t> as this will be inefficient for their campaign.</a:t>
            </a:r>
          </a:p>
          <a:p>
            <a:pPr marL="0" indent="0" fontAlgn="base">
              <a:buNone/>
            </a:pPr>
            <a:r>
              <a:rPr lang="en-US" sz="2400" dirty="0"/>
              <a:t>ABC analytics assigned this talk to their analytics team and instructed their team to come up with the approach and feature which group similar behavior in one category and others in a different category.</a:t>
            </a:r>
          </a:p>
          <a:p>
            <a:pPr marL="0" indent="0">
              <a:buNone/>
            </a:pPr>
            <a:endParaRPr lang="en-US" dirty="0"/>
          </a:p>
        </p:txBody>
      </p:sp>
    </p:spTree>
    <p:extLst>
      <p:ext uri="{BB962C8B-B14F-4D97-AF65-F5344CB8AC3E}">
        <p14:creationId xmlns:p14="http://schemas.microsoft.com/office/powerpoint/2010/main" val="973415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1832212" y="1832211"/>
            <a:ext cx="6858000" cy="3193577"/>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6600"/>
                </a:solidFill>
              </a:rPr>
              <a:t>Data Information and Goals</a:t>
            </a:r>
            <a:endParaRPr lang="en-US" sz="40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376380" y="-1182806"/>
            <a:ext cx="6632815" cy="8998427"/>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4263787" y="-1070214"/>
            <a:ext cx="6858002" cy="8998426"/>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0" indent="0" fontAlgn="base">
              <a:buNone/>
            </a:pPr>
            <a:r>
              <a:rPr lang="en-US" sz="2400" dirty="0" smtClean="0"/>
              <a:t>Total Customers: 1000000</a:t>
            </a:r>
          </a:p>
          <a:p>
            <a:pPr marL="0" indent="0" fontAlgn="base">
              <a:buNone/>
            </a:pPr>
            <a:r>
              <a:rPr lang="en-US" sz="2400" dirty="0" smtClean="0"/>
              <a:t>Goal: We want to segment customers based on their behavior. The main things we are interested in for our Exploratory Data Analysis are:</a:t>
            </a:r>
          </a:p>
          <a:p>
            <a:pPr marL="457200" indent="-457200" fontAlgn="base">
              <a:buAutoNum type="arabicPeriod"/>
            </a:pPr>
            <a:r>
              <a:rPr lang="en-US" sz="2400" dirty="0" smtClean="0"/>
              <a:t>What products are most used by the customers?</a:t>
            </a:r>
          </a:p>
          <a:p>
            <a:pPr marL="457200" indent="-457200" fontAlgn="base">
              <a:buAutoNum type="arabicPeriod"/>
            </a:pPr>
            <a:r>
              <a:rPr lang="en-US" sz="2400" dirty="0" smtClean="0"/>
              <a:t>What channel has the most amount of customers?</a:t>
            </a:r>
          </a:p>
          <a:p>
            <a:pPr marL="457200" indent="-457200" fontAlgn="base">
              <a:buAutoNum type="arabicPeriod"/>
            </a:pPr>
            <a:r>
              <a:rPr lang="en-US" sz="2400" dirty="0" smtClean="0"/>
              <a:t>What age range has the most customers? Does the age ranges have an effect on the types of products being bought?</a:t>
            </a:r>
          </a:p>
          <a:p>
            <a:pPr marL="457200" indent="-457200" fontAlgn="base">
              <a:buAutoNum type="arabicPeriod"/>
            </a:pPr>
            <a:r>
              <a:rPr lang="en-US" sz="2400" dirty="0" smtClean="0"/>
              <a:t>What products are most used based on the seniority of the customer from when they started?</a:t>
            </a:r>
          </a:p>
          <a:p>
            <a:pPr marL="457200" indent="-457200" fontAlgn="base">
              <a:buAutoNum type="arabicPeriod"/>
            </a:pPr>
            <a:r>
              <a:rPr lang="en-US" sz="2400" dirty="0" smtClean="0"/>
              <a:t>Does the city/province of the customer have an effect on the products that are bought or used?</a:t>
            </a:r>
          </a:p>
          <a:p>
            <a:pPr marL="457200" indent="-457200" fontAlgn="base">
              <a:buAutoNum type="arabicPeriod"/>
            </a:pPr>
            <a:r>
              <a:rPr lang="en-US" sz="2400" dirty="0" smtClean="0"/>
              <a:t>What effect does gender have on the products being bought?</a:t>
            </a:r>
          </a:p>
          <a:p>
            <a:pPr marL="457200" indent="-457200" fontAlgn="base">
              <a:buAutoNum type="arabicPeriod"/>
            </a:pPr>
            <a:r>
              <a:rPr lang="en-US" sz="2400" dirty="0" smtClean="0"/>
              <a:t>Income by city, age, seniority, and gender</a:t>
            </a:r>
          </a:p>
          <a:p>
            <a:pPr marL="457200" indent="-457200" fontAlgn="base">
              <a:buAutoNum type="arabicPeriod"/>
            </a:pPr>
            <a:endParaRPr lang="en-US" sz="2400" dirty="0" smtClean="0"/>
          </a:p>
        </p:txBody>
      </p:sp>
    </p:spTree>
    <p:extLst>
      <p:ext uri="{BB962C8B-B14F-4D97-AF65-F5344CB8AC3E}">
        <p14:creationId xmlns:p14="http://schemas.microsoft.com/office/powerpoint/2010/main" val="246396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1832212" y="1832211"/>
            <a:ext cx="6858000" cy="3193577"/>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6600"/>
                </a:solidFill>
              </a:rPr>
              <a:t>Product Distribution</a:t>
            </a:r>
            <a:endParaRPr lang="en-US" sz="40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2" name="Picture 1"/>
          <p:cNvPicPr>
            <a:picLocks noChangeAspect="1"/>
          </p:cNvPicPr>
          <p:nvPr/>
        </p:nvPicPr>
        <p:blipFill>
          <a:blip r:embed="rId2"/>
          <a:stretch>
            <a:fillRect/>
          </a:stretch>
        </p:blipFill>
        <p:spPr>
          <a:xfrm>
            <a:off x="5967980" y="2320333"/>
            <a:ext cx="2466975" cy="3800475"/>
          </a:xfrm>
          <a:prstGeom prst="rect">
            <a:avLst/>
          </a:prstGeom>
        </p:spPr>
      </p:pic>
      <p:sp>
        <p:nvSpPr>
          <p:cNvPr id="3" name="TextBox 2"/>
          <p:cNvSpPr txBox="1"/>
          <p:nvPr/>
        </p:nvSpPr>
        <p:spPr>
          <a:xfrm>
            <a:off x="4735773" y="655093"/>
            <a:ext cx="6086902"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Overall, most customers have a Current Account, but also could have a Particular Account, along with Direct Debit, Payroll, and an e-account.</a:t>
            </a:r>
            <a:endParaRPr lang="en-US" dirty="0"/>
          </a:p>
        </p:txBody>
      </p:sp>
      <p:sp>
        <p:nvSpPr>
          <p:cNvPr id="6" name="TextBox 5"/>
          <p:cNvSpPr txBox="1"/>
          <p:nvPr/>
        </p:nvSpPr>
        <p:spPr>
          <a:xfrm>
            <a:off x="5418161" y="1937982"/>
            <a:ext cx="4107976" cy="369332"/>
          </a:xfrm>
          <a:prstGeom prst="rect">
            <a:avLst/>
          </a:prstGeom>
          <a:noFill/>
        </p:spPr>
        <p:txBody>
          <a:bodyPr wrap="square" rtlCol="0">
            <a:spAutoFit/>
          </a:bodyPr>
          <a:lstStyle/>
          <a:p>
            <a:r>
              <a:rPr lang="en-US" dirty="0" smtClean="0"/>
              <a:t>Table of overall product distribution</a:t>
            </a:r>
            <a:endParaRPr lang="en-US" dirty="0"/>
          </a:p>
        </p:txBody>
      </p:sp>
    </p:spTree>
    <p:extLst>
      <p:ext uri="{BB962C8B-B14F-4D97-AF65-F5344CB8AC3E}">
        <p14:creationId xmlns:p14="http://schemas.microsoft.com/office/powerpoint/2010/main" val="2498466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1832212" y="1832211"/>
            <a:ext cx="6858000" cy="3193577"/>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6600"/>
                </a:solidFill>
              </a:rPr>
              <a:t>Channel Distribution</a:t>
            </a:r>
            <a:endParaRPr lang="en-US" sz="40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2" name="Picture 1"/>
          <p:cNvPicPr>
            <a:picLocks noChangeAspect="1"/>
          </p:cNvPicPr>
          <p:nvPr/>
        </p:nvPicPr>
        <p:blipFill>
          <a:blip r:embed="rId2"/>
          <a:stretch>
            <a:fillRect/>
          </a:stretch>
        </p:blipFill>
        <p:spPr>
          <a:xfrm>
            <a:off x="5624512" y="2657474"/>
            <a:ext cx="1677040" cy="2744247"/>
          </a:xfrm>
          <a:prstGeom prst="rect">
            <a:avLst/>
          </a:prstGeom>
        </p:spPr>
      </p:pic>
      <p:sp>
        <p:nvSpPr>
          <p:cNvPr id="3" name="TextBox 2"/>
          <p:cNvSpPr txBox="1"/>
          <p:nvPr/>
        </p:nvSpPr>
        <p:spPr>
          <a:xfrm>
            <a:off x="4339988" y="696036"/>
            <a:ext cx="6605516"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From the table, we see that channel “KAT” is the most popular channel being used by the customers.</a:t>
            </a:r>
            <a:endParaRPr lang="en-US" dirty="0"/>
          </a:p>
        </p:txBody>
      </p:sp>
      <p:sp>
        <p:nvSpPr>
          <p:cNvPr id="6" name="TextBox 5"/>
          <p:cNvSpPr txBox="1"/>
          <p:nvPr/>
        </p:nvSpPr>
        <p:spPr>
          <a:xfrm>
            <a:off x="5472752" y="1815152"/>
            <a:ext cx="3289111" cy="646331"/>
          </a:xfrm>
          <a:prstGeom prst="rect">
            <a:avLst/>
          </a:prstGeom>
          <a:noFill/>
        </p:spPr>
        <p:txBody>
          <a:bodyPr wrap="square" rtlCol="0">
            <a:spAutoFit/>
          </a:bodyPr>
          <a:lstStyle/>
          <a:p>
            <a:r>
              <a:rPr lang="en-US" dirty="0" smtClean="0"/>
              <a:t>Table of the 10 most popular channels being used</a:t>
            </a:r>
            <a:endParaRPr lang="en-US" dirty="0"/>
          </a:p>
        </p:txBody>
      </p:sp>
    </p:spTree>
    <p:extLst>
      <p:ext uri="{BB962C8B-B14F-4D97-AF65-F5344CB8AC3E}">
        <p14:creationId xmlns:p14="http://schemas.microsoft.com/office/powerpoint/2010/main" val="1414280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2091520" y="2091519"/>
            <a:ext cx="6858000" cy="2674961"/>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6600"/>
                </a:solidFill>
              </a:rPr>
              <a:t>Channel Distribution</a:t>
            </a:r>
            <a:endParaRPr lang="en-US" sz="40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4263787" y="-1070214"/>
            <a:ext cx="6858002" cy="8998426"/>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pic>
        <p:nvPicPr>
          <p:cNvPr id="2" name="Picture 1"/>
          <p:cNvPicPr>
            <a:picLocks noChangeAspect="1"/>
          </p:cNvPicPr>
          <p:nvPr/>
        </p:nvPicPr>
        <p:blipFill>
          <a:blip r:embed="rId2"/>
          <a:stretch>
            <a:fillRect/>
          </a:stretch>
        </p:blipFill>
        <p:spPr>
          <a:xfrm>
            <a:off x="7902054" y="3239636"/>
            <a:ext cx="4169888" cy="3505771"/>
          </a:xfrm>
          <a:prstGeom prst="rect">
            <a:avLst/>
          </a:prstGeom>
        </p:spPr>
      </p:pic>
      <p:pic>
        <p:nvPicPr>
          <p:cNvPr id="3" name="Picture 2"/>
          <p:cNvPicPr>
            <a:picLocks noChangeAspect="1"/>
          </p:cNvPicPr>
          <p:nvPr/>
        </p:nvPicPr>
        <p:blipFill>
          <a:blip r:embed="rId3"/>
          <a:stretch>
            <a:fillRect/>
          </a:stretch>
        </p:blipFill>
        <p:spPr>
          <a:xfrm>
            <a:off x="3302758" y="2896014"/>
            <a:ext cx="4599295" cy="3793097"/>
          </a:xfrm>
          <a:prstGeom prst="rect">
            <a:avLst/>
          </a:prstGeom>
        </p:spPr>
      </p:pic>
      <p:pic>
        <p:nvPicPr>
          <p:cNvPr id="8" name="Picture 7"/>
          <p:cNvPicPr>
            <a:picLocks noChangeAspect="1"/>
          </p:cNvPicPr>
          <p:nvPr/>
        </p:nvPicPr>
        <p:blipFill>
          <a:blip r:embed="rId4"/>
          <a:stretch>
            <a:fillRect/>
          </a:stretch>
        </p:blipFill>
        <p:spPr>
          <a:xfrm>
            <a:off x="8244820" y="-4"/>
            <a:ext cx="3947182" cy="3282749"/>
          </a:xfrm>
          <a:prstGeom prst="rect">
            <a:avLst/>
          </a:prstGeom>
        </p:spPr>
      </p:pic>
      <p:sp>
        <p:nvSpPr>
          <p:cNvPr id="10" name="TextBox 9"/>
          <p:cNvSpPr txBox="1"/>
          <p:nvPr/>
        </p:nvSpPr>
        <p:spPr>
          <a:xfrm>
            <a:off x="2906973" y="450376"/>
            <a:ext cx="3589361"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For the distribution of products based on channel, we can see that for the top 3 channels that take up the most amount of data, there is no significant difference of products between customers.</a:t>
            </a:r>
            <a:endParaRPr lang="en-US" dirty="0"/>
          </a:p>
        </p:txBody>
      </p:sp>
    </p:spTree>
    <p:extLst>
      <p:ext uri="{BB962C8B-B14F-4D97-AF65-F5344CB8AC3E}">
        <p14:creationId xmlns:p14="http://schemas.microsoft.com/office/powerpoint/2010/main" val="39457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2091520" y="2091519"/>
            <a:ext cx="6858000" cy="2674961"/>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6600"/>
                </a:solidFill>
              </a:rPr>
              <a:t>Age Distribution</a:t>
            </a:r>
            <a:endParaRPr lang="en-US" sz="40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4263787" y="-1070214"/>
            <a:ext cx="6858002" cy="8998426"/>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sp>
        <p:nvSpPr>
          <p:cNvPr id="10" name="TextBox 9"/>
          <p:cNvSpPr txBox="1"/>
          <p:nvPr/>
        </p:nvSpPr>
        <p:spPr>
          <a:xfrm>
            <a:off x="2906973" y="450376"/>
            <a:ext cx="6664869"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For the general customer distribution, people aged 41-65 make up the biggest portion of total customers.</a:t>
            </a:r>
          </a:p>
        </p:txBody>
      </p:sp>
      <p:pic>
        <p:nvPicPr>
          <p:cNvPr id="9" name="Picture 8"/>
          <p:cNvPicPr>
            <a:picLocks noChangeAspect="1"/>
          </p:cNvPicPr>
          <p:nvPr/>
        </p:nvPicPr>
        <p:blipFill>
          <a:blip r:embed="rId2"/>
          <a:stretch>
            <a:fillRect/>
          </a:stretch>
        </p:blipFill>
        <p:spPr>
          <a:xfrm>
            <a:off x="4230806" y="2425214"/>
            <a:ext cx="5199797" cy="3636383"/>
          </a:xfrm>
          <a:prstGeom prst="rect">
            <a:avLst/>
          </a:prstGeom>
        </p:spPr>
      </p:pic>
    </p:spTree>
    <p:extLst>
      <p:ext uri="{BB962C8B-B14F-4D97-AF65-F5344CB8AC3E}">
        <p14:creationId xmlns:p14="http://schemas.microsoft.com/office/powerpoint/2010/main" val="1201227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8B8F26E-9345-4747-9094-972E38700A17}"/>
              </a:ext>
            </a:extLst>
          </p:cNvPr>
          <p:cNvSpPr txBox="1">
            <a:spLocks/>
          </p:cNvSpPr>
          <p:nvPr/>
        </p:nvSpPr>
        <p:spPr>
          <a:xfrm rot="5400000">
            <a:off x="-2091520" y="2091519"/>
            <a:ext cx="6858000" cy="2674961"/>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6600"/>
                </a:solidFill>
              </a:rPr>
              <a:t>Age: Product Distribution</a:t>
            </a:r>
            <a:endParaRPr lang="en-US" sz="4000" b="1" dirty="0">
              <a:solidFill>
                <a:srgbClr val="FF6600"/>
              </a:solidFill>
            </a:endParaRPr>
          </a:p>
        </p:txBody>
      </p:sp>
      <p:sp>
        <p:nvSpPr>
          <p:cNvPr id="5" name="Subtitle 2">
            <a:extLst>
              <a:ext uri="{FF2B5EF4-FFF2-40B4-BE49-F238E27FC236}">
                <a16:creationId xmlns="" xmlns:a16="http://schemas.microsoft.com/office/drawing/2014/main" id="{60B3D5A6-E766-7C41-BD00-B22DA4727FBA}"/>
              </a:ext>
            </a:extLst>
          </p:cNvPr>
          <p:cNvSpPr txBox="1">
            <a:spLocks/>
          </p:cNvSpPr>
          <p:nvPr/>
        </p:nvSpPr>
        <p:spPr>
          <a:xfrm rot="5400000">
            <a:off x="4117073" y="-1442112"/>
            <a:ext cx="6632815" cy="9517039"/>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Subtitle 2">
            <a:extLst>
              <a:ext uri="{FF2B5EF4-FFF2-40B4-BE49-F238E27FC236}">
                <a16:creationId xmlns="" xmlns:a16="http://schemas.microsoft.com/office/drawing/2014/main" id="{60B3D5A6-E766-7C41-BD00-B22DA4727FBA}"/>
              </a:ext>
            </a:extLst>
          </p:cNvPr>
          <p:cNvSpPr txBox="1">
            <a:spLocks/>
          </p:cNvSpPr>
          <p:nvPr/>
        </p:nvSpPr>
        <p:spPr>
          <a:xfrm rot="5400000">
            <a:off x="4263787" y="-1070214"/>
            <a:ext cx="6858002" cy="8998426"/>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Subtitle 2">
            <a:extLst>
              <a:ext uri="{FF2B5EF4-FFF2-40B4-BE49-F238E27FC236}">
                <a16:creationId xmlns="" xmlns:a16="http://schemas.microsoft.com/office/drawing/2014/main" id="{60B3D5A6-E766-7C41-BD00-B22DA4727FBA}"/>
              </a:ext>
            </a:extLst>
          </p:cNvPr>
          <p:cNvSpPr txBox="1">
            <a:spLocks/>
          </p:cNvSpPr>
          <p:nvPr/>
        </p:nvSpPr>
        <p:spPr>
          <a:xfrm rot="5400000">
            <a:off x="4263788" y="-1070212"/>
            <a:ext cx="6858002" cy="8998425"/>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endParaRPr lang="en-US" sz="2400" dirty="0" smtClean="0"/>
          </a:p>
          <a:p>
            <a:pPr marL="457200" indent="-457200" fontAlgn="base">
              <a:buAutoNum type="arabicPeriod"/>
            </a:pPr>
            <a:endParaRPr lang="en-US" sz="2400" dirty="0" smtClean="0"/>
          </a:p>
        </p:txBody>
      </p:sp>
      <p:sp>
        <p:nvSpPr>
          <p:cNvPr id="10" name="TextBox 9"/>
          <p:cNvSpPr txBox="1"/>
          <p:nvPr/>
        </p:nvSpPr>
        <p:spPr>
          <a:xfrm>
            <a:off x="2906973" y="450376"/>
            <a:ext cx="6664869"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However, customers who are young adults (under 21 and 21-30) make up the biggest proportion of purchases with a Current account compared to those aged 41-65. </a:t>
            </a:r>
          </a:p>
          <a:p>
            <a:pPr marL="285750" indent="-285750">
              <a:buFont typeface="Arial" panose="020B0604020202020204" pitchFamily="34" charset="0"/>
              <a:buChar char="•"/>
            </a:pPr>
            <a:r>
              <a:rPr lang="en-US" dirty="0" smtClean="0"/>
              <a:t>Also, not shown here, but a Junior account is a popular product used by those who are under 21.</a:t>
            </a:r>
          </a:p>
        </p:txBody>
      </p:sp>
      <p:pic>
        <p:nvPicPr>
          <p:cNvPr id="12" name="Picture 11"/>
          <p:cNvPicPr>
            <a:picLocks noChangeAspect="1"/>
          </p:cNvPicPr>
          <p:nvPr/>
        </p:nvPicPr>
        <p:blipFill>
          <a:blip r:embed="rId2"/>
          <a:stretch>
            <a:fillRect/>
          </a:stretch>
        </p:blipFill>
        <p:spPr>
          <a:xfrm>
            <a:off x="2947176" y="2952753"/>
            <a:ext cx="4206692" cy="3680062"/>
          </a:xfrm>
          <a:prstGeom prst="rect">
            <a:avLst/>
          </a:prstGeom>
        </p:spPr>
      </p:pic>
      <p:pic>
        <p:nvPicPr>
          <p:cNvPr id="2" name="Picture 1"/>
          <p:cNvPicPr>
            <a:picLocks noChangeAspect="1"/>
          </p:cNvPicPr>
          <p:nvPr/>
        </p:nvPicPr>
        <p:blipFill>
          <a:blip r:embed="rId3"/>
          <a:stretch>
            <a:fillRect/>
          </a:stretch>
        </p:blipFill>
        <p:spPr>
          <a:xfrm>
            <a:off x="7339225" y="2952753"/>
            <a:ext cx="4465234" cy="3680062"/>
          </a:xfrm>
          <a:prstGeom prst="rect">
            <a:avLst/>
          </a:prstGeom>
        </p:spPr>
      </p:pic>
    </p:spTree>
    <p:extLst>
      <p:ext uri="{BB962C8B-B14F-4D97-AF65-F5344CB8AC3E}">
        <p14:creationId xmlns:p14="http://schemas.microsoft.com/office/powerpoint/2010/main" val="40203408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 (4)</Template>
  <TotalTime>1691</TotalTime>
  <Words>1304</Words>
  <Application>Microsoft Office PowerPoint</Application>
  <PresentationFormat>Widescreen</PresentationFormat>
  <Paragraphs>96</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Clinch</dc:creator>
  <cp:lastModifiedBy>Jeff Clinch</cp:lastModifiedBy>
  <cp:revision>56</cp:revision>
  <dcterms:created xsi:type="dcterms:W3CDTF">2022-10-11T06:26:44Z</dcterms:created>
  <dcterms:modified xsi:type="dcterms:W3CDTF">2022-10-17T04:53:19Z</dcterms:modified>
</cp:coreProperties>
</file>