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0" r:id="rId3"/>
    <p:sldId id="271" r:id="rId4"/>
    <p:sldId id="276" r:id="rId5"/>
    <p:sldId id="272" r:id="rId6"/>
    <p:sldId id="274"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56"/>
  </p:normalViewPr>
  <p:slideViewPr>
    <p:cSldViewPr snapToGrid="0">
      <p:cViewPr varScale="1">
        <p:scale>
          <a:sx n="70" d="100"/>
          <a:sy n="70"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10/30/2022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rgs8890@gmail.com" TargetMode="External"/><Relationship Id="rId2" Type="http://schemas.openxmlformats.org/officeDocument/2006/relationships/hyperlink" Target="mailto:bclincher98@gmail.com"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mailto:zhanshi@g.ucla.edu" TargetMode="External"/><Relationship Id="rId4" Type="http://schemas.openxmlformats.org/officeDocument/2006/relationships/hyperlink" Target="mailto:kutay.selcuk@ozu.edu.tr"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870857" y="2380343"/>
            <a:ext cx="10908820" cy="2769989"/>
          </a:xfrm>
          <a:prstGeom prst="rect">
            <a:avLst/>
          </a:prstGeom>
          <a:solidFill>
            <a:srgbClr val="3B3B3B"/>
          </a:solidFill>
        </p:spPr>
        <p:txBody>
          <a:bodyPr wrap="none" rtlCol="0">
            <a:spAutoFit/>
          </a:bodyPr>
          <a:lstStyle/>
          <a:p>
            <a:r>
              <a:rPr lang="en-US" sz="6600" dirty="0" smtClean="0">
                <a:solidFill>
                  <a:srgbClr val="FF6600"/>
                </a:solidFill>
              </a:rPr>
              <a:t>Customer </a:t>
            </a:r>
            <a:r>
              <a:rPr lang="en-US" sz="6600" dirty="0" err="1" smtClean="0">
                <a:solidFill>
                  <a:srgbClr val="FF6600"/>
                </a:solidFill>
              </a:rPr>
              <a:t>Segmentaton</a:t>
            </a:r>
            <a:r>
              <a:rPr lang="en-US" sz="6600" dirty="0" smtClean="0">
                <a:solidFill>
                  <a:srgbClr val="FF6600"/>
                </a:solidFill>
              </a:rPr>
              <a:t> Project</a:t>
            </a:r>
            <a:endParaRPr lang="en-US" sz="6600" dirty="0">
              <a:solidFill>
                <a:srgbClr val="FF6600"/>
              </a:solidFill>
            </a:endParaRPr>
          </a:p>
          <a:p>
            <a:r>
              <a:rPr lang="en-US" sz="4000" dirty="0" smtClean="0"/>
              <a:t>Virtual Internship</a:t>
            </a:r>
            <a:endParaRPr lang="en-US" sz="4000" dirty="0"/>
          </a:p>
          <a:p>
            <a:endParaRPr lang="en-US" sz="4000" dirty="0"/>
          </a:p>
          <a:p>
            <a:r>
              <a:rPr lang="en-US" sz="2800" b="1" dirty="0" smtClean="0"/>
              <a:t>10/27/2022</a:t>
            </a:r>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091520" y="2091519"/>
            <a:ext cx="6858000" cy="2674961"/>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EDA: Product Distribution by Age</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6"/>
            <a:ext cx="6664869"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customers who are over 65, the other most popular account for them is Particular account.</a:t>
            </a:r>
          </a:p>
          <a:p>
            <a:pPr marL="285750" indent="-285750">
              <a:buFont typeface="Arial" panose="020B0604020202020204" pitchFamily="34" charset="0"/>
              <a:buChar char="•"/>
            </a:pPr>
            <a:r>
              <a:rPr lang="en-US" dirty="0" smtClean="0"/>
              <a:t>Direct debit is popular among individuals aged 30-40. </a:t>
            </a:r>
          </a:p>
        </p:txBody>
      </p:sp>
      <p:pic>
        <p:nvPicPr>
          <p:cNvPr id="3" name="Picture 2"/>
          <p:cNvPicPr>
            <a:picLocks noChangeAspect="1"/>
          </p:cNvPicPr>
          <p:nvPr/>
        </p:nvPicPr>
        <p:blipFill>
          <a:blip r:embed="rId2"/>
          <a:stretch>
            <a:fillRect/>
          </a:stretch>
        </p:blipFill>
        <p:spPr>
          <a:xfrm>
            <a:off x="7942998" y="2696977"/>
            <a:ext cx="4152402" cy="3799285"/>
          </a:xfrm>
          <a:prstGeom prst="rect">
            <a:avLst/>
          </a:prstGeom>
        </p:spPr>
      </p:pic>
      <p:pic>
        <p:nvPicPr>
          <p:cNvPr id="8" name="Picture 7"/>
          <p:cNvPicPr>
            <a:picLocks noChangeAspect="1"/>
          </p:cNvPicPr>
          <p:nvPr/>
        </p:nvPicPr>
        <p:blipFill>
          <a:blip r:embed="rId3"/>
          <a:stretch>
            <a:fillRect/>
          </a:stretch>
        </p:blipFill>
        <p:spPr>
          <a:xfrm>
            <a:off x="2973435" y="2378079"/>
            <a:ext cx="4823160" cy="4118183"/>
          </a:xfrm>
          <a:prstGeom prst="rect">
            <a:avLst/>
          </a:prstGeom>
        </p:spPr>
      </p:pic>
      <p:sp>
        <p:nvSpPr>
          <p:cNvPr id="2" name="TextBox 1"/>
          <p:cNvSpPr txBox="1"/>
          <p:nvPr/>
        </p:nvSpPr>
        <p:spPr>
          <a:xfrm>
            <a:off x="3193574" y="2512732"/>
            <a:ext cx="1078174" cy="368490"/>
          </a:xfrm>
          <a:prstGeom prst="rect">
            <a:avLst/>
          </a:prstGeom>
          <a:noFill/>
        </p:spPr>
        <p:txBody>
          <a:bodyPr wrap="square" rtlCol="0">
            <a:spAutoFit/>
          </a:bodyPr>
          <a:lstStyle/>
          <a:p>
            <a:r>
              <a:rPr lang="en-US" dirty="0" smtClean="0"/>
              <a:t>30-40</a:t>
            </a:r>
            <a:endParaRPr lang="en-US" dirty="0"/>
          </a:p>
        </p:txBody>
      </p:sp>
      <p:sp>
        <p:nvSpPr>
          <p:cNvPr id="9" name="TextBox 8"/>
          <p:cNvSpPr txBox="1"/>
          <p:nvPr/>
        </p:nvSpPr>
        <p:spPr>
          <a:xfrm>
            <a:off x="9403307" y="2378079"/>
            <a:ext cx="1651380" cy="369332"/>
          </a:xfrm>
          <a:prstGeom prst="rect">
            <a:avLst/>
          </a:prstGeom>
          <a:noFill/>
        </p:spPr>
        <p:txBody>
          <a:bodyPr wrap="square" rtlCol="0">
            <a:spAutoFit/>
          </a:bodyPr>
          <a:lstStyle/>
          <a:p>
            <a:r>
              <a:rPr lang="en-US" dirty="0" smtClean="0"/>
              <a:t>&gt; 65</a:t>
            </a:r>
            <a:endParaRPr lang="en-US" dirty="0"/>
          </a:p>
        </p:txBody>
      </p:sp>
    </p:spTree>
    <p:extLst>
      <p:ext uri="{BB962C8B-B14F-4D97-AF65-F5344CB8AC3E}">
        <p14:creationId xmlns:p14="http://schemas.microsoft.com/office/powerpoint/2010/main" val="570804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091520" y="2091519"/>
            <a:ext cx="6858000" cy="2674961"/>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700" b="1" dirty="0" smtClean="0">
                <a:solidFill>
                  <a:srgbClr val="FF6600"/>
                </a:solidFill>
              </a:rPr>
              <a:t>EDA: Seniority of customers</a:t>
            </a:r>
            <a:endParaRPr lang="en-US" sz="37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6"/>
            <a:ext cx="666486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Most customers are brand new, meaning they have been there less than 50 months (or 4 years).</a:t>
            </a:r>
          </a:p>
          <a:p>
            <a:pPr marL="285750" indent="-285750">
              <a:buFont typeface="Arial" panose="020B0604020202020204" pitchFamily="34" charset="0"/>
              <a:buChar char="•"/>
            </a:pPr>
            <a:r>
              <a:rPr lang="en-US" dirty="0" smtClean="0"/>
              <a:t>The next popular groups are those who have been at company between 100 and 200 months.</a:t>
            </a:r>
          </a:p>
        </p:txBody>
      </p:sp>
      <p:pic>
        <p:nvPicPr>
          <p:cNvPr id="2" name="Picture 1"/>
          <p:cNvPicPr>
            <a:picLocks noChangeAspect="1"/>
          </p:cNvPicPr>
          <p:nvPr/>
        </p:nvPicPr>
        <p:blipFill>
          <a:blip r:embed="rId2"/>
          <a:stretch>
            <a:fillRect/>
          </a:stretch>
        </p:blipFill>
        <p:spPr>
          <a:xfrm>
            <a:off x="5236484" y="1822610"/>
            <a:ext cx="4393991" cy="4453027"/>
          </a:xfrm>
          <a:prstGeom prst="rect">
            <a:avLst/>
          </a:prstGeom>
        </p:spPr>
      </p:pic>
    </p:spTree>
    <p:extLst>
      <p:ext uri="{BB962C8B-B14F-4D97-AF65-F5344CB8AC3E}">
        <p14:creationId xmlns:p14="http://schemas.microsoft.com/office/powerpoint/2010/main" val="151939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217764" y="2217764"/>
            <a:ext cx="6632817" cy="2197290"/>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500" b="1" dirty="0" smtClean="0">
                <a:solidFill>
                  <a:srgbClr val="FF6600"/>
                </a:solidFill>
              </a:rPr>
              <a:t>EDA: Product Distribution by Seniority</a:t>
            </a:r>
            <a:endParaRPr lang="en-US" sz="35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359370" y="11422"/>
            <a:ext cx="3555612" cy="1708160"/>
          </a:xfrm>
          <a:prstGeom prst="rect">
            <a:avLst/>
          </a:prstGeom>
          <a:noFill/>
        </p:spPr>
        <p:txBody>
          <a:bodyPr wrap="square" rtlCol="0">
            <a:spAutoFit/>
          </a:bodyPr>
          <a:lstStyle/>
          <a:p>
            <a:endParaRPr lang="en-US" sz="1500" dirty="0" smtClean="0"/>
          </a:p>
          <a:p>
            <a:pPr marL="285750" indent="-285750">
              <a:buFont typeface="Arial" panose="020B0604020202020204" pitchFamily="34" charset="0"/>
              <a:buChar char="•"/>
            </a:pPr>
            <a:r>
              <a:rPr lang="en-US" sz="1500" dirty="0" smtClean="0"/>
              <a:t>The amount of customers who have a current account decreases as the time they have been a member increases.</a:t>
            </a:r>
          </a:p>
          <a:p>
            <a:pPr marL="285750" indent="-285750">
              <a:buFont typeface="Arial" panose="020B0604020202020204" pitchFamily="34" charset="0"/>
              <a:buChar char="•"/>
            </a:pPr>
            <a:r>
              <a:rPr lang="en-US" sz="1500" dirty="0" smtClean="0"/>
              <a:t>Customers who have been there 4 years or less are most likely to have a Current Account.</a:t>
            </a:r>
          </a:p>
        </p:txBody>
      </p:sp>
      <p:pic>
        <p:nvPicPr>
          <p:cNvPr id="3" name="Picture 2"/>
          <p:cNvPicPr>
            <a:picLocks noChangeAspect="1"/>
          </p:cNvPicPr>
          <p:nvPr/>
        </p:nvPicPr>
        <p:blipFill>
          <a:blip r:embed="rId2"/>
          <a:stretch>
            <a:fillRect/>
          </a:stretch>
        </p:blipFill>
        <p:spPr>
          <a:xfrm>
            <a:off x="2392848" y="2995090"/>
            <a:ext cx="3522134" cy="3294711"/>
          </a:xfrm>
          <a:prstGeom prst="rect">
            <a:avLst/>
          </a:prstGeom>
        </p:spPr>
      </p:pic>
      <p:pic>
        <p:nvPicPr>
          <p:cNvPr id="8" name="Picture 7"/>
          <p:cNvPicPr>
            <a:picLocks noChangeAspect="1"/>
          </p:cNvPicPr>
          <p:nvPr/>
        </p:nvPicPr>
        <p:blipFill>
          <a:blip r:embed="rId3"/>
          <a:stretch>
            <a:fillRect/>
          </a:stretch>
        </p:blipFill>
        <p:spPr>
          <a:xfrm>
            <a:off x="8521705" y="3145201"/>
            <a:ext cx="3717863" cy="3144600"/>
          </a:xfrm>
          <a:prstGeom prst="rect">
            <a:avLst/>
          </a:prstGeom>
        </p:spPr>
      </p:pic>
      <p:pic>
        <p:nvPicPr>
          <p:cNvPr id="9" name="Picture 8"/>
          <p:cNvPicPr>
            <a:picLocks noChangeAspect="1"/>
          </p:cNvPicPr>
          <p:nvPr/>
        </p:nvPicPr>
        <p:blipFill>
          <a:blip r:embed="rId4"/>
          <a:stretch>
            <a:fillRect/>
          </a:stretch>
        </p:blipFill>
        <p:spPr>
          <a:xfrm>
            <a:off x="5914982" y="484241"/>
            <a:ext cx="3937606" cy="3013236"/>
          </a:xfrm>
          <a:prstGeom prst="rect">
            <a:avLst/>
          </a:prstGeom>
        </p:spPr>
      </p:pic>
      <p:sp>
        <p:nvSpPr>
          <p:cNvPr id="11" name="TextBox 10"/>
          <p:cNvSpPr txBox="1"/>
          <p:nvPr/>
        </p:nvSpPr>
        <p:spPr>
          <a:xfrm>
            <a:off x="2484713" y="2617521"/>
            <a:ext cx="3125338" cy="369332"/>
          </a:xfrm>
          <a:prstGeom prst="rect">
            <a:avLst/>
          </a:prstGeom>
          <a:noFill/>
        </p:spPr>
        <p:txBody>
          <a:bodyPr wrap="square" rtlCol="0">
            <a:spAutoFit/>
          </a:bodyPr>
          <a:lstStyle/>
          <a:p>
            <a:r>
              <a:rPr lang="en-US" dirty="0" smtClean="0"/>
              <a:t>0 and 50 months (~4 years)</a:t>
            </a:r>
            <a:endParaRPr lang="en-US" dirty="0"/>
          </a:p>
        </p:txBody>
      </p:sp>
      <p:sp>
        <p:nvSpPr>
          <p:cNvPr id="12" name="TextBox 11"/>
          <p:cNvSpPr txBox="1"/>
          <p:nvPr/>
        </p:nvSpPr>
        <p:spPr>
          <a:xfrm>
            <a:off x="10330259" y="1878857"/>
            <a:ext cx="1146412" cy="923330"/>
          </a:xfrm>
          <a:prstGeom prst="rect">
            <a:avLst/>
          </a:prstGeom>
          <a:noFill/>
        </p:spPr>
        <p:txBody>
          <a:bodyPr wrap="square" rtlCol="0">
            <a:spAutoFit/>
          </a:bodyPr>
          <a:lstStyle/>
          <a:p>
            <a:r>
              <a:rPr lang="en-US" dirty="0" smtClean="0"/>
              <a:t>101 and 150 months</a:t>
            </a:r>
            <a:endParaRPr lang="en-US" dirty="0"/>
          </a:p>
        </p:txBody>
      </p:sp>
      <p:sp>
        <p:nvSpPr>
          <p:cNvPr id="13" name="TextBox 12"/>
          <p:cNvSpPr txBox="1"/>
          <p:nvPr/>
        </p:nvSpPr>
        <p:spPr>
          <a:xfrm>
            <a:off x="9911799" y="680836"/>
            <a:ext cx="1983331" cy="369332"/>
          </a:xfrm>
          <a:prstGeom prst="rect">
            <a:avLst/>
          </a:prstGeom>
          <a:noFill/>
        </p:spPr>
        <p:txBody>
          <a:bodyPr wrap="square" rtlCol="0">
            <a:spAutoFit/>
          </a:bodyPr>
          <a:lstStyle/>
          <a:p>
            <a:r>
              <a:rPr lang="en-US" dirty="0" smtClean="0"/>
              <a:t>&gt; 200 months</a:t>
            </a:r>
            <a:endParaRPr lang="en-US" dirty="0"/>
          </a:p>
        </p:txBody>
      </p:sp>
    </p:spTree>
    <p:extLst>
      <p:ext uri="{BB962C8B-B14F-4D97-AF65-F5344CB8AC3E}">
        <p14:creationId xmlns:p14="http://schemas.microsoft.com/office/powerpoint/2010/main" val="248357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6" y="2149526"/>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EDA: Customers by Gender</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4353635" y="1009092"/>
            <a:ext cx="5718412"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Overall, females are the most popular customer gender.</a:t>
            </a:r>
          </a:p>
        </p:txBody>
      </p:sp>
      <p:pic>
        <p:nvPicPr>
          <p:cNvPr id="2" name="Picture 1"/>
          <p:cNvPicPr>
            <a:picLocks noChangeAspect="1"/>
          </p:cNvPicPr>
          <p:nvPr/>
        </p:nvPicPr>
        <p:blipFill>
          <a:blip r:embed="rId2"/>
          <a:stretch>
            <a:fillRect/>
          </a:stretch>
        </p:blipFill>
        <p:spPr>
          <a:xfrm>
            <a:off x="4658890" y="1989911"/>
            <a:ext cx="4807773" cy="3095270"/>
          </a:xfrm>
          <a:prstGeom prst="rect">
            <a:avLst/>
          </a:prstGeom>
        </p:spPr>
      </p:pic>
    </p:spTree>
    <p:extLst>
      <p:ext uri="{BB962C8B-B14F-4D97-AF65-F5344CB8AC3E}">
        <p14:creationId xmlns:p14="http://schemas.microsoft.com/office/powerpoint/2010/main" val="2562075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5" y="2149525"/>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smtClean="0">
                <a:solidFill>
                  <a:srgbClr val="FF6600"/>
                </a:solidFill>
              </a:rPr>
              <a:t>EDA: Product Distribution by Gender</a:t>
            </a:r>
            <a:endParaRPr lang="en-US" sz="36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6110252" y="831671"/>
            <a:ext cx="5718412"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Overall, females have more products than males, but although the difference isn’t significant, there are a little bit more males that have a Current account than females. </a:t>
            </a:r>
          </a:p>
        </p:txBody>
      </p:sp>
      <p:pic>
        <p:nvPicPr>
          <p:cNvPr id="3" name="Picture 2"/>
          <p:cNvPicPr>
            <a:picLocks noChangeAspect="1"/>
          </p:cNvPicPr>
          <p:nvPr/>
        </p:nvPicPr>
        <p:blipFill>
          <a:blip r:embed="rId2"/>
          <a:stretch>
            <a:fillRect/>
          </a:stretch>
        </p:blipFill>
        <p:spPr>
          <a:xfrm>
            <a:off x="2441741" y="0"/>
            <a:ext cx="2647835" cy="6191250"/>
          </a:xfrm>
          <a:prstGeom prst="rect">
            <a:avLst/>
          </a:prstGeom>
        </p:spPr>
      </p:pic>
      <p:pic>
        <p:nvPicPr>
          <p:cNvPr id="8" name="Picture 7"/>
          <p:cNvPicPr>
            <a:picLocks noChangeAspect="1"/>
          </p:cNvPicPr>
          <p:nvPr/>
        </p:nvPicPr>
        <p:blipFill>
          <a:blip r:embed="rId3"/>
          <a:stretch>
            <a:fillRect/>
          </a:stretch>
        </p:blipFill>
        <p:spPr>
          <a:xfrm>
            <a:off x="4470559" y="3095625"/>
            <a:ext cx="3973322" cy="3140762"/>
          </a:xfrm>
          <a:prstGeom prst="rect">
            <a:avLst/>
          </a:prstGeom>
        </p:spPr>
      </p:pic>
      <p:pic>
        <p:nvPicPr>
          <p:cNvPr id="9" name="Picture 8"/>
          <p:cNvPicPr>
            <a:picLocks noChangeAspect="1"/>
          </p:cNvPicPr>
          <p:nvPr/>
        </p:nvPicPr>
        <p:blipFill>
          <a:blip r:embed="rId4"/>
          <a:stretch>
            <a:fillRect/>
          </a:stretch>
        </p:blipFill>
        <p:spPr>
          <a:xfrm>
            <a:off x="8403229" y="3154728"/>
            <a:ext cx="3788771" cy="3100389"/>
          </a:xfrm>
          <a:prstGeom prst="rect">
            <a:avLst/>
          </a:prstGeom>
        </p:spPr>
      </p:pic>
      <p:sp>
        <p:nvSpPr>
          <p:cNvPr id="2" name="TextBox 1"/>
          <p:cNvSpPr txBox="1"/>
          <p:nvPr/>
        </p:nvSpPr>
        <p:spPr>
          <a:xfrm>
            <a:off x="5474043" y="2681416"/>
            <a:ext cx="1334530" cy="369332"/>
          </a:xfrm>
          <a:prstGeom prst="rect">
            <a:avLst/>
          </a:prstGeom>
          <a:noFill/>
        </p:spPr>
        <p:txBody>
          <a:bodyPr wrap="square" rtlCol="0">
            <a:spAutoFit/>
          </a:bodyPr>
          <a:lstStyle/>
          <a:p>
            <a:r>
              <a:rPr lang="en-US" dirty="0" smtClean="0"/>
              <a:t>Females</a:t>
            </a:r>
            <a:endParaRPr lang="en-US" dirty="0"/>
          </a:p>
        </p:txBody>
      </p:sp>
      <p:sp>
        <p:nvSpPr>
          <p:cNvPr id="11" name="TextBox 10"/>
          <p:cNvSpPr txBox="1"/>
          <p:nvPr/>
        </p:nvSpPr>
        <p:spPr>
          <a:xfrm>
            <a:off x="9798908" y="2681416"/>
            <a:ext cx="1124465" cy="369332"/>
          </a:xfrm>
          <a:prstGeom prst="rect">
            <a:avLst/>
          </a:prstGeom>
          <a:noFill/>
        </p:spPr>
        <p:txBody>
          <a:bodyPr wrap="square" rtlCol="0">
            <a:spAutoFit/>
          </a:bodyPr>
          <a:lstStyle/>
          <a:p>
            <a:r>
              <a:rPr lang="en-US" dirty="0" smtClean="0"/>
              <a:t>Males</a:t>
            </a:r>
            <a:endParaRPr lang="en-US" dirty="0"/>
          </a:p>
        </p:txBody>
      </p:sp>
    </p:spTree>
    <p:extLst>
      <p:ext uri="{BB962C8B-B14F-4D97-AF65-F5344CB8AC3E}">
        <p14:creationId xmlns:p14="http://schemas.microsoft.com/office/powerpoint/2010/main" val="2980299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6" y="2149526"/>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 EDA: Customers by Country and City</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3833883" y="-1500118"/>
            <a:ext cx="6858002" cy="9858234"/>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3766781" y="555004"/>
            <a:ext cx="5718412"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Based on the tables below, we can see that almost all customers are from Spain, along with Madrid being the most popular city/province.</a:t>
            </a:r>
          </a:p>
        </p:txBody>
      </p:sp>
      <p:pic>
        <p:nvPicPr>
          <p:cNvPr id="3" name="Picture 2"/>
          <p:cNvPicPr>
            <a:picLocks noChangeAspect="1"/>
          </p:cNvPicPr>
          <p:nvPr/>
        </p:nvPicPr>
        <p:blipFill>
          <a:blip r:embed="rId2"/>
          <a:stretch>
            <a:fillRect/>
          </a:stretch>
        </p:blipFill>
        <p:spPr>
          <a:xfrm>
            <a:off x="6774620" y="2727440"/>
            <a:ext cx="2560448" cy="2943749"/>
          </a:xfrm>
          <a:prstGeom prst="rect">
            <a:avLst/>
          </a:prstGeom>
        </p:spPr>
      </p:pic>
      <p:sp>
        <p:nvSpPr>
          <p:cNvPr id="8" name="TextBox 7"/>
          <p:cNvSpPr txBox="1"/>
          <p:nvPr/>
        </p:nvSpPr>
        <p:spPr>
          <a:xfrm>
            <a:off x="6505824" y="2132923"/>
            <a:ext cx="2688608" cy="369332"/>
          </a:xfrm>
          <a:prstGeom prst="rect">
            <a:avLst/>
          </a:prstGeom>
          <a:noFill/>
        </p:spPr>
        <p:txBody>
          <a:bodyPr wrap="square" rtlCol="0">
            <a:spAutoFit/>
          </a:bodyPr>
          <a:lstStyle/>
          <a:p>
            <a:r>
              <a:rPr lang="en-US" dirty="0" smtClean="0"/>
              <a:t>Top 10 cities of customers</a:t>
            </a:r>
            <a:endParaRPr lang="en-US" dirty="0"/>
          </a:p>
        </p:txBody>
      </p:sp>
      <p:pic>
        <p:nvPicPr>
          <p:cNvPr id="9" name="Picture 8"/>
          <p:cNvPicPr>
            <a:picLocks noChangeAspect="1"/>
          </p:cNvPicPr>
          <p:nvPr/>
        </p:nvPicPr>
        <p:blipFill>
          <a:blip r:embed="rId3"/>
          <a:stretch>
            <a:fillRect/>
          </a:stretch>
        </p:blipFill>
        <p:spPr>
          <a:xfrm>
            <a:off x="3236460" y="2615400"/>
            <a:ext cx="2371276" cy="2924574"/>
          </a:xfrm>
          <a:prstGeom prst="rect">
            <a:avLst/>
          </a:prstGeom>
        </p:spPr>
      </p:pic>
      <p:sp>
        <p:nvSpPr>
          <p:cNvPr id="11" name="TextBox 10"/>
          <p:cNvSpPr txBox="1"/>
          <p:nvPr/>
        </p:nvSpPr>
        <p:spPr>
          <a:xfrm>
            <a:off x="3021508" y="2109510"/>
            <a:ext cx="2801179" cy="369332"/>
          </a:xfrm>
          <a:prstGeom prst="rect">
            <a:avLst/>
          </a:prstGeom>
          <a:noFill/>
        </p:spPr>
        <p:txBody>
          <a:bodyPr wrap="square" rtlCol="0">
            <a:spAutoFit/>
          </a:bodyPr>
          <a:lstStyle/>
          <a:p>
            <a:r>
              <a:rPr lang="en-US" dirty="0" smtClean="0"/>
              <a:t>Top countries of customers</a:t>
            </a:r>
            <a:endParaRPr lang="en-US" dirty="0"/>
          </a:p>
        </p:txBody>
      </p:sp>
    </p:spTree>
    <p:extLst>
      <p:ext uri="{BB962C8B-B14F-4D97-AF65-F5344CB8AC3E}">
        <p14:creationId xmlns:p14="http://schemas.microsoft.com/office/powerpoint/2010/main" val="3566860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6" y="2149526"/>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smtClean="0">
                <a:solidFill>
                  <a:srgbClr val="FF6600"/>
                </a:solidFill>
              </a:rPr>
              <a:t> EDA: Customer Distribution by City</a:t>
            </a:r>
            <a:endParaRPr lang="en-US" sz="36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3833883" y="-1500118"/>
            <a:ext cx="6858002" cy="9858234"/>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3766781" y="555004"/>
            <a:ext cx="5718412"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Based on the pie charts, we can see that the city/province can have a significant effect on the product distributions from customers.</a:t>
            </a:r>
          </a:p>
        </p:txBody>
      </p:sp>
      <p:pic>
        <p:nvPicPr>
          <p:cNvPr id="2" name="Picture 1"/>
          <p:cNvPicPr>
            <a:picLocks noChangeAspect="1"/>
          </p:cNvPicPr>
          <p:nvPr/>
        </p:nvPicPr>
        <p:blipFill>
          <a:blip r:embed="rId2"/>
          <a:stretch>
            <a:fillRect/>
          </a:stretch>
        </p:blipFill>
        <p:spPr>
          <a:xfrm>
            <a:off x="2333766" y="3203219"/>
            <a:ext cx="3903503" cy="3384645"/>
          </a:xfrm>
          <a:prstGeom prst="rect">
            <a:avLst/>
          </a:prstGeom>
        </p:spPr>
      </p:pic>
      <p:pic>
        <p:nvPicPr>
          <p:cNvPr id="12" name="Picture 11"/>
          <p:cNvPicPr>
            <a:picLocks noChangeAspect="1"/>
          </p:cNvPicPr>
          <p:nvPr/>
        </p:nvPicPr>
        <p:blipFill>
          <a:blip r:embed="rId3"/>
          <a:stretch>
            <a:fillRect/>
          </a:stretch>
        </p:blipFill>
        <p:spPr>
          <a:xfrm>
            <a:off x="7243719" y="3051433"/>
            <a:ext cx="3924130" cy="3328350"/>
          </a:xfrm>
          <a:prstGeom prst="rect">
            <a:avLst/>
          </a:prstGeom>
        </p:spPr>
      </p:pic>
      <p:sp>
        <p:nvSpPr>
          <p:cNvPr id="3" name="TextBox 2"/>
          <p:cNvSpPr txBox="1"/>
          <p:nvPr/>
        </p:nvSpPr>
        <p:spPr>
          <a:xfrm>
            <a:off x="3193576" y="2866768"/>
            <a:ext cx="1724413" cy="369332"/>
          </a:xfrm>
          <a:prstGeom prst="rect">
            <a:avLst/>
          </a:prstGeom>
          <a:noFill/>
        </p:spPr>
        <p:txBody>
          <a:bodyPr wrap="square" rtlCol="0">
            <a:spAutoFit/>
          </a:bodyPr>
          <a:lstStyle/>
          <a:p>
            <a:r>
              <a:rPr lang="en-US" dirty="0" smtClean="0"/>
              <a:t>Madrid</a:t>
            </a:r>
            <a:endParaRPr lang="en-US" dirty="0"/>
          </a:p>
        </p:txBody>
      </p:sp>
      <p:sp>
        <p:nvSpPr>
          <p:cNvPr id="8" name="TextBox 7"/>
          <p:cNvSpPr txBox="1"/>
          <p:nvPr/>
        </p:nvSpPr>
        <p:spPr>
          <a:xfrm>
            <a:off x="8489092" y="2682101"/>
            <a:ext cx="1433384" cy="369332"/>
          </a:xfrm>
          <a:prstGeom prst="rect">
            <a:avLst/>
          </a:prstGeom>
          <a:noFill/>
        </p:spPr>
        <p:txBody>
          <a:bodyPr wrap="square" rtlCol="0">
            <a:spAutoFit/>
          </a:bodyPr>
          <a:lstStyle/>
          <a:p>
            <a:r>
              <a:rPr lang="en-US" dirty="0" smtClean="0"/>
              <a:t>Barcelona</a:t>
            </a:r>
            <a:endParaRPr lang="en-US" dirty="0"/>
          </a:p>
        </p:txBody>
      </p:sp>
    </p:spTree>
    <p:extLst>
      <p:ext uri="{BB962C8B-B14F-4D97-AF65-F5344CB8AC3E}">
        <p14:creationId xmlns:p14="http://schemas.microsoft.com/office/powerpoint/2010/main" val="2101267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6" y="2149526"/>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 EDA: Customers by income</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6"/>
            <a:ext cx="8311487"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From the bar graph, we can see that customers usually make between $100,000 and $500,000.</a:t>
            </a:r>
          </a:p>
        </p:txBody>
      </p:sp>
      <p:pic>
        <p:nvPicPr>
          <p:cNvPr id="3" name="Picture 2"/>
          <p:cNvPicPr>
            <a:picLocks noChangeAspect="1"/>
          </p:cNvPicPr>
          <p:nvPr/>
        </p:nvPicPr>
        <p:blipFill>
          <a:blip r:embed="rId2"/>
          <a:stretch>
            <a:fillRect/>
          </a:stretch>
        </p:blipFill>
        <p:spPr>
          <a:xfrm>
            <a:off x="4570497" y="1547083"/>
            <a:ext cx="4438650" cy="4895850"/>
          </a:xfrm>
          <a:prstGeom prst="rect">
            <a:avLst/>
          </a:prstGeom>
        </p:spPr>
      </p:pic>
    </p:spTree>
    <p:extLst>
      <p:ext uri="{BB962C8B-B14F-4D97-AF65-F5344CB8AC3E}">
        <p14:creationId xmlns:p14="http://schemas.microsoft.com/office/powerpoint/2010/main" val="343216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6" y="2149526"/>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smtClean="0">
                <a:solidFill>
                  <a:srgbClr val="FF6600"/>
                </a:solidFill>
              </a:rPr>
              <a:t> EDA: Product Distribution by Income</a:t>
            </a:r>
            <a:endParaRPr lang="en-US" sz="36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6"/>
            <a:ext cx="8311487"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Based on the pie charts, we can conclude that there is a significant difference between the product distributions based on the gross income of customers.</a:t>
            </a:r>
          </a:p>
        </p:txBody>
      </p:sp>
      <p:pic>
        <p:nvPicPr>
          <p:cNvPr id="2" name="Picture 1"/>
          <p:cNvPicPr>
            <a:picLocks noChangeAspect="1"/>
          </p:cNvPicPr>
          <p:nvPr/>
        </p:nvPicPr>
        <p:blipFill>
          <a:blip r:embed="rId2"/>
          <a:stretch>
            <a:fillRect/>
          </a:stretch>
        </p:blipFill>
        <p:spPr>
          <a:xfrm>
            <a:off x="2528997" y="3203814"/>
            <a:ext cx="3207224" cy="3279798"/>
          </a:xfrm>
          <a:prstGeom prst="rect">
            <a:avLst/>
          </a:prstGeom>
        </p:spPr>
      </p:pic>
      <p:pic>
        <p:nvPicPr>
          <p:cNvPr id="8" name="Picture 7"/>
          <p:cNvPicPr>
            <a:picLocks noChangeAspect="1"/>
          </p:cNvPicPr>
          <p:nvPr/>
        </p:nvPicPr>
        <p:blipFill>
          <a:blip r:embed="rId3"/>
          <a:stretch>
            <a:fillRect/>
          </a:stretch>
        </p:blipFill>
        <p:spPr>
          <a:xfrm>
            <a:off x="5651865" y="3087130"/>
            <a:ext cx="3312245" cy="3429001"/>
          </a:xfrm>
          <a:prstGeom prst="rect">
            <a:avLst/>
          </a:prstGeom>
        </p:spPr>
      </p:pic>
      <p:pic>
        <p:nvPicPr>
          <p:cNvPr id="9" name="Picture 8"/>
          <p:cNvPicPr>
            <a:picLocks noChangeAspect="1"/>
          </p:cNvPicPr>
          <p:nvPr/>
        </p:nvPicPr>
        <p:blipFill>
          <a:blip r:embed="rId4"/>
          <a:stretch>
            <a:fillRect/>
          </a:stretch>
        </p:blipFill>
        <p:spPr>
          <a:xfrm>
            <a:off x="8349581" y="1716722"/>
            <a:ext cx="3715040" cy="3199370"/>
          </a:xfrm>
          <a:prstGeom prst="rect">
            <a:avLst/>
          </a:prstGeom>
        </p:spPr>
      </p:pic>
      <p:sp>
        <p:nvSpPr>
          <p:cNvPr id="11" name="TextBox 10"/>
          <p:cNvSpPr txBox="1"/>
          <p:nvPr/>
        </p:nvSpPr>
        <p:spPr>
          <a:xfrm>
            <a:off x="8106770" y="1351128"/>
            <a:ext cx="3616657" cy="369332"/>
          </a:xfrm>
          <a:prstGeom prst="rect">
            <a:avLst/>
          </a:prstGeom>
          <a:noFill/>
        </p:spPr>
        <p:txBody>
          <a:bodyPr wrap="square" rtlCol="0">
            <a:spAutoFit/>
          </a:bodyPr>
          <a:lstStyle/>
          <a:p>
            <a:r>
              <a:rPr lang="en-US" dirty="0" smtClean="0"/>
              <a:t>Income between $100k and $500k</a:t>
            </a:r>
            <a:endParaRPr lang="en-US" dirty="0"/>
          </a:p>
        </p:txBody>
      </p:sp>
      <p:sp>
        <p:nvSpPr>
          <p:cNvPr id="12" name="TextBox 11"/>
          <p:cNvSpPr txBox="1"/>
          <p:nvPr/>
        </p:nvSpPr>
        <p:spPr>
          <a:xfrm>
            <a:off x="5871468" y="2557483"/>
            <a:ext cx="2470245" cy="646331"/>
          </a:xfrm>
          <a:prstGeom prst="rect">
            <a:avLst/>
          </a:prstGeom>
          <a:noFill/>
        </p:spPr>
        <p:txBody>
          <a:bodyPr wrap="square" rtlCol="0">
            <a:spAutoFit/>
          </a:bodyPr>
          <a:lstStyle/>
          <a:p>
            <a:r>
              <a:rPr lang="en-US" dirty="0" smtClean="0"/>
              <a:t>Income between $50k and $100k</a:t>
            </a:r>
            <a:endParaRPr lang="en-US" dirty="0"/>
          </a:p>
        </p:txBody>
      </p:sp>
      <p:sp>
        <p:nvSpPr>
          <p:cNvPr id="13" name="TextBox 12"/>
          <p:cNvSpPr txBox="1"/>
          <p:nvPr/>
        </p:nvSpPr>
        <p:spPr>
          <a:xfrm>
            <a:off x="2592686" y="2670075"/>
            <a:ext cx="2224585" cy="646331"/>
          </a:xfrm>
          <a:prstGeom prst="rect">
            <a:avLst/>
          </a:prstGeom>
          <a:noFill/>
        </p:spPr>
        <p:txBody>
          <a:bodyPr wrap="square" rtlCol="0">
            <a:spAutoFit/>
          </a:bodyPr>
          <a:lstStyle/>
          <a:p>
            <a:r>
              <a:rPr lang="en-US" dirty="0" smtClean="0"/>
              <a:t>Income less than $30k</a:t>
            </a:r>
            <a:endParaRPr lang="en-US" dirty="0"/>
          </a:p>
        </p:txBody>
      </p:sp>
    </p:spTree>
    <p:extLst>
      <p:ext uri="{BB962C8B-B14F-4D97-AF65-F5344CB8AC3E}">
        <p14:creationId xmlns:p14="http://schemas.microsoft.com/office/powerpoint/2010/main" val="2502435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6" y="2149526"/>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 EDA: Income by Age Group</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pic>
        <p:nvPicPr>
          <p:cNvPr id="2" name="Picture 1"/>
          <p:cNvPicPr>
            <a:picLocks noChangeAspect="1"/>
          </p:cNvPicPr>
          <p:nvPr/>
        </p:nvPicPr>
        <p:blipFill>
          <a:blip r:embed="rId2"/>
          <a:stretch>
            <a:fillRect/>
          </a:stretch>
        </p:blipFill>
        <p:spPr>
          <a:xfrm>
            <a:off x="3827840" y="2764260"/>
            <a:ext cx="6817413" cy="3446521"/>
          </a:xfrm>
          <a:prstGeom prst="rect">
            <a:avLst/>
          </a:prstGeom>
        </p:spPr>
      </p:pic>
      <p:sp>
        <p:nvSpPr>
          <p:cNvPr id="8" name="TextBox 7"/>
          <p:cNvSpPr txBox="1"/>
          <p:nvPr/>
        </p:nvSpPr>
        <p:spPr>
          <a:xfrm>
            <a:off x="3718659" y="1009934"/>
            <a:ext cx="7035777"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Customers who are young adults (21-30) are most likely to have a gross household income of between $50,000 and $100,000.</a:t>
            </a:r>
          </a:p>
          <a:p>
            <a:pPr marL="285750" indent="-285750">
              <a:buFont typeface="Arial" panose="020B0604020202020204" pitchFamily="34" charset="0"/>
              <a:buChar char="•"/>
            </a:pPr>
            <a:r>
              <a:rPr lang="en-US" dirty="0" smtClean="0"/>
              <a:t>Customers who are middle aged (41-65) are more likely to have a gross household income greater than $100,000 but less than $500,000. This would most likely make sense as this age group has been working for a while.</a:t>
            </a:r>
            <a:endParaRPr lang="en-US" dirty="0"/>
          </a:p>
        </p:txBody>
      </p:sp>
    </p:spTree>
    <p:extLst>
      <p:ext uri="{BB962C8B-B14F-4D97-AF65-F5344CB8AC3E}">
        <p14:creationId xmlns:p14="http://schemas.microsoft.com/office/powerpoint/2010/main" val="365395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4263786" y="-1070210"/>
            <a:ext cx="6858004" cy="8998423"/>
          </a:xfrm>
        </p:spPr>
        <p:txBody>
          <a:bodyPr vert="vert270">
            <a:normAutofit/>
          </a:bodyPr>
          <a:lstStyle/>
          <a:p>
            <a:pPr algn="l"/>
            <a:r>
              <a:rPr lang="en-US" sz="2000" dirty="0" smtClean="0">
                <a:solidFill>
                  <a:srgbClr val="FF6600"/>
                </a:solidFill>
              </a:rPr>
              <a:t>Group Name: </a:t>
            </a:r>
            <a:r>
              <a:rPr lang="en-US" sz="2000" dirty="0" err="1" smtClean="0"/>
              <a:t>cust_seg</a:t>
            </a:r>
            <a:endParaRPr lang="en-US" sz="2000" dirty="0" smtClean="0"/>
          </a:p>
          <a:p>
            <a:pPr algn="l"/>
            <a:r>
              <a:rPr lang="en-US" sz="2000" dirty="0" smtClean="0">
                <a:solidFill>
                  <a:srgbClr val="FF6600"/>
                </a:solidFill>
              </a:rPr>
              <a:t>Specialization</a:t>
            </a:r>
            <a:r>
              <a:rPr lang="en-US" sz="2000" dirty="0" smtClean="0"/>
              <a:t>: Data Science</a:t>
            </a:r>
          </a:p>
          <a:p>
            <a:pPr algn="l"/>
            <a:r>
              <a:rPr lang="en-US" sz="2000" dirty="0" smtClean="0">
                <a:solidFill>
                  <a:srgbClr val="FF6600"/>
                </a:solidFill>
              </a:rPr>
              <a:t>Submitted to</a:t>
            </a:r>
            <a:r>
              <a:rPr lang="en-US" sz="2000" dirty="0" smtClean="0"/>
              <a:t>: Data Glacier</a:t>
            </a:r>
          </a:p>
          <a:p>
            <a:pPr algn="l"/>
            <a:r>
              <a:rPr lang="en-US" sz="2000" dirty="0" smtClean="0">
                <a:solidFill>
                  <a:srgbClr val="FF6600"/>
                </a:solidFill>
              </a:rPr>
              <a:t>Internship Batch</a:t>
            </a:r>
            <a:r>
              <a:rPr lang="en-US" sz="2000" dirty="0" smtClean="0"/>
              <a:t>: LISUM 12</a:t>
            </a:r>
            <a:endParaRPr lang="en-US" sz="2000" dirty="0" smtClean="0">
              <a:solidFill>
                <a:srgbClr val="FF6600"/>
              </a:solidFill>
            </a:endParaRPr>
          </a:p>
          <a:p>
            <a:pPr algn="l"/>
            <a:endParaRPr lang="en-US" sz="2000" dirty="0" smtClean="0"/>
          </a:p>
          <a:p>
            <a:pPr algn="l"/>
            <a:r>
              <a:rPr lang="en-US" sz="2000" dirty="0" smtClean="0"/>
              <a:t>Team Member Details:</a:t>
            </a:r>
          </a:p>
          <a:p>
            <a:pPr marL="342900" indent="-342900" algn="l">
              <a:buFont typeface="Arial" panose="020B0604020202020204" pitchFamily="34" charset="0"/>
              <a:buChar char="•"/>
            </a:pPr>
            <a:r>
              <a:rPr lang="en-US" sz="2000" dirty="0" smtClean="0"/>
              <a:t>Brennan Clinch, </a:t>
            </a:r>
            <a:r>
              <a:rPr lang="en-US" sz="2000" dirty="0" smtClean="0">
                <a:hlinkClick r:id="rId2"/>
              </a:rPr>
              <a:t>bclincher98@gmail.com</a:t>
            </a:r>
            <a:r>
              <a:rPr lang="en-US" sz="2000" dirty="0" smtClean="0"/>
              <a:t>, USA, North Carolina State University, Data Science</a:t>
            </a:r>
          </a:p>
          <a:p>
            <a:pPr marL="342900" indent="-342900" algn="l">
              <a:buFont typeface="Arial" panose="020B0604020202020204" pitchFamily="34" charset="0"/>
              <a:buChar char="•"/>
            </a:pPr>
            <a:r>
              <a:rPr lang="en-US" sz="2000" dirty="0" err="1" smtClean="0"/>
              <a:t>Rohit</a:t>
            </a:r>
            <a:r>
              <a:rPr lang="en-US" sz="2000" dirty="0" smtClean="0"/>
              <a:t> </a:t>
            </a:r>
            <a:r>
              <a:rPr lang="en-US" sz="2000" dirty="0" err="1" smtClean="0"/>
              <a:t>Sunku</a:t>
            </a:r>
            <a:r>
              <a:rPr lang="en-US" sz="2000" dirty="0" smtClean="0"/>
              <a:t>, </a:t>
            </a:r>
            <a:r>
              <a:rPr lang="en-US" sz="2000" dirty="0" smtClean="0">
                <a:hlinkClick r:id="rId3"/>
              </a:rPr>
              <a:t>rgs8890@gmail.com</a:t>
            </a:r>
            <a:r>
              <a:rPr lang="en-US" sz="2000" dirty="0" smtClean="0"/>
              <a:t>, UK, Le Wagon, Data </a:t>
            </a:r>
            <a:r>
              <a:rPr lang="en-US" sz="2000" dirty="0" smtClean="0"/>
              <a:t>Science (</a:t>
            </a:r>
            <a:r>
              <a:rPr lang="en-US" sz="2000" dirty="0"/>
              <a:t>N</a:t>
            </a:r>
            <a:r>
              <a:rPr lang="en-US" sz="2000" dirty="0" smtClean="0"/>
              <a:t>ot contributing)</a:t>
            </a:r>
            <a:endParaRPr lang="en-US" sz="2000" dirty="0" smtClean="0"/>
          </a:p>
          <a:p>
            <a:pPr marL="342900" indent="-342900" algn="l">
              <a:buFont typeface="Arial" panose="020B0604020202020204" pitchFamily="34" charset="0"/>
              <a:buChar char="•"/>
            </a:pPr>
            <a:r>
              <a:rPr lang="en-US" sz="2000" dirty="0" err="1" smtClean="0"/>
              <a:t>Kutay</a:t>
            </a:r>
            <a:r>
              <a:rPr lang="en-US" sz="2000" dirty="0"/>
              <a:t> </a:t>
            </a:r>
            <a:r>
              <a:rPr lang="en-US" sz="2000" dirty="0" err="1" smtClean="0"/>
              <a:t>Selçuk</a:t>
            </a:r>
            <a:r>
              <a:rPr lang="en-US" sz="2000" dirty="0" smtClean="0"/>
              <a:t>, </a:t>
            </a:r>
            <a:r>
              <a:rPr lang="en-US" sz="2000" dirty="0" smtClean="0">
                <a:hlinkClick r:id="rId4"/>
              </a:rPr>
              <a:t>kutay.selcuk@ozu.edu.tr</a:t>
            </a:r>
            <a:r>
              <a:rPr lang="en-US" sz="2000" dirty="0" smtClean="0"/>
              <a:t>, Turkey, </a:t>
            </a:r>
            <a:r>
              <a:rPr lang="en-US" sz="2000" dirty="0" err="1" smtClean="0"/>
              <a:t>Ozyegin</a:t>
            </a:r>
            <a:r>
              <a:rPr lang="en-US" sz="2000" dirty="0" smtClean="0"/>
              <a:t> University, Data </a:t>
            </a:r>
            <a:r>
              <a:rPr lang="en-US" sz="2000" dirty="0" smtClean="0"/>
              <a:t>Science (Not contributing)</a:t>
            </a:r>
            <a:endParaRPr lang="en-US" sz="2000" dirty="0" smtClean="0"/>
          </a:p>
          <a:p>
            <a:pPr marL="342900" indent="-342900" algn="l">
              <a:buFont typeface="Arial" panose="020B0604020202020204" pitchFamily="34" charset="0"/>
              <a:buChar char="•"/>
            </a:pPr>
            <a:r>
              <a:rPr lang="en-US" sz="2000" dirty="0" smtClean="0"/>
              <a:t>Zhan Shi, </a:t>
            </a:r>
            <a:r>
              <a:rPr lang="en-US" sz="2000" dirty="0" smtClean="0">
                <a:hlinkClick r:id="rId5"/>
              </a:rPr>
              <a:t>zhanshi@g.ucla.edu</a:t>
            </a:r>
            <a:r>
              <a:rPr lang="en-US" sz="2000" dirty="0" smtClean="0"/>
              <a:t>, USA, University of California Los Angeles, Data Science</a:t>
            </a:r>
          </a:p>
          <a:p>
            <a:pPr algn="l"/>
            <a:endParaRPr lang="en-US" dirty="0"/>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Title 1">
            <a:extLst>
              <a:ext uri="{FF2B5EF4-FFF2-40B4-BE49-F238E27FC236}">
                <a16:creationId xmlns="" xmlns:a16="http://schemas.microsoft.com/office/drawing/2014/main" id="{E8B8F26E-9345-4747-9094-972E38700A17}"/>
              </a:ext>
            </a:extLst>
          </p:cNvPr>
          <p:cNvSpPr txBox="1">
            <a:spLocks/>
          </p:cNvSpPr>
          <p:nvPr/>
        </p:nvSpPr>
        <p:spPr>
          <a:xfrm rot="5400000">
            <a:off x="-1832212" y="1832211"/>
            <a:ext cx="6858000" cy="319357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Group Information</a:t>
            </a:r>
            <a:endParaRPr lang="en-US" sz="4000" b="1" dirty="0">
              <a:solidFill>
                <a:srgbClr val="FF6600"/>
              </a:solidFill>
            </a:endParaRPr>
          </a:p>
        </p:txBody>
      </p:sp>
    </p:spTree>
    <p:extLst>
      <p:ext uri="{BB962C8B-B14F-4D97-AF65-F5344CB8AC3E}">
        <p14:creationId xmlns:p14="http://schemas.microsoft.com/office/powerpoint/2010/main" val="252846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6" y="2149526"/>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 EDA: Income by Seniority </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8" name="TextBox 7"/>
          <p:cNvSpPr txBox="1"/>
          <p:nvPr/>
        </p:nvSpPr>
        <p:spPr>
          <a:xfrm>
            <a:off x="3193574" y="245926"/>
            <a:ext cx="7035777"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Customers who have gross household income between $50,000 and $100,000 most likely have been a customer for less than 4 years, along with those who have income between $100,000 and $500,000.</a:t>
            </a:r>
            <a:endParaRPr lang="en-US" dirty="0"/>
          </a:p>
        </p:txBody>
      </p:sp>
      <p:pic>
        <p:nvPicPr>
          <p:cNvPr id="3" name="Picture 2"/>
          <p:cNvPicPr>
            <a:picLocks noChangeAspect="1"/>
          </p:cNvPicPr>
          <p:nvPr/>
        </p:nvPicPr>
        <p:blipFill>
          <a:blip r:embed="rId2"/>
          <a:stretch>
            <a:fillRect/>
          </a:stretch>
        </p:blipFill>
        <p:spPr>
          <a:xfrm>
            <a:off x="4494875" y="1472160"/>
            <a:ext cx="4867275" cy="4857750"/>
          </a:xfrm>
          <a:prstGeom prst="rect">
            <a:avLst/>
          </a:prstGeom>
        </p:spPr>
      </p:pic>
    </p:spTree>
    <p:extLst>
      <p:ext uri="{BB962C8B-B14F-4D97-AF65-F5344CB8AC3E}">
        <p14:creationId xmlns:p14="http://schemas.microsoft.com/office/powerpoint/2010/main" val="3722119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6" y="2149526"/>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 EDA: Income by City </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8" name="TextBox 7"/>
          <p:cNvSpPr txBox="1"/>
          <p:nvPr/>
        </p:nvSpPr>
        <p:spPr>
          <a:xfrm>
            <a:off x="3193574" y="245926"/>
            <a:ext cx="7035777"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Overall, Madrid was the most popular city by customers for most income groups. However, it was shown that for customers whose gross household income was less than $30,000, other cities had a higher number of customers.</a:t>
            </a:r>
            <a:endParaRPr lang="en-US" dirty="0"/>
          </a:p>
        </p:txBody>
      </p:sp>
      <p:pic>
        <p:nvPicPr>
          <p:cNvPr id="2" name="Picture 1"/>
          <p:cNvPicPr>
            <a:picLocks noChangeAspect="1"/>
          </p:cNvPicPr>
          <p:nvPr/>
        </p:nvPicPr>
        <p:blipFill>
          <a:blip r:embed="rId2"/>
          <a:stretch>
            <a:fillRect/>
          </a:stretch>
        </p:blipFill>
        <p:spPr>
          <a:xfrm>
            <a:off x="4045638" y="1692181"/>
            <a:ext cx="4363374" cy="4461343"/>
          </a:xfrm>
          <a:prstGeom prst="rect">
            <a:avLst/>
          </a:prstGeom>
        </p:spPr>
      </p:pic>
    </p:spTree>
    <p:extLst>
      <p:ext uri="{BB962C8B-B14F-4D97-AF65-F5344CB8AC3E}">
        <p14:creationId xmlns:p14="http://schemas.microsoft.com/office/powerpoint/2010/main" val="1816263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978930" y="1978929"/>
            <a:ext cx="6632817" cy="2674962"/>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Modeling Choices </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5"/>
            <a:ext cx="8238822" cy="4616648"/>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Since we will be working with no dependent variables, we will use </a:t>
            </a:r>
            <a:r>
              <a:rPr lang="en-US" sz="1400" b="1" dirty="0" smtClean="0"/>
              <a:t>unsupervised</a:t>
            </a:r>
            <a:r>
              <a:rPr lang="en-US" sz="1400" dirty="0" smtClean="0"/>
              <a:t> learning methods for our modeling.</a:t>
            </a:r>
          </a:p>
          <a:p>
            <a:pPr marL="285750" indent="-285750">
              <a:buFont typeface="Arial" panose="020B0604020202020204" pitchFamily="34" charset="0"/>
              <a:buChar char="•"/>
            </a:pPr>
            <a:r>
              <a:rPr lang="en-US" sz="1400" dirty="0" smtClean="0"/>
              <a:t>Since we are wanting to divide customers into different groups that share similar product and other demographic behavior in order to break up the groups for special Christmas offers, we will most likely be using clustering, which is when we divide data points up into a certain number of groups so that the data points in same group are similar to the other data points in same group than other groups.</a:t>
            </a:r>
          </a:p>
          <a:p>
            <a:pPr marL="285750" indent="-285750">
              <a:buFont typeface="Arial" panose="020B0604020202020204" pitchFamily="34" charset="0"/>
              <a:buChar char="•"/>
            </a:pPr>
            <a:r>
              <a:rPr lang="en-US" sz="1400" dirty="0" smtClean="0"/>
              <a:t>We will use two different types of clustering methods, shown below.</a:t>
            </a:r>
            <a:endParaRPr lang="en-US" sz="1400" dirty="0"/>
          </a:p>
          <a:p>
            <a:pPr marL="285750" indent="-285750">
              <a:buFont typeface="Arial" panose="020B0604020202020204" pitchFamily="34" charset="0"/>
              <a:buChar char="•"/>
            </a:pPr>
            <a:endParaRPr lang="en-US" sz="1400" dirty="0" smtClean="0"/>
          </a:p>
          <a:p>
            <a:r>
              <a:rPr lang="en-US" sz="1400" b="1" dirty="0" smtClean="0"/>
              <a:t>K-Means Clustering</a:t>
            </a:r>
            <a:r>
              <a:rPr lang="en-US" sz="1400" dirty="0" smtClean="0"/>
              <a:t>: For K-Means Clustering, the goal of this method is to partition n observations into k clusters in which every observation belongs to the cluster with the nearest mean.</a:t>
            </a:r>
          </a:p>
          <a:p>
            <a:endParaRPr lang="en-US" sz="1400" dirty="0"/>
          </a:p>
          <a:p>
            <a:r>
              <a:rPr lang="en-US" sz="1400" b="1" dirty="0" smtClean="0"/>
              <a:t>Hierarchical Clustering: </a:t>
            </a:r>
            <a:r>
              <a:rPr lang="en-US" sz="1400" dirty="0" smtClean="0"/>
              <a:t>For Hierarchical Clustering, the goal of this method is build a hierarchy of clusters.</a:t>
            </a:r>
          </a:p>
          <a:p>
            <a:pPr marL="742950" lvl="1" indent="-285750">
              <a:buFont typeface="Courier New" panose="02070309020205020404" pitchFamily="49" charset="0"/>
              <a:buChar char="o"/>
            </a:pPr>
            <a:r>
              <a:rPr lang="en-US" sz="1400" b="1" dirty="0" smtClean="0"/>
              <a:t>Agglomerative Hierarchical Clustering</a:t>
            </a:r>
            <a:r>
              <a:rPr lang="en-US" sz="1400" dirty="0" smtClean="0"/>
              <a:t>:  </a:t>
            </a:r>
            <a:r>
              <a:rPr lang="en-US" sz="1400" dirty="0"/>
              <a:t>For this type of hierarchical clustering, we start with individual clusters for each data point and then merge the clusters through ranking on their closeness. The final cluster contains all data.</a:t>
            </a:r>
          </a:p>
          <a:p>
            <a:pPr marL="742950" lvl="1" indent="-285750">
              <a:buFont typeface="Courier New" panose="02070309020205020404" pitchFamily="49" charset="0"/>
              <a:buChar char="o"/>
            </a:pPr>
            <a:r>
              <a:rPr lang="en-US" sz="1400" b="1" dirty="0" smtClean="0"/>
              <a:t>Divisive Hierarchical Clustering</a:t>
            </a:r>
            <a:r>
              <a:rPr lang="en-US" sz="1400" dirty="0" smtClean="0"/>
              <a:t>: </a:t>
            </a:r>
            <a:r>
              <a:rPr lang="en-US" sz="1400" dirty="0"/>
              <a:t>For this type of hierarchical clustering, we start with the cluster containing all the data. For each step, we split the most distant data in the cluster, and is repeated until we have individual data </a:t>
            </a:r>
            <a:r>
              <a:rPr lang="en-US" sz="1400" dirty="0" smtClean="0"/>
              <a:t>points.</a:t>
            </a:r>
          </a:p>
          <a:p>
            <a:pPr marL="742950" lvl="1" indent="-285750">
              <a:buFont typeface="Courier New" panose="02070309020205020404" pitchFamily="49" charset="0"/>
              <a:buChar char="o"/>
            </a:pPr>
            <a:r>
              <a:rPr lang="en-US" sz="1400" dirty="0" smtClean="0"/>
              <a:t>We will only use Agglomerative Hierarchical Clustering for our analysis</a:t>
            </a:r>
          </a:p>
          <a:p>
            <a:endParaRPr lang="en-US" sz="1400" b="1" dirty="0"/>
          </a:p>
          <a:p>
            <a:r>
              <a:rPr lang="en-US" sz="1400" b="1" dirty="0" smtClean="0"/>
              <a:t>- </a:t>
            </a:r>
            <a:r>
              <a:rPr lang="en-US" sz="1400" dirty="0" smtClean="0"/>
              <a:t>We will use both methods and compare for validation to finalize our analysis.</a:t>
            </a:r>
            <a:endParaRPr lang="en-US" sz="1400" b="1" dirty="0" smtClean="0"/>
          </a:p>
        </p:txBody>
      </p:sp>
    </p:spTree>
    <p:extLst>
      <p:ext uri="{BB962C8B-B14F-4D97-AF65-F5344CB8AC3E}">
        <p14:creationId xmlns:p14="http://schemas.microsoft.com/office/powerpoint/2010/main" val="1616704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978930" y="1978929"/>
            <a:ext cx="6632817" cy="2674962"/>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PCA: Principal Component Analysis</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5"/>
            <a:ext cx="8238822" cy="2062103"/>
          </a:xfrm>
          <a:prstGeom prst="rect">
            <a:avLst/>
          </a:prstGeom>
          <a:noFill/>
        </p:spPr>
        <p:txBody>
          <a:bodyPr wrap="square" rtlCol="0">
            <a:spAutoFit/>
          </a:bodyPr>
          <a:lstStyle/>
          <a:p>
            <a:pPr marL="285750" indent="-285750">
              <a:buFontTx/>
              <a:buChar char="-"/>
            </a:pPr>
            <a:r>
              <a:rPr lang="en-US" sz="1600" dirty="0" smtClean="0"/>
              <a:t>When doing K-Means, it is important that our model is as interpretable as possible. One way we can improve interpretability is through dimensional reduction techniques such as </a:t>
            </a:r>
            <a:r>
              <a:rPr lang="en-US" sz="1600" b="1" dirty="0" smtClean="0"/>
              <a:t>PCA (Principal Component Analysis). </a:t>
            </a:r>
            <a:r>
              <a:rPr lang="en-US" sz="1600" dirty="0" smtClean="0"/>
              <a:t>The goal of PCA is to identify patterns in a data set, and then reduce the dimensionality of the data while retaining as much as possible variation in the original dataset.</a:t>
            </a:r>
          </a:p>
          <a:p>
            <a:pPr marL="285750" indent="-285750">
              <a:buFontTx/>
              <a:buChar char="-"/>
            </a:pPr>
            <a:r>
              <a:rPr lang="en-US" sz="1600" dirty="0" smtClean="0"/>
              <a:t>The plot below shows the explained variance by the number of components. A good rule of thumb is to still have roughly </a:t>
            </a:r>
            <a:r>
              <a:rPr lang="en-US" sz="1600" dirty="0" smtClean="0"/>
              <a:t>80%</a:t>
            </a:r>
            <a:r>
              <a:rPr lang="en-US" sz="1600" dirty="0" smtClean="0"/>
              <a:t> </a:t>
            </a:r>
            <a:r>
              <a:rPr lang="en-US" sz="1600" dirty="0" smtClean="0"/>
              <a:t>of the total variance retained, so the best number of components we should keep </a:t>
            </a:r>
            <a:r>
              <a:rPr lang="en-US" sz="1600" dirty="0" smtClean="0"/>
              <a:t>is 10.</a:t>
            </a:r>
            <a:endParaRPr lang="en-US" sz="1600" dirty="0" smtClean="0"/>
          </a:p>
        </p:txBody>
      </p:sp>
      <p:pic>
        <p:nvPicPr>
          <p:cNvPr id="2" name="Picture 1"/>
          <p:cNvPicPr>
            <a:picLocks noChangeAspect="1"/>
          </p:cNvPicPr>
          <p:nvPr/>
        </p:nvPicPr>
        <p:blipFill>
          <a:blip r:embed="rId2"/>
          <a:stretch>
            <a:fillRect/>
          </a:stretch>
        </p:blipFill>
        <p:spPr>
          <a:xfrm>
            <a:off x="5001228" y="3005918"/>
            <a:ext cx="4644684" cy="3739490"/>
          </a:xfrm>
          <a:prstGeom prst="rect">
            <a:avLst/>
          </a:prstGeom>
        </p:spPr>
      </p:pic>
    </p:spTree>
    <p:extLst>
      <p:ext uri="{BB962C8B-B14F-4D97-AF65-F5344CB8AC3E}">
        <p14:creationId xmlns:p14="http://schemas.microsoft.com/office/powerpoint/2010/main" val="350364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978930" y="1978929"/>
            <a:ext cx="6632817" cy="2674962"/>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K-Means: Determining Number of Clusters</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5"/>
            <a:ext cx="8238822" cy="1569660"/>
          </a:xfrm>
          <a:prstGeom prst="rect">
            <a:avLst/>
          </a:prstGeom>
          <a:noFill/>
        </p:spPr>
        <p:txBody>
          <a:bodyPr wrap="square" rtlCol="0">
            <a:spAutoFit/>
          </a:bodyPr>
          <a:lstStyle/>
          <a:p>
            <a:pPr marL="285750" indent="-285750">
              <a:buFontTx/>
              <a:buChar char="-"/>
            </a:pPr>
            <a:r>
              <a:rPr lang="en-US" sz="1600" dirty="0" smtClean="0"/>
              <a:t>For our analysis, we do not want more than 5 groups as it would be inefficient for the campaign. Let us use the Elbow Method to determine how many clusters we should use.</a:t>
            </a:r>
          </a:p>
          <a:p>
            <a:pPr marL="285750" indent="-285750">
              <a:buFontTx/>
              <a:buChar char="-"/>
            </a:pPr>
            <a:r>
              <a:rPr lang="en-US" sz="1600" dirty="0" smtClean="0"/>
              <a:t>Based on the plot below, the optimal number of clusters should not be more than 5, and it is obvious as the plot </a:t>
            </a:r>
            <a:r>
              <a:rPr lang="en-US" sz="1600" dirty="0" smtClean="0"/>
              <a:t>shows the optimal number is exactly 5 clusters. 5 clusters will allow us enough variety between the groups while also allowing us to not be inefficient to the marketing campaign with having the maximum number of groups.</a:t>
            </a:r>
            <a:endParaRPr lang="en-US" sz="1600" dirty="0" smtClean="0"/>
          </a:p>
        </p:txBody>
      </p:sp>
      <p:pic>
        <p:nvPicPr>
          <p:cNvPr id="2" name="Picture 1"/>
          <p:cNvPicPr>
            <a:picLocks noChangeAspect="1"/>
          </p:cNvPicPr>
          <p:nvPr/>
        </p:nvPicPr>
        <p:blipFill>
          <a:blip r:embed="rId2"/>
          <a:stretch>
            <a:fillRect/>
          </a:stretch>
        </p:blipFill>
        <p:spPr>
          <a:xfrm>
            <a:off x="4395716" y="2350187"/>
            <a:ext cx="5638800" cy="3686175"/>
          </a:xfrm>
          <a:prstGeom prst="rect">
            <a:avLst/>
          </a:prstGeom>
        </p:spPr>
      </p:pic>
    </p:spTree>
    <p:extLst>
      <p:ext uri="{BB962C8B-B14F-4D97-AF65-F5344CB8AC3E}">
        <p14:creationId xmlns:p14="http://schemas.microsoft.com/office/powerpoint/2010/main" val="149251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978930" y="1978929"/>
            <a:ext cx="6632817" cy="2674962"/>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K-Means:</a:t>
            </a:r>
          </a:p>
          <a:p>
            <a:pPr algn="l"/>
            <a:r>
              <a:rPr lang="en-US" sz="4000" b="1" dirty="0" smtClean="0">
                <a:solidFill>
                  <a:srgbClr val="FF6600"/>
                </a:solidFill>
              </a:rPr>
              <a:t>Results</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2" name="Oval 1"/>
          <p:cNvSpPr/>
          <p:nvPr/>
        </p:nvSpPr>
        <p:spPr>
          <a:xfrm>
            <a:off x="2852382" y="122829"/>
            <a:ext cx="4074993" cy="22245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Group 1:</a:t>
            </a:r>
          </a:p>
          <a:p>
            <a:r>
              <a:rPr lang="en-US" sz="1200" dirty="0" smtClean="0"/>
              <a:t>-    No </a:t>
            </a:r>
            <a:r>
              <a:rPr lang="en-US" sz="1200" dirty="0" smtClean="0"/>
              <a:t>Saving </a:t>
            </a:r>
            <a:r>
              <a:rPr lang="en-US" sz="1200" dirty="0" smtClean="0"/>
              <a:t>Account</a:t>
            </a:r>
          </a:p>
          <a:p>
            <a:r>
              <a:rPr lang="en-US" sz="1200" dirty="0" smtClean="0"/>
              <a:t>-     No Guarantees</a:t>
            </a:r>
          </a:p>
          <a:p>
            <a:pPr marL="285750" indent="-285750">
              <a:buFontTx/>
              <a:buChar char="-"/>
            </a:pPr>
            <a:r>
              <a:rPr lang="en-US" sz="1200" dirty="0" smtClean="0"/>
              <a:t>No </a:t>
            </a:r>
            <a:r>
              <a:rPr lang="en-US" sz="1200" dirty="0" err="1" smtClean="0"/>
              <a:t>Derivada</a:t>
            </a:r>
            <a:r>
              <a:rPr lang="en-US" sz="1200" dirty="0" smtClean="0"/>
              <a:t> </a:t>
            </a:r>
            <a:r>
              <a:rPr lang="en-US" sz="1200" dirty="0" smtClean="0"/>
              <a:t>Account</a:t>
            </a:r>
          </a:p>
          <a:p>
            <a:pPr marL="285750" indent="-285750">
              <a:buFontTx/>
              <a:buChar char="-"/>
            </a:pPr>
            <a:r>
              <a:rPr lang="en-US" sz="1200" dirty="0" smtClean="0"/>
              <a:t>No Pensions_1</a:t>
            </a:r>
            <a:endParaRPr lang="en-US" sz="1200" dirty="0" smtClean="0"/>
          </a:p>
          <a:p>
            <a:pPr marL="285750" indent="-285750">
              <a:buFontTx/>
              <a:buChar char="-"/>
            </a:pPr>
            <a:r>
              <a:rPr lang="en-US" sz="1200" dirty="0" smtClean="0"/>
              <a:t>No Mortgage</a:t>
            </a:r>
          </a:p>
          <a:p>
            <a:pPr marL="285750" indent="-285750">
              <a:buFontTx/>
              <a:buChar char="-"/>
            </a:pPr>
            <a:r>
              <a:rPr lang="en-US" sz="1200" dirty="0" smtClean="0"/>
              <a:t>No more than 4 total products</a:t>
            </a:r>
          </a:p>
          <a:p>
            <a:pPr marL="285750" indent="-285750">
              <a:buFontTx/>
              <a:buChar char="-"/>
            </a:pPr>
            <a:r>
              <a:rPr lang="en-US" sz="1200" dirty="0" smtClean="0"/>
              <a:t>Employee index filial or not employee</a:t>
            </a:r>
          </a:p>
          <a:p>
            <a:pPr marL="285750" indent="-285750">
              <a:buFontTx/>
              <a:buChar char="-"/>
            </a:pPr>
            <a:r>
              <a:rPr lang="en-US" sz="1200" dirty="0" smtClean="0"/>
              <a:t>Seniority less than 200 months</a:t>
            </a:r>
          </a:p>
          <a:p>
            <a:pPr marL="285750" indent="-285750">
              <a:buFontTx/>
              <a:buChar char="-"/>
            </a:pPr>
            <a:endParaRPr lang="en-US" sz="1500" dirty="0"/>
          </a:p>
        </p:txBody>
      </p:sp>
      <p:sp>
        <p:nvSpPr>
          <p:cNvPr id="9" name="Oval 8"/>
          <p:cNvSpPr/>
          <p:nvPr/>
        </p:nvSpPr>
        <p:spPr>
          <a:xfrm>
            <a:off x="7931623" y="218364"/>
            <a:ext cx="3969225" cy="2224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Group 2</a:t>
            </a:r>
            <a:r>
              <a:rPr lang="en-US" dirty="0" smtClean="0"/>
              <a:t>:</a:t>
            </a:r>
          </a:p>
          <a:p>
            <a:pPr marL="285750" indent="-285750" algn="ctr">
              <a:buFontTx/>
              <a:buChar char="-"/>
            </a:pPr>
            <a:r>
              <a:rPr lang="en-US" dirty="0" smtClean="0"/>
              <a:t>2 or more products</a:t>
            </a:r>
          </a:p>
          <a:p>
            <a:pPr marL="285750" indent="-285750" algn="ctr">
              <a:buFontTx/>
              <a:buChar char="-"/>
            </a:pPr>
            <a:r>
              <a:rPr lang="en-US" dirty="0" smtClean="0"/>
              <a:t>Not including 1 city</a:t>
            </a:r>
            <a:endParaRPr lang="en-US" dirty="0" smtClean="0"/>
          </a:p>
        </p:txBody>
      </p:sp>
      <p:sp>
        <p:nvSpPr>
          <p:cNvPr id="11" name="Oval 10"/>
          <p:cNvSpPr/>
          <p:nvPr/>
        </p:nvSpPr>
        <p:spPr>
          <a:xfrm>
            <a:off x="5624015" y="2729553"/>
            <a:ext cx="3521123" cy="1774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Group 3</a:t>
            </a:r>
            <a:r>
              <a:rPr lang="en-US" dirty="0" smtClean="0"/>
              <a:t>:</a:t>
            </a:r>
          </a:p>
          <a:p>
            <a:pPr marL="285750" indent="-285750">
              <a:buFontTx/>
              <a:buChar char="-"/>
            </a:pPr>
            <a:r>
              <a:rPr lang="en-US" sz="1200" dirty="0" smtClean="0"/>
              <a:t>No Junior Account</a:t>
            </a:r>
          </a:p>
          <a:p>
            <a:pPr marL="285750" indent="-285750">
              <a:buFontTx/>
              <a:buChar char="-"/>
            </a:pPr>
            <a:r>
              <a:rPr lang="en-US" sz="1200" dirty="0" smtClean="0"/>
              <a:t>No more than 11 total products</a:t>
            </a:r>
          </a:p>
          <a:p>
            <a:pPr marL="285750" indent="-285750">
              <a:buFontTx/>
              <a:buChar char="-"/>
            </a:pPr>
            <a:r>
              <a:rPr lang="en-US" sz="1200" dirty="0" smtClean="0"/>
              <a:t>Not including 2 cities</a:t>
            </a:r>
          </a:p>
          <a:p>
            <a:pPr marL="285750" indent="-285750">
              <a:buFontTx/>
              <a:buChar char="-"/>
            </a:pPr>
            <a:r>
              <a:rPr lang="en-US" sz="1200" dirty="0" smtClean="0"/>
              <a:t>Ages 21, 20, 19 not included</a:t>
            </a:r>
          </a:p>
          <a:p>
            <a:pPr marL="285750" indent="-285750">
              <a:buFontTx/>
              <a:buChar char="-"/>
            </a:pPr>
            <a:r>
              <a:rPr lang="en-US" sz="1200" dirty="0" smtClean="0"/>
              <a:t>Channels KHE and KHK not included</a:t>
            </a:r>
          </a:p>
        </p:txBody>
      </p:sp>
      <p:sp>
        <p:nvSpPr>
          <p:cNvPr id="12" name="Oval 11"/>
          <p:cNvSpPr/>
          <p:nvPr/>
        </p:nvSpPr>
        <p:spPr>
          <a:xfrm>
            <a:off x="2674960" y="4394579"/>
            <a:ext cx="3542733" cy="2197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Group 4:</a:t>
            </a:r>
          </a:p>
          <a:p>
            <a:pPr marL="285750" indent="-285750">
              <a:buFontTx/>
              <a:buChar char="-"/>
            </a:pPr>
            <a:r>
              <a:rPr lang="en-US" sz="1500" dirty="0" smtClean="0"/>
              <a:t>No Guarantees</a:t>
            </a:r>
          </a:p>
          <a:p>
            <a:pPr marL="285750" indent="-285750">
              <a:buFontTx/>
              <a:buChar char="-"/>
            </a:pPr>
            <a:r>
              <a:rPr lang="en-US" sz="1500" dirty="0" smtClean="0"/>
              <a:t>No more than </a:t>
            </a:r>
            <a:r>
              <a:rPr lang="en-US" sz="1500" dirty="0"/>
              <a:t>8</a:t>
            </a:r>
            <a:r>
              <a:rPr lang="en-US" sz="1500" dirty="0" smtClean="0"/>
              <a:t> </a:t>
            </a:r>
            <a:r>
              <a:rPr lang="en-US" sz="1500" dirty="0" smtClean="0"/>
              <a:t>total products</a:t>
            </a:r>
          </a:p>
          <a:p>
            <a:r>
              <a:rPr lang="en-US" sz="1500" dirty="0" smtClean="0"/>
              <a:t>-     </a:t>
            </a:r>
            <a:r>
              <a:rPr lang="en-US" sz="1500" dirty="0" smtClean="0"/>
              <a:t>All but </a:t>
            </a:r>
            <a:r>
              <a:rPr lang="en-US" sz="1500" dirty="0" smtClean="0"/>
              <a:t>1 </a:t>
            </a:r>
            <a:r>
              <a:rPr lang="en-US" sz="1500" dirty="0" smtClean="0"/>
              <a:t>city</a:t>
            </a:r>
            <a:endParaRPr lang="en-US" sz="1500" dirty="0"/>
          </a:p>
        </p:txBody>
      </p:sp>
      <p:sp>
        <p:nvSpPr>
          <p:cNvPr id="13" name="Oval 12"/>
          <p:cNvSpPr/>
          <p:nvPr/>
        </p:nvSpPr>
        <p:spPr>
          <a:xfrm>
            <a:off x="8551460" y="4640239"/>
            <a:ext cx="3521123" cy="1774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Group 5</a:t>
            </a:r>
            <a:r>
              <a:rPr lang="en-US" dirty="0" smtClean="0"/>
              <a:t>:</a:t>
            </a:r>
          </a:p>
          <a:p>
            <a:pPr marL="285750" indent="-285750">
              <a:buFontTx/>
              <a:buChar char="-"/>
            </a:pPr>
            <a:r>
              <a:rPr lang="en-US" dirty="0" smtClean="0"/>
              <a:t>No Guarantees</a:t>
            </a:r>
          </a:p>
          <a:p>
            <a:pPr marL="285750" indent="-285750">
              <a:buFontTx/>
              <a:buChar char="-"/>
            </a:pPr>
            <a:r>
              <a:rPr lang="en-US" dirty="0" smtClean="0"/>
              <a:t>No more than 6 total products</a:t>
            </a:r>
          </a:p>
          <a:p>
            <a:pPr marL="285750" indent="-285750">
              <a:buFontTx/>
              <a:buChar char="-"/>
            </a:pPr>
            <a:r>
              <a:rPr lang="en-US" dirty="0" smtClean="0"/>
              <a:t>Not including 2 cities</a:t>
            </a:r>
            <a:endParaRPr lang="en-US" dirty="0" smtClean="0"/>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inherit"/>
              </a:rPr>
              <a:t>from</a:t>
            </a:r>
            <a:r>
              <a:rPr kumimoji="0" lang="en-US" altLang="en-US" sz="1000" b="0" i="0" u="none" strike="noStrike" cap="none" normalizeH="0" baseline="0" smtClean="0">
                <a:ln>
                  <a:noFill/>
                </a:ln>
                <a:solidFill>
                  <a:schemeClr val="tx1"/>
                </a:solidFill>
                <a:effectLst/>
                <a:latin typeface="inherit"/>
              </a:rPr>
              <a:t> sklearn.metrics </a:t>
            </a:r>
            <a:r>
              <a:rPr kumimoji="0" lang="en-US" altLang="en-US" sz="900" b="0" i="0" u="none" strike="noStrike" cap="none" normalizeH="0" baseline="0" smtClean="0">
                <a:ln>
                  <a:noFill/>
                </a:ln>
                <a:solidFill>
                  <a:schemeClr val="tx1"/>
                </a:solidFill>
                <a:effectLst/>
                <a:latin typeface="inherit"/>
              </a:rPr>
              <a:t>import</a:t>
            </a:r>
            <a:r>
              <a:rPr kumimoji="0" lang="en-US" altLang="en-US" sz="1000" b="0" i="0" u="none" strike="noStrike" cap="none" normalizeH="0" baseline="0" smtClean="0">
                <a:ln>
                  <a:noFill/>
                </a:ln>
                <a:solidFill>
                  <a:schemeClr val="tx1"/>
                </a:solidFill>
                <a:effectLst/>
                <a:latin typeface="inherit"/>
              </a:rPr>
              <a:t> silhouette_score</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1826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978930" y="1978929"/>
            <a:ext cx="6632817" cy="2674962"/>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dirty="0" smtClean="0">
                <a:solidFill>
                  <a:srgbClr val="FF6600"/>
                </a:solidFill>
              </a:rPr>
              <a:t>Hierarchical Clustering:</a:t>
            </a:r>
          </a:p>
          <a:p>
            <a:pPr algn="l"/>
            <a:r>
              <a:rPr lang="en-US" sz="3000" b="1" dirty="0" err="1" smtClean="0">
                <a:solidFill>
                  <a:srgbClr val="FF6600"/>
                </a:solidFill>
              </a:rPr>
              <a:t>Dendrogram</a:t>
            </a:r>
            <a:r>
              <a:rPr lang="en-US" sz="3000" b="1" dirty="0" smtClean="0">
                <a:solidFill>
                  <a:srgbClr val="FF6600"/>
                </a:solidFill>
              </a:rPr>
              <a:t> for Determining Optimal Number of Clusters</a:t>
            </a:r>
            <a:endParaRPr lang="en-US" sz="3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004480" y="-1329522"/>
            <a:ext cx="6858002" cy="9517041"/>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3" name="TextBox 2"/>
          <p:cNvSpPr txBox="1"/>
          <p:nvPr/>
        </p:nvSpPr>
        <p:spPr>
          <a:xfrm>
            <a:off x="3193576" y="518615"/>
            <a:ext cx="7233314" cy="1477328"/>
          </a:xfrm>
          <a:prstGeom prst="rect">
            <a:avLst/>
          </a:prstGeom>
          <a:noFill/>
        </p:spPr>
        <p:txBody>
          <a:bodyPr wrap="square" rtlCol="0">
            <a:spAutoFit/>
          </a:bodyPr>
          <a:lstStyle/>
          <a:p>
            <a:pPr marL="285750" indent="-285750">
              <a:buFontTx/>
              <a:buChar char="-"/>
            </a:pPr>
            <a:r>
              <a:rPr lang="en-US" dirty="0" smtClean="0"/>
              <a:t>When determining the optimal number of clusters in Hierarchical Clustering, one way of doing so is through a cluster tree, or </a:t>
            </a:r>
            <a:r>
              <a:rPr lang="en-US" dirty="0" err="1" smtClean="0"/>
              <a:t>Dendrogram</a:t>
            </a:r>
            <a:r>
              <a:rPr lang="en-US" dirty="0" smtClean="0"/>
              <a:t>. </a:t>
            </a:r>
            <a:endParaRPr lang="en-US" dirty="0"/>
          </a:p>
          <a:p>
            <a:pPr marL="285750" indent="-285750">
              <a:buFontTx/>
              <a:buChar char="-"/>
            </a:pPr>
            <a:r>
              <a:rPr lang="en-US" dirty="0" smtClean="0"/>
              <a:t>To find the optimal number of clusters, we first pick an area where the vertical distance between each linkage is the greatest. From the horizontal line below, the optimal number is 3.</a:t>
            </a:r>
            <a:endParaRPr lang="en-US" dirty="0"/>
          </a:p>
        </p:txBody>
      </p:sp>
      <p:pic>
        <p:nvPicPr>
          <p:cNvPr id="10" name="Picture 9"/>
          <p:cNvPicPr>
            <a:picLocks noChangeAspect="1"/>
          </p:cNvPicPr>
          <p:nvPr/>
        </p:nvPicPr>
        <p:blipFill>
          <a:blip r:embed="rId2"/>
          <a:stretch>
            <a:fillRect/>
          </a:stretch>
        </p:blipFill>
        <p:spPr>
          <a:xfrm>
            <a:off x="3962506" y="2317140"/>
            <a:ext cx="5695453" cy="4090023"/>
          </a:xfrm>
          <a:prstGeom prst="rect">
            <a:avLst/>
          </a:prstGeom>
        </p:spPr>
      </p:pic>
      <p:cxnSp>
        <p:nvCxnSpPr>
          <p:cNvPr id="15" name="Straight Connector 14"/>
          <p:cNvCxnSpPr/>
          <p:nvPr/>
        </p:nvCxnSpPr>
        <p:spPr>
          <a:xfrm flipH="1" flipV="1">
            <a:off x="4476465" y="4981433"/>
            <a:ext cx="4667534" cy="136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353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978930" y="1978929"/>
            <a:ext cx="6632817" cy="2674962"/>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dirty="0" smtClean="0">
                <a:solidFill>
                  <a:srgbClr val="FF6600"/>
                </a:solidFill>
              </a:rPr>
              <a:t>Hierarchical Clustering:</a:t>
            </a:r>
          </a:p>
          <a:p>
            <a:pPr algn="l"/>
            <a:r>
              <a:rPr lang="en-US" sz="3000" b="1" dirty="0" smtClean="0">
                <a:solidFill>
                  <a:srgbClr val="FF6600"/>
                </a:solidFill>
              </a:rPr>
              <a:t>Results</a:t>
            </a: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004480" y="-1329522"/>
            <a:ext cx="6858002" cy="9517041"/>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2" name="Oval 1"/>
          <p:cNvSpPr/>
          <p:nvPr/>
        </p:nvSpPr>
        <p:spPr>
          <a:xfrm>
            <a:off x="3091217" y="109182"/>
            <a:ext cx="4326340" cy="2320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Group 1:</a:t>
            </a:r>
          </a:p>
          <a:p>
            <a:pPr marL="285750" indent="-285750">
              <a:buFontTx/>
              <a:buChar char="-"/>
            </a:pPr>
            <a:r>
              <a:rPr lang="en-US" dirty="0" smtClean="0"/>
              <a:t>Not including those with 12 total products</a:t>
            </a:r>
          </a:p>
          <a:p>
            <a:pPr marL="285750" indent="-285750">
              <a:buFontTx/>
              <a:buChar char="-"/>
            </a:pPr>
            <a:r>
              <a:rPr lang="en-US" dirty="0" smtClean="0"/>
              <a:t>Employee Index not ex employed</a:t>
            </a:r>
          </a:p>
          <a:p>
            <a:pPr marL="285750" indent="-285750">
              <a:buFontTx/>
              <a:buChar char="-"/>
            </a:pPr>
            <a:r>
              <a:rPr lang="en-US" dirty="0" smtClean="0"/>
              <a:t>Excluding 2 cities</a:t>
            </a:r>
          </a:p>
          <a:p>
            <a:pPr marL="285750" indent="-285750">
              <a:buFontTx/>
              <a:buChar char="-"/>
            </a:pPr>
            <a:r>
              <a:rPr lang="en-US" dirty="0" smtClean="0"/>
              <a:t>Income less than </a:t>
            </a:r>
            <a:r>
              <a:rPr lang="en-US" dirty="0" smtClean="0"/>
              <a:t>500k</a:t>
            </a:r>
            <a:endParaRPr lang="en-US" dirty="0"/>
          </a:p>
        </p:txBody>
      </p:sp>
      <p:sp>
        <p:nvSpPr>
          <p:cNvPr id="11" name="Oval 10"/>
          <p:cNvSpPr/>
          <p:nvPr/>
        </p:nvSpPr>
        <p:spPr>
          <a:xfrm>
            <a:off x="2770495" y="3193576"/>
            <a:ext cx="5022377" cy="2958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Group 2:</a:t>
            </a:r>
          </a:p>
          <a:p>
            <a:pPr marL="285750" indent="-285750">
              <a:buFontTx/>
              <a:buChar char="-"/>
            </a:pPr>
            <a:r>
              <a:rPr lang="en-US" dirty="0" smtClean="0"/>
              <a:t>No </a:t>
            </a:r>
            <a:r>
              <a:rPr lang="en-US" dirty="0"/>
              <a:t>S</a:t>
            </a:r>
            <a:r>
              <a:rPr lang="en-US" dirty="0" smtClean="0"/>
              <a:t>avings </a:t>
            </a:r>
            <a:r>
              <a:rPr lang="en-US" dirty="0"/>
              <a:t>A</a:t>
            </a:r>
            <a:r>
              <a:rPr lang="en-US" dirty="0" smtClean="0"/>
              <a:t>ccount</a:t>
            </a:r>
          </a:p>
          <a:p>
            <a:pPr marL="285750" indent="-285750">
              <a:buFontTx/>
              <a:buChar char="-"/>
            </a:pPr>
            <a:r>
              <a:rPr lang="en-US" dirty="0" smtClean="0"/>
              <a:t>No Guarantees</a:t>
            </a:r>
          </a:p>
          <a:p>
            <a:pPr marL="285750" indent="-285750">
              <a:buFontTx/>
              <a:buChar char="-"/>
            </a:pPr>
            <a:r>
              <a:rPr lang="en-US" dirty="0" smtClean="0"/>
              <a:t>No Loans</a:t>
            </a:r>
          </a:p>
          <a:p>
            <a:pPr marL="285750" indent="-285750">
              <a:buFontTx/>
              <a:buChar char="-"/>
            </a:pPr>
            <a:r>
              <a:rPr lang="en-US" dirty="0" smtClean="0"/>
              <a:t>Excluding those with 11 products</a:t>
            </a:r>
          </a:p>
          <a:p>
            <a:pPr marL="285750" indent="-285750">
              <a:buFontTx/>
              <a:buChar char="-"/>
            </a:pPr>
            <a:r>
              <a:rPr lang="en-US" dirty="0" smtClean="0"/>
              <a:t>Employee Index not an employee</a:t>
            </a:r>
          </a:p>
          <a:p>
            <a:pPr marL="285750" indent="-285750">
              <a:buFontTx/>
              <a:buChar char="-"/>
            </a:pPr>
            <a:r>
              <a:rPr lang="en-US" dirty="0" smtClean="0"/>
              <a:t>Registered after 6 months</a:t>
            </a:r>
          </a:p>
          <a:p>
            <a:pPr marL="285750" indent="-285750">
              <a:buFontTx/>
              <a:buChar char="-"/>
            </a:pPr>
            <a:r>
              <a:rPr lang="en-US" dirty="0" smtClean="0"/>
              <a:t>Excluding many cities</a:t>
            </a:r>
          </a:p>
          <a:p>
            <a:pPr marL="285750" indent="-285750">
              <a:buFontTx/>
              <a:buChar char="-"/>
            </a:pPr>
            <a:r>
              <a:rPr lang="en-US" dirty="0" smtClean="0"/>
              <a:t>Income greater than </a:t>
            </a:r>
            <a:r>
              <a:rPr lang="en-US" dirty="0" smtClean="0"/>
              <a:t>250k</a:t>
            </a:r>
            <a:endParaRPr lang="en-US" dirty="0"/>
          </a:p>
        </p:txBody>
      </p:sp>
      <p:sp>
        <p:nvSpPr>
          <p:cNvPr id="12" name="Oval 11"/>
          <p:cNvSpPr/>
          <p:nvPr/>
        </p:nvSpPr>
        <p:spPr>
          <a:xfrm>
            <a:off x="7519916" y="167181"/>
            <a:ext cx="4610669" cy="3203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Group 3:</a:t>
            </a:r>
          </a:p>
          <a:p>
            <a:pPr marL="285750" indent="-285750">
              <a:buFontTx/>
              <a:buChar char="-"/>
            </a:pPr>
            <a:r>
              <a:rPr lang="en-US" dirty="0" smtClean="0"/>
              <a:t>No Guarantees</a:t>
            </a:r>
          </a:p>
          <a:p>
            <a:pPr marL="285750" indent="-285750">
              <a:buFontTx/>
              <a:buChar char="-"/>
            </a:pPr>
            <a:r>
              <a:rPr lang="en-US" dirty="0" smtClean="0"/>
              <a:t>No more than 12 total products</a:t>
            </a:r>
          </a:p>
          <a:p>
            <a:pPr marL="285750" indent="-285750">
              <a:buFontTx/>
              <a:buChar char="-"/>
            </a:pPr>
            <a:r>
              <a:rPr lang="en-US" dirty="0" smtClean="0"/>
              <a:t>Registered after 6 months</a:t>
            </a:r>
          </a:p>
          <a:p>
            <a:pPr marL="285750" indent="-285750">
              <a:buFontTx/>
              <a:buChar char="-"/>
            </a:pPr>
            <a:r>
              <a:rPr lang="en-US" dirty="0" smtClean="0"/>
              <a:t>Excluding 6 cities</a:t>
            </a:r>
          </a:p>
          <a:p>
            <a:pPr marL="285750" indent="-285750">
              <a:buFontTx/>
              <a:buChar char="-"/>
            </a:pPr>
            <a:r>
              <a:rPr lang="en-US" dirty="0" smtClean="0"/>
              <a:t>Income around </a:t>
            </a:r>
            <a:r>
              <a:rPr lang="en-US" dirty="0" smtClean="0"/>
              <a:t>150k </a:t>
            </a:r>
            <a:r>
              <a:rPr lang="en-US" dirty="0" smtClean="0"/>
              <a:t>to </a:t>
            </a:r>
            <a:r>
              <a:rPr lang="en-US" dirty="0" smtClean="0"/>
              <a:t>300k</a:t>
            </a:r>
            <a:endParaRPr lang="en-US" dirty="0"/>
          </a:p>
        </p:txBody>
      </p:sp>
    </p:spTree>
    <p:extLst>
      <p:ext uri="{BB962C8B-B14F-4D97-AF65-F5344CB8AC3E}">
        <p14:creationId xmlns:p14="http://schemas.microsoft.com/office/powerpoint/2010/main" val="3503610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978930" y="1978929"/>
            <a:ext cx="6632817" cy="2674962"/>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dirty="0" smtClean="0">
                <a:solidFill>
                  <a:srgbClr val="FF6600"/>
                </a:solidFill>
              </a:rPr>
              <a:t>Comparison</a:t>
            </a: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004480" y="-1329522"/>
            <a:ext cx="6858002" cy="9517041"/>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8" name="Rectangle 7"/>
          <p:cNvSpPr/>
          <p:nvPr/>
        </p:nvSpPr>
        <p:spPr>
          <a:xfrm>
            <a:off x="7433480" y="996286"/>
            <a:ext cx="3466531" cy="36166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smtClean="0"/>
          </a:p>
          <a:p>
            <a:pPr algn="ctr"/>
            <a:endParaRPr lang="en-US" dirty="0"/>
          </a:p>
          <a:p>
            <a:pPr algn="ctr"/>
            <a:r>
              <a:rPr lang="en-US" dirty="0" smtClean="0"/>
              <a:t>Agglomerative Hierarchical:</a:t>
            </a:r>
          </a:p>
          <a:p>
            <a:r>
              <a:rPr lang="en-US" dirty="0" smtClean="0"/>
              <a:t>Pros:</a:t>
            </a:r>
          </a:p>
          <a:p>
            <a:r>
              <a:rPr lang="en-US" dirty="0" smtClean="0"/>
              <a:t>-    Hierarchy is easier to interpret the number of clusters than in K-Means</a:t>
            </a:r>
            <a:endParaRPr lang="en-US" dirty="0"/>
          </a:p>
          <a:p>
            <a:r>
              <a:rPr lang="en-US" dirty="0" smtClean="0"/>
              <a:t>Cons:</a:t>
            </a:r>
          </a:p>
          <a:p>
            <a:pPr marL="285750" indent="-285750">
              <a:buFontTx/>
              <a:buChar char="-"/>
            </a:pPr>
            <a:r>
              <a:rPr lang="en-US" dirty="0" smtClean="0"/>
              <a:t>Unable to cover very large amount of data, so you can only use a small percentage</a:t>
            </a:r>
          </a:p>
          <a:p>
            <a:pPr marL="285750" indent="-285750">
              <a:buFontTx/>
              <a:buChar char="-"/>
            </a:pPr>
            <a:r>
              <a:rPr lang="en-US" dirty="0" smtClean="0"/>
              <a:t>Sensitive to outliers</a:t>
            </a:r>
          </a:p>
          <a:p>
            <a:pPr marL="285750" indent="-285750">
              <a:buFontTx/>
              <a:buChar char="-"/>
            </a:pPr>
            <a:endParaRPr lang="en-US" dirty="0" smtClean="0"/>
          </a:p>
          <a:p>
            <a:pPr marL="285750" indent="-285750">
              <a:buFontTx/>
              <a:buChar char="-"/>
            </a:pPr>
            <a:endParaRPr lang="en-US" dirty="0"/>
          </a:p>
        </p:txBody>
      </p:sp>
      <p:sp>
        <p:nvSpPr>
          <p:cNvPr id="9" name="TextBox 8"/>
          <p:cNvSpPr txBox="1"/>
          <p:nvPr/>
        </p:nvSpPr>
        <p:spPr>
          <a:xfrm>
            <a:off x="3589361" y="5090615"/>
            <a:ext cx="6373505" cy="923330"/>
          </a:xfrm>
          <a:prstGeom prst="rect">
            <a:avLst/>
          </a:prstGeom>
          <a:noFill/>
        </p:spPr>
        <p:txBody>
          <a:bodyPr wrap="square" rtlCol="0">
            <a:spAutoFit/>
          </a:bodyPr>
          <a:lstStyle/>
          <a:p>
            <a:pPr marL="285750" indent="-285750">
              <a:buFontTx/>
              <a:buChar char="-"/>
            </a:pPr>
            <a:r>
              <a:rPr lang="en-US" dirty="0" smtClean="0"/>
              <a:t>So, the best model choice for our analysis is K-Means since we are dealing with a very large amount of data (1 Million records, 40+ variables)</a:t>
            </a:r>
          </a:p>
        </p:txBody>
      </p:sp>
      <p:sp>
        <p:nvSpPr>
          <p:cNvPr id="2" name="Rectangle 1"/>
          <p:cNvSpPr/>
          <p:nvPr/>
        </p:nvSpPr>
        <p:spPr>
          <a:xfrm>
            <a:off x="3193574" y="914400"/>
            <a:ext cx="3138987" cy="3698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K-Means:</a:t>
            </a:r>
          </a:p>
          <a:p>
            <a:r>
              <a:rPr lang="en-US" dirty="0" smtClean="0"/>
              <a:t>Pros</a:t>
            </a:r>
            <a:r>
              <a:rPr lang="en-US" dirty="0"/>
              <a:t>: </a:t>
            </a:r>
          </a:p>
          <a:p>
            <a:pPr marL="285750" indent="-285750">
              <a:buFontTx/>
              <a:buChar char="-"/>
            </a:pPr>
            <a:r>
              <a:rPr lang="en-US" dirty="0"/>
              <a:t>Good for large data sets</a:t>
            </a:r>
          </a:p>
          <a:p>
            <a:pPr marL="285750" indent="-285750">
              <a:buFontTx/>
              <a:buChar char="-"/>
            </a:pPr>
            <a:r>
              <a:rPr lang="en-US" dirty="0"/>
              <a:t>Simple to implement</a:t>
            </a:r>
          </a:p>
          <a:p>
            <a:endParaRPr lang="en-US" dirty="0"/>
          </a:p>
          <a:p>
            <a:r>
              <a:rPr lang="en-US" dirty="0"/>
              <a:t>Cons:</a:t>
            </a:r>
          </a:p>
          <a:p>
            <a:pPr marL="285750" indent="-285750">
              <a:buFontTx/>
              <a:buChar char="-"/>
            </a:pPr>
            <a:r>
              <a:rPr lang="en-US" dirty="0"/>
              <a:t>Scaling with multiple dimensions</a:t>
            </a:r>
          </a:p>
          <a:p>
            <a:pPr marL="285750" indent="-285750">
              <a:buFontTx/>
              <a:buChar char="-"/>
            </a:pPr>
            <a:r>
              <a:rPr lang="en-US" dirty="0"/>
              <a:t>Lacks </a:t>
            </a:r>
            <a:r>
              <a:rPr lang="en-US" dirty="0" smtClean="0"/>
              <a:t>consistency</a:t>
            </a:r>
          </a:p>
          <a:p>
            <a:pPr marL="285750" indent="-285750">
              <a:buFontTx/>
              <a:buChar char="-"/>
            </a:pPr>
            <a:r>
              <a:rPr lang="en-US" dirty="0" smtClean="0"/>
              <a:t>Sensitive to outliers</a:t>
            </a:r>
            <a:endParaRPr lang="en-US" dirty="0"/>
          </a:p>
        </p:txBody>
      </p:sp>
    </p:spTree>
    <p:extLst>
      <p:ext uri="{BB962C8B-B14F-4D97-AF65-F5344CB8AC3E}">
        <p14:creationId xmlns:p14="http://schemas.microsoft.com/office/powerpoint/2010/main" val="1724341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743503" y="1743502"/>
            <a:ext cx="6858000" cy="3370999"/>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smtClean="0">
                <a:solidFill>
                  <a:srgbClr val="FF6600"/>
                </a:solidFill>
              </a:rPr>
              <a:t>Final </a:t>
            </a:r>
          </a:p>
          <a:p>
            <a:pPr algn="l"/>
            <a:r>
              <a:rPr lang="en-US" sz="3600" b="1" dirty="0" smtClean="0">
                <a:solidFill>
                  <a:srgbClr val="FF6600"/>
                </a:solidFill>
              </a:rPr>
              <a:t>Recommendation</a:t>
            </a: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004480" y="-1329522"/>
            <a:ext cx="6858002" cy="9517041"/>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2" name="Rectangle 1"/>
          <p:cNvSpPr/>
          <p:nvPr/>
        </p:nvSpPr>
        <p:spPr>
          <a:xfrm>
            <a:off x="4112526" y="656315"/>
            <a:ext cx="6737444" cy="4801314"/>
          </a:xfrm>
          <a:prstGeom prst="rect">
            <a:avLst/>
          </a:prstGeom>
        </p:spPr>
        <p:txBody>
          <a:bodyPr wrap="square">
            <a:spAutoFit/>
          </a:bodyPr>
          <a:lstStyle/>
          <a:p>
            <a:r>
              <a:rPr lang="en-US" dirty="0" smtClean="0"/>
              <a:t>Based on the results from K-Means clustering and Hierarchical Clustering, we will be going with most of the results from the K-Means model. However, there are still a few recommendations based on our EDA and the Hierarchical model that could also be used in the splitting of customers into groups.</a:t>
            </a:r>
          </a:p>
          <a:p>
            <a:endParaRPr lang="en-US" dirty="0"/>
          </a:p>
          <a:p>
            <a:pPr marL="285750" indent="-285750">
              <a:buFontTx/>
              <a:buChar char="-"/>
            </a:pPr>
            <a:r>
              <a:rPr lang="en-US" dirty="0" smtClean="0"/>
              <a:t>From the Hierarchical model, we did see that Income was a significant factor when dividing up customers, so maybe, </a:t>
            </a:r>
            <a:r>
              <a:rPr lang="en-US" dirty="0" smtClean="0"/>
              <a:t>we could have a couple groups that didn’t have Guarantees have income between 150,000 and 300,000.</a:t>
            </a:r>
            <a:endParaRPr lang="en-US" dirty="0" smtClean="0"/>
          </a:p>
          <a:p>
            <a:pPr marL="285750" indent="-285750">
              <a:buFontTx/>
              <a:buChar char="-"/>
            </a:pPr>
            <a:r>
              <a:rPr lang="en-US" dirty="0" smtClean="0"/>
              <a:t>We could also consider the time of registration as a couple groups from the Hierarchical model contained customers who registered after the first 6 months.</a:t>
            </a:r>
          </a:p>
          <a:p>
            <a:pPr marL="285750" indent="-285750">
              <a:buFontTx/>
              <a:buChar char="-"/>
            </a:pPr>
            <a:r>
              <a:rPr lang="en-US" dirty="0" smtClean="0"/>
              <a:t>The bank could also focus maybe on other cities/provinces in Spain.</a:t>
            </a:r>
            <a:endParaRPr lang="en-US" dirty="0"/>
          </a:p>
          <a:p>
            <a:endParaRPr lang="en-US" dirty="0" smtClean="0"/>
          </a:p>
          <a:p>
            <a:pPr marL="285750" indent="-285750">
              <a:buFontTx/>
              <a:buChar char="-"/>
            </a:pPr>
            <a:endParaRPr lang="en-US" dirty="0"/>
          </a:p>
        </p:txBody>
      </p:sp>
    </p:spTree>
    <p:extLst>
      <p:ext uri="{BB962C8B-B14F-4D97-AF65-F5344CB8AC3E}">
        <p14:creationId xmlns:p14="http://schemas.microsoft.com/office/powerpoint/2010/main" val="426595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832212" y="1832211"/>
            <a:ext cx="6858000" cy="319357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Problem Description</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400" dirty="0"/>
              <a:t>XYZ bank wants to roll out Christmas offers to their customers. But Bank does not want to roll out the same offer to all customers. Instead, they want to roll out personalized offers to a particular set of customers. If they manually start understanding the category of the customer then this will be not efficient and also they will not be able to uncover the hidden pattern in the data (pattern which group certain kind of customer in one category). Bank approached ABC analytics company to solve their problem. Bank also shared information with ABC analytics that they don't want </a:t>
            </a:r>
            <a:r>
              <a:rPr lang="en-US" sz="2400" b="1" dirty="0"/>
              <a:t>more than 5 groups</a:t>
            </a:r>
            <a:r>
              <a:rPr lang="en-US" sz="2400" dirty="0"/>
              <a:t> as this will be inefficient for their campaign.</a:t>
            </a:r>
          </a:p>
          <a:p>
            <a:pPr marL="0" indent="0" fontAlgn="base">
              <a:buNone/>
            </a:pPr>
            <a:r>
              <a:rPr lang="en-US" sz="2400" dirty="0"/>
              <a:t>ABC analytics assigned this talk to their analytics team and instructed their team to come up with the approach and feature which group similar behavior in one category and others in a different category.</a:t>
            </a:r>
          </a:p>
          <a:p>
            <a:pPr marL="0" indent="0">
              <a:buNone/>
            </a:pPr>
            <a:endParaRPr lang="en-US" dirty="0"/>
          </a:p>
        </p:txBody>
      </p:sp>
    </p:spTree>
    <p:extLst>
      <p:ext uri="{BB962C8B-B14F-4D97-AF65-F5344CB8AC3E}">
        <p14:creationId xmlns:p14="http://schemas.microsoft.com/office/powerpoint/2010/main" val="31587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smtClean="0">
                <a:solidFill>
                  <a:srgbClr val="FF6600"/>
                </a:solidFill>
              </a:rPr>
              <a:t> </a:t>
            </a: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832212" y="1832211"/>
            <a:ext cx="6858000" cy="319357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Overall Goals</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376380" y="-1182806"/>
            <a:ext cx="6632815" cy="8998427"/>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0" indent="0" fontAlgn="base">
              <a:buNone/>
            </a:pPr>
            <a:r>
              <a:rPr lang="en-US" sz="2400" dirty="0" smtClean="0"/>
              <a:t>Total Customers: 1000000</a:t>
            </a:r>
            <a:endParaRPr lang="en-US" sz="2400" dirty="0"/>
          </a:p>
          <a:p>
            <a:pPr marL="0" indent="0" fontAlgn="base">
              <a:buNone/>
            </a:pPr>
            <a:r>
              <a:rPr lang="en-US" sz="2400" dirty="0" smtClean="0"/>
              <a:t>Goals:</a:t>
            </a:r>
          </a:p>
          <a:p>
            <a:pPr fontAlgn="base">
              <a:buFontTx/>
              <a:buChar char="-"/>
            </a:pPr>
            <a:r>
              <a:rPr lang="en-US" sz="2400" dirty="0" smtClean="0"/>
              <a:t>Since we are interested in segmenting customers into no more than 5 groups, we will first perform EDA on the distributions of products used by the customers along with other demographics to get an idea on recommendations for grouping the customers along with our modeling.</a:t>
            </a:r>
          </a:p>
          <a:p>
            <a:pPr fontAlgn="base">
              <a:buFontTx/>
              <a:buChar char="-"/>
            </a:pPr>
            <a:r>
              <a:rPr lang="en-US" sz="2400" dirty="0" smtClean="0"/>
              <a:t>After doing EDA, we will use modeling to identify and group customers using unsupervised learning techniques since we are not dealing with any dependent variables. We will choose at least two techniques and compare results with one another to come up with final recommendations.</a:t>
            </a:r>
          </a:p>
        </p:txBody>
      </p:sp>
    </p:spTree>
    <p:extLst>
      <p:ext uri="{BB962C8B-B14F-4D97-AF65-F5344CB8AC3E}">
        <p14:creationId xmlns:p14="http://schemas.microsoft.com/office/powerpoint/2010/main" val="221346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832212" y="1832211"/>
            <a:ext cx="6858000" cy="319357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Goals for EDA</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376380" y="-1182806"/>
            <a:ext cx="6632815" cy="8998427"/>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0" indent="0" fontAlgn="base">
              <a:buNone/>
            </a:pPr>
            <a:r>
              <a:rPr lang="en-US" sz="2400" dirty="0" smtClean="0"/>
              <a:t>Total Customers: 1000000</a:t>
            </a:r>
          </a:p>
          <a:p>
            <a:pPr marL="0" indent="0" fontAlgn="base">
              <a:buNone/>
            </a:pPr>
            <a:r>
              <a:rPr lang="en-US" sz="2400" dirty="0" smtClean="0"/>
              <a:t>Goal: We want to segment customers based on their behavior. The main things we are interested in for our Exploratory Data Analysis are:</a:t>
            </a:r>
          </a:p>
          <a:p>
            <a:pPr marL="457200" indent="-457200" fontAlgn="base">
              <a:buAutoNum type="arabicPeriod"/>
            </a:pPr>
            <a:r>
              <a:rPr lang="en-US" sz="2400" dirty="0" smtClean="0"/>
              <a:t>What products are most used by the customers?</a:t>
            </a:r>
          </a:p>
          <a:p>
            <a:pPr marL="457200" indent="-457200" fontAlgn="base">
              <a:buAutoNum type="arabicPeriod"/>
            </a:pPr>
            <a:r>
              <a:rPr lang="en-US" sz="2400" dirty="0" smtClean="0"/>
              <a:t>What channel has the most amount of customers?</a:t>
            </a:r>
          </a:p>
          <a:p>
            <a:pPr marL="457200" indent="-457200" fontAlgn="base">
              <a:buAutoNum type="arabicPeriod"/>
            </a:pPr>
            <a:r>
              <a:rPr lang="en-US" sz="2400" dirty="0" smtClean="0"/>
              <a:t>What age range has the most customers? Does the age ranges have an effect on the types of products being bought?</a:t>
            </a:r>
          </a:p>
          <a:p>
            <a:pPr marL="457200" indent="-457200" fontAlgn="base">
              <a:buAutoNum type="arabicPeriod"/>
            </a:pPr>
            <a:r>
              <a:rPr lang="en-US" sz="2400" dirty="0" smtClean="0"/>
              <a:t>What products are most used based on the seniority of the customer from when they started?</a:t>
            </a:r>
          </a:p>
          <a:p>
            <a:pPr marL="457200" indent="-457200" fontAlgn="base">
              <a:buAutoNum type="arabicPeriod"/>
            </a:pPr>
            <a:r>
              <a:rPr lang="en-US" sz="2400" dirty="0" smtClean="0"/>
              <a:t>Does the city/province of the customer have an effect on the products that are bought or used?</a:t>
            </a:r>
          </a:p>
          <a:p>
            <a:pPr marL="457200" indent="-457200" fontAlgn="base">
              <a:buAutoNum type="arabicPeriod"/>
            </a:pPr>
            <a:r>
              <a:rPr lang="en-US" sz="2400" dirty="0" smtClean="0"/>
              <a:t>What effect does gender have on the products being bought?</a:t>
            </a:r>
          </a:p>
          <a:p>
            <a:pPr marL="457200" indent="-457200" fontAlgn="base">
              <a:buAutoNum type="arabicPeriod"/>
            </a:pPr>
            <a:r>
              <a:rPr lang="en-US" sz="2400" dirty="0" smtClean="0"/>
              <a:t>Income by city, age, seniority, and gender.</a:t>
            </a:r>
          </a:p>
          <a:p>
            <a:pPr marL="457200" indent="-457200" fontAlgn="base">
              <a:buAutoNum type="arabicPeriod"/>
            </a:pPr>
            <a:endParaRPr lang="en-US" sz="2400" dirty="0" smtClean="0"/>
          </a:p>
        </p:txBody>
      </p:sp>
    </p:spTree>
    <p:extLst>
      <p:ext uri="{BB962C8B-B14F-4D97-AF65-F5344CB8AC3E}">
        <p14:creationId xmlns:p14="http://schemas.microsoft.com/office/powerpoint/2010/main" val="709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832212" y="1832211"/>
            <a:ext cx="6858000" cy="319357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EDA: Channel Distribution</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2" name="Picture 1"/>
          <p:cNvPicPr>
            <a:picLocks noChangeAspect="1"/>
          </p:cNvPicPr>
          <p:nvPr/>
        </p:nvPicPr>
        <p:blipFill>
          <a:blip r:embed="rId2"/>
          <a:stretch>
            <a:fillRect/>
          </a:stretch>
        </p:blipFill>
        <p:spPr>
          <a:xfrm>
            <a:off x="5624512" y="2657474"/>
            <a:ext cx="1677040" cy="2744247"/>
          </a:xfrm>
          <a:prstGeom prst="rect">
            <a:avLst/>
          </a:prstGeom>
        </p:spPr>
      </p:pic>
      <p:sp>
        <p:nvSpPr>
          <p:cNvPr id="3" name="TextBox 2"/>
          <p:cNvSpPr txBox="1"/>
          <p:nvPr/>
        </p:nvSpPr>
        <p:spPr>
          <a:xfrm>
            <a:off x="4339988" y="696036"/>
            <a:ext cx="6605516"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From the table below, we see that channel “KAT” is the most popular channel being used by the customers.</a:t>
            </a:r>
            <a:endParaRPr lang="en-US" dirty="0"/>
          </a:p>
        </p:txBody>
      </p:sp>
      <p:sp>
        <p:nvSpPr>
          <p:cNvPr id="6" name="TextBox 5"/>
          <p:cNvSpPr txBox="1"/>
          <p:nvPr/>
        </p:nvSpPr>
        <p:spPr>
          <a:xfrm>
            <a:off x="5472752" y="1815152"/>
            <a:ext cx="3289111" cy="646331"/>
          </a:xfrm>
          <a:prstGeom prst="rect">
            <a:avLst/>
          </a:prstGeom>
          <a:noFill/>
        </p:spPr>
        <p:txBody>
          <a:bodyPr wrap="square" rtlCol="0">
            <a:spAutoFit/>
          </a:bodyPr>
          <a:lstStyle/>
          <a:p>
            <a:r>
              <a:rPr lang="en-US" dirty="0" smtClean="0"/>
              <a:t>Table of the 10 most popular channels being used</a:t>
            </a:r>
            <a:endParaRPr lang="en-US" dirty="0"/>
          </a:p>
        </p:txBody>
      </p:sp>
    </p:spTree>
    <p:extLst>
      <p:ext uri="{BB962C8B-B14F-4D97-AF65-F5344CB8AC3E}">
        <p14:creationId xmlns:p14="http://schemas.microsoft.com/office/powerpoint/2010/main" val="379862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091520" y="2091519"/>
            <a:ext cx="6858000" cy="2674961"/>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EDA: Products by Channel Distribution</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pic>
        <p:nvPicPr>
          <p:cNvPr id="2" name="Picture 1"/>
          <p:cNvPicPr>
            <a:picLocks noChangeAspect="1"/>
          </p:cNvPicPr>
          <p:nvPr/>
        </p:nvPicPr>
        <p:blipFill>
          <a:blip r:embed="rId2"/>
          <a:stretch>
            <a:fillRect/>
          </a:stretch>
        </p:blipFill>
        <p:spPr>
          <a:xfrm>
            <a:off x="8022112" y="3239636"/>
            <a:ext cx="4169888" cy="3505771"/>
          </a:xfrm>
          <a:prstGeom prst="rect">
            <a:avLst/>
          </a:prstGeom>
        </p:spPr>
      </p:pic>
      <p:pic>
        <p:nvPicPr>
          <p:cNvPr id="3" name="Picture 2"/>
          <p:cNvPicPr>
            <a:picLocks noChangeAspect="1"/>
          </p:cNvPicPr>
          <p:nvPr/>
        </p:nvPicPr>
        <p:blipFill>
          <a:blip r:embed="rId3"/>
          <a:stretch>
            <a:fillRect/>
          </a:stretch>
        </p:blipFill>
        <p:spPr>
          <a:xfrm>
            <a:off x="2659681" y="2522210"/>
            <a:ext cx="4599295" cy="3793097"/>
          </a:xfrm>
          <a:prstGeom prst="rect">
            <a:avLst/>
          </a:prstGeom>
        </p:spPr>
      </p:pic>
      <p:pic>
        <p:nvPicPr>
          <p:cNvPr id="8" name="Picture 7"/>
          <p:cNvPicPr>
            <a:picLocks noChangeAspect="1"/>
          </p:cNvPicPr>
          <p:nvPr/>
        </p:nvPicPr>
        <p:blipFill>
          <a:blip r:embed="rId4"/>
          <a:stretch>
            <a:fillRect/>
          </a:stretch>
        </p:blipFill>
        <p:spPr>
          <a:xfrm>
            <a:off x="8080077" y="88340"/>
            <a:ext cx="3789120" cy="3151294"/>
          </a:xfrm>
          <a:prstGeom prst="rect">
            <a:avLst/>
          </a:prstGeom>
        </p:spPr>
      </p:pic>
      <p:sp>
        <p:nvSpPr>
          <p:cNvPr id="10" name="TextBox 9"/>
          <p:cNvSpPr txBox="1"/>
          <p:nvPr/>
        </p:nvSpPr>
        <p:spPr>
          <a:xfrm>
            <a:off x="2906973" y="450376"/>
            <a:ext cx="3589361"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the distribution of products based on channel, we can see that for the top 3 channels that take up the most amount of data, there is no significant difference of products between customers.</a:t>
            </a:r>
            <a:endParaRPr lang="en-US" dirty="0"/>
          </a:p>
        </p:txBody>
      </p:sp>
    </p:spTree>
    <p:extLst>
      <p:ext uri="{BB962C8B-B14F-4D97-AF65-F5344CB8AC3E}">
        <p14:creationId xmlns:p14="http://schemas.microsoft.com/office/powerpoint/2010/main" val="119171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091520" y="2091519"/>
            <a:ext cx="6858000" cy="2674961"/>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EDA: Age Distribution</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6"/>
            <a:ext cx="666486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the general customer distribution, people aged 41-65 make up the biggest portion of total customers.</a:t>
            </a:r>
          </a:p>
        </p:txBody>
      </p:sp>
      <p:pic>
        <p:nvPicPr>
          <p:cNvPr id="9" name="Picture 8"/>
          <p:cNvPicPr>
            <a:picLocks noChangeAspect="1"/>
          </p:cNvPicPr>
          <p:nvPr/>
        </p:nvPicPr>
        <p:blipFill>
          <a:blip r:embed="rId2"/>
          <a:stretch>
            <a:fillRect/>
          </a:stretch>
        </p:blipFill>
        <p:spPr>
          <a:xfrm>
            <a:off x="4230806" y="2425214"/>
            <a:ext cx="5199797" cy="3636383"/>
          </a:xfrm>
          <a:prstGeom prst="rect">
            <a:avLst/>
          </a:prstGeom>
        </p:spPr>
      </p:pic>
    </p:spTree>
    <p:extLst>
      <p:ext uri="{BB962C8B-B14F-4D97-AF65-F5344CB8AC3E}">
        <p14:creationId xmlns:p14="http://schemas.microsoft.com/office/powerpoint/2010/main" val="96324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091520" y="2091519"/>
            <a:ext cx="6858000" cy="2674961"/>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EDA: Product Distribution</a:t>
            </a:r>
          </a:p>
          <a:p>
            <a:pPr algn="l"/>
            <a:r>
              <a:rPr lang="en-US" sz="4000" b="1" dirty="0" smtClean="0">
                <a:solidFill>
                  <a:srgbClr val="FF6600"/>
                </a:solidFill>
              </a:rPr>
              <a:t>by Age</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6"/>
            <a:ext cx="6664869"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However, customers who are young adults (under 21 and 21-30) make up the biggest proportion of purchases with a Current Account compared to those aged 41-65. </a:t>
            </a:r>
          </a:p>
          <a:p>
            <a:pPr marL="285750" indent="-285750">
              <a:buFont typeface="Arial" panose="020B0604020202020204" pitchFamily="34" charset="0"/>
              <a:buChar char="•"/>
            </a:pPr>
            <a:r>
              <a:rPr lang="en-US" dirty="0" smtClean="0"/>
              <a:t>Also, not shown here, but a Junior Account is a popular product used by those who are under 21.</a:t>
            </a:r>
          </a:p>
        </p:txBody>
      </p:sp>
      <p:pic>
        <p:nvPicPr>
          <p:cNvPr id="12" name="Picture 11"/>
          <p:cNvPicPr>
            <a:picLocks noChangeAspect="1"/>
          </p:cNvPicPr>
          <p:nvPr/>
        </p:nvPicPr>
        <p:blipFill>
          <a:blip r:embed="rId2"/>
          <a:stretch>
            <a:fillRect/>
          </a:stretch>
        </p:blipFill>
        <p:spPr>
          <a:xfrm>
            <a:off x="2947176" y="2643834"/>
            <a:ext cx="4206692" cy="3680062"/>
          </a:xfrm>
          <a:prstGeom prst="rect">
            <a:avLst/>
          </a:prstGeom>
        </p:spPr>
      </p:pic>
      <p:pic>
        <p:nvPicPr>
          <p:cNvPr id="2" name="Picture 1"/>
          <p:cNvPicPr>
            <a:picLocks noChangeAspect="1"/>
          </p:cNvPicPr>
          <p:nvPr/>
        </p:nvPicPr>
        <p:blipFill>
          <a:blip r:embed="rId3"/>
          <a:stretch>
            <a:fillRect/>
          </a:stretch>
        </p:blipFill>
        <p:spPr>
          <a:xfrm>
            <a:off x="7440317" y="2730332"/>
            <a:ext cx="4465234" cy="3680062"/>
          </a:xfrm>
          <a:prstGeom prst="rect">
            <a:avLst/>
          </a:prstGeom>
        </p:spPr>
      </p:pic>
      <p:sp>
        <p:nvSpPr>
          <p:cNvPr id="3" name="TextBox 2"/>
          <p:cNvSpPr txBox="1"/>
          <p:nvPr/>
        </p:nvSpPr>
        <p:spPr>
          <a:xfrm>
            <a:off x="3780430" y="2415654"/>
            <a:ext cx="1528549" cy="369332"/>
          </a:xfrm>
          <a:prstGeom prst="rect">
            <a:avLst/>
          </a:prstGeom>
          <a:noFill/>
        </p:spPr>
        <p:txBody>
          <a:bodyPr wrap="square" rtlCol="0">
            <a:spAutoFit/>
          </a:bodyPr>
          <a:lstStyle/>
          <a:p>
            <a:r>
              <a:rPr lang="en-US" dirty="0" smtClean="0"/>
              <a:t>21-30</a:t>
            </a:r>
            <a:endParaRPr lang="en-US" dirty="0"/>
          </a:p>
        </p:txBody>
      </p:sp>
      <p:sp>
        <p:nvSpPr>
          <p:cNvPr id="8" name="TextBox 7"/>
          <p:cNvSpPr txBox="1"/>
          <p:nvPr/>
        </p:nvSpPr>
        <p:spPr>
          <a:xfrm>
            <a:off x="10426890" y="2251881"/>
            <a:ext cx="1478661" cy="369332"/>
          </a:xfrm>
          <a:prstGeom prst="rect">
            <a:avLst/>
          </a:prstGeom>
          <a:noFill/>
        </p:spPr>
        <p:txBody>
          <a:bodyPr wrap="square" rtlCol="0">
            <a:spAutoFit/>
          </a:bodyPr>
          <a:lstStyle/>
          <a:p>
            <a:r>
              <a:rPr lang="en-US" dirty="0" smtClean="0"/>
              <a:t>41-65</a:t>
            </a:r>
            <a:endParaRPr lang="en-US" dirty="0"/>
          </a:p>
        </p:txBody>
      </p:sp>
    </p:spTree>
    <p:extLst>
      <p:ext uri="{BB962C8B-B14F-4D97-AF65-F5344CB8AC3E}">
        <p14:creationId xmlns:p14="http://schemas.microsoft.com/office/powerpoint/2010/main" val="21112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(5)</Template>
  <TotalTime>693</TotalTime>
  <Words>2092</Words>
  <Application>Microsoft Office PowerPoint</Application>
  <PresentationFormat>Widescreen</PresentationFormat>
  <Paragraphs>194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 New</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Clinch</dc:creator>
  <cp:lastModifiedBy>Jeff Clinch</cp:lastModifiedBy>
  <cp:revision>60</cp:revision>
  <dcterms:created xsi:type="dcterms:W3CDTF">2022-10-27T05:02:21Z</dcterms:created>
  <dcterms:modified xsi:type="dcterms:W3CDTF">2022-10-30T08:37:30Z</dcterms:modified>
</cp:coreProperties>
</file>