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59" r:id="rId5"/>
    <p:sldId id="270" r:id="rId6"/>
    <p:sldId id="265" r:id="rId7"/>
    <p:sldId id="269" r:id="rId8"/>
    <p:sldId id="266" r:id="rId9"/>
    <p:sldId id="260" r:id="rId10"/>
    <p:sldId id="268" r:id="rId11"/>
    <p:sldId id="262" r:id="rId12"/>
    <p:sldId id="261" r:id="rId13"/>
    <p:sldId id="264" r:id="rId14"/>
    <p:sldId id="277" r:id="rId15"/>
    <p:sldId id="273" r:id="rId16"/>
    <p:sldId id="274" r:id="rId17"/>
    <p:sldId id="278" r:id="rId18"/>
    <p:sldId id="28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Softmax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R</a:t>
            </a:r>
          </a:p>
          <a:p>
            <a:pPr algn="r"/>
            <a:r>
              <a:rPr lang="en-US" dirty="0"/>
              <a:t>Brennan Whillock</a:t>
            </a:r>
          </a:p>
        </p:txBody>
      </p:sp>
    </p:spTree>
    <p:extLst>
      <p:ext uri="{BB962C8B-B14F-4D97-AF65-F5344CB8AC3E}">
        <p14:creationId xmlns:p14="http://schemas.microsoft.com/office/powerpoint/2010/main" val="420028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Regression with 2 Classes –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10129520" cy="1176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mbria Math" panose="02040503050406030204" pitchFamily="18" charset="0"/>
              </a:rPr>
              <a:t>Addition of a constant vector </a:t>
            </a:r>
            <a:r>
              <a:rPr lang="en-US" sz="2600" b="1" dirty="0">
                <a:latin typeface="Cambria Math" panose="02040503050406030204" pitchFamily="18" charset="0"/>
              </a:rPr>
              <a:t>c</a:t>
            </a:r>
            <a:r>
              <a:rPr lang="en-US" sz="2600" dirty="0">
                <a:latin typeface="Cambria Math" panose="02040503050406030204" pitchFamily="18" charset="0"/>
              </a:rPr>
              <a:t> = -</a:t>
            </a:r>
            <a:r>
              <a:rPr lang="en-US" sz="2600" b="1" dirty="0">
                <a:latin typeface="Cambria Math" panose="02040503050406030204" pitchFamily="18" charset="0"/>
              </a:rPr>
              <a:t>w</a:t>
            </a:r>
            <a:r>
              <a:rPr lang="en-US" sz="2600" baseline="-25000" dirty="0">
                <a:latin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</a:rPr>
              <a:t> reveals the familiar logistic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3064" y="3022601"/>
            <a:ext cx="6066831" cy="2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Regression with 2 Classes –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42" y="2501370"/>
            <a:ext cx="7077075" cy="3667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1816949"/>
            <a:ext cx="959273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Only 4 inputs are shown for clarity</a:t>
            </a:r>
          </a:p>
        </p:txBody>
      </p:sp>
    </p:spTree>
    <p:extLst>
      <p:ext uri="{BB962C8B-B14F-4D97-AF65-F5344CB8AC3E}">
        <p14:creationId xmlns:p14="http://schemas.microsoft.com/office/powerpoint/2010/main" val="885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Regression with k Classes –</a:t>
            </a:r>
            <a:br>
              <a:rPr lang="en-US" dirty="0"/>
            </a:br>
            <a:r>
              <a:rPr lang="en-US" dirty="0"/>
              <a:t>Multinomial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Input: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Vector of K real numbers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Choice of k = 1, 2, … , K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Output: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Probability Y = k</a:t>
            </a:r>
          </a:p>
          <a:p>
            <a:pPr lvl="1"/>
            <a:endParaRPr lang="en-US" sz="2400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8538" y="1998133"/>
            <a:ext cx="659763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Softmax Regression with 11 Classes –</a:t>
            </a:r>
            <a:br>
              <a:rPr lang="en-US" dirty="0"/>
            </a:br>
            <a:r>
              <a:rPr lang="en-US" dirty="0"/>
              <a:t>Multinomial 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2017184"/>
            <a:ext cx="483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1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Softmax regression is a single layer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9817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00584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6946054" cy="4023359"/>
          </a:xfrm>
        </p:spPr>
        <p:txBody>
          <a:bodyPr/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3-class classification problem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50 observations for each class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Class labels</a:t>
            </a:r>
          </a:p>
          <a:p>
            <a:pPr lvl="3"/>
            <a:r>
              <a:rPr lang="en-US" sz="2400" dirty="0">
                <a:latin typeface="Cambria Math" panose="02040503050406030204" pitchFamily="18" charset="0"/>
              </a:rPr>
              <a:t>Setosa, Versicolor, Virginica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4 features</a:t>
            </a:r>
          </a:p>
          <a:p>
            <a:pPr lvl="3"/>
            <a:r>
              <a:rPr lang="en-US" sz="2400" dirty="0">
                <a:latin typeface="Cambria Math" panose="02040503050406030204" pitchFamily="18" charset="0"/>
              </a:rPr>
              <a:t>Sepal length, sepal width, petal length, petal width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Included in base 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4" y="2197946"/>
            <a:ext cx="3318933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Network Topology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6C27C5-7C39-4384-9F6A-7075BE8D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267" y="1846263"/>
            <a:ext cx="5233791" cy="402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899F7-DE07-4386-878E-310294D08D9C}"/>
              </a:ext>
            </a:extLst>
          </p:cNvPr>
          <p:cNvSpPr txBox="1"/>
          <p:nvPr/>
        </p:nvSpPr>
        <p:spPr>
          <a:xfrm>
            <a:off x="2101314" y="2731338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Sepal.Length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98D82-CC37-444B-B572-003889345064}"/>
              </a:ext>
            </a:extLst>
          </p:cNvPr>
          <p:cNvSpPr txBox="1"/>
          <p:nvPr/>
        </p:nvSpPr>
        <p:spPr>
          <a:xfrm>
            <a:off x="2101315" y="2050900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2750-A78A-4738-8CC3-78F29E0DA5DF}"/>
              </a:ext>
            </a:extLst>
          </p:cNvPr>
          <p:cNvSpPr txBox="1"/>
          <p:nvPr/>
        </p:nvSpPr>
        <p:spPr>
          <a:xfrm>
            <a:off x="2101313" y="3537377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Sepal.Width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58C6A-5FCE-4333-90E9-8D229D94AA92}"/>
              </a:ext>
            </a:extLst>
          </p:cNvPr>
          <p:cNvSpPr txBox="1"/>
          <p:nvPr/>
        </p:nvSpPr>
        <p:spPr>
          <a:xfrm>
            <a:off x="2101313" y="4361746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Petal.Length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D567E-85E4-4C92-8EA9-2143939FD130}"/>
              </a:ext>
            </a:extLst>
          </p:cNvPr>
          <p:cNvSpPr txBox="1"/>
          <p:nvPr/>
        </p:nvSpPr>
        <p:spPr>
          <a:xfrm>
            <a:off x="2101312" y="5186115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Petal.Width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493EA-D671-4459-A4E4-B8F49649F15A}"/>
              </a:ext>
            </a:extLst>
          </p:cNvPr>
          <p:cNvSpPr txBox="1"/>
          <p:nvPr/>
        </p:nvSpPr>
        <p:spPr>
          <a:xfrm>
            <a:off x="8565160" y="3199013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P(y=versicolor)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1D959-31DB-4B8B-BE15-116752F40F7E}"/>
              </a:ext>
            </a:extLst>
          </p:cNvPr>
          <p:cNvSpPr txBox="1"/>
          <p:nvPr/>
        </p:nvSpPr>
        <p:spPr>
          <a:xfrm>
            <a:off x="8565160" y="4034687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P(y=virginica)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DBBB9-05E3-4CA9-B892-E6442F7CB906}"/>
              </a:ext>
            </a:extLst>
          </p:cNvPr>
          <p:cNvSpPr txBox="1"/>
          <p:nvPr/>
        </p:nvSpPr>
        <p:spPr>
          <a:xfrm>
            <a:off x="7407476" y="5868988"/>
            <a:ext cx="4655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P(y=</a:t>
            </a:r>
            <a:r>
              <a:rPr lang="en-US" dirty="0" err="1"/>
              <a:t>setosa</a:t>
            </a:r>
            <a:r>
              <a:rPr lang="en-US" dirty="0"/>
              <a:t>) = 1-P(y=versicolor)-P(y=virginica)</a:t>
            </a:r>
          </a:p>
        </p:txBody>
      </p:sp>
    </p:spTree>
    <p:extLst>
      <p:ext uri="{BB962C8B-B14F-4D97-AF65-F5344CB8AC3E}">
        <p14:creationId xmlns:p14="http://schemas.microsoft.com/office/powerpoint/2010/main" val="216798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Network Topology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899F7-DE07-4386-878E-310294D08D9C}"/>
              </a:ext>
            </a:extLst>
          </p:cNvPr>
          <p:cNvSpPr txBox="1"/>
          <p:nvPr/>
        </p:nvSpPr>
        <p:spPr>
          <a:xfrm>
            <a:off x="2056003" y="2647448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Sepal.Length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98D82-CC37-444B-B572-003889345064}"/>
              </a:ext>
            </a:extLst>
          </p:cNvPr>
          <p:cNvSpPr txBox="1"/>
          <p:nvPr/>
        </p:nvSpPr>
        <p:spPr>
          <a:xfrm>
            <a:off x="2056004" y="1967010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2750-A78A-4738-8CC3-78F29E0DA5DF}"/>
              </a:ext>
            </a:extLst>
          </p:cNvPr>
          <p:cNvSpPr txBox="1"/>
          <p:nvPr/>
        </p:nvSpPr>
        <p:spPr>
          <a:xfrm>
            <a:off x="2056002" y="3453487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Sepal.Width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58C6A-5FCE-4333-90E9-8D229D94AA92}"/>
              </a:ext>
            </a:extLst>
          </p:cNvPr>
          <p:cNvSpPr txBox="1"/>
          <p:nvPr/>
        </p:nvSpPr>
        <p:spPr>
          <a:xfrm>
            <a:off x="2056002" y="4277856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Petal.Length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D567E-85E4-4C92-8EA9-2143939FD130}"/>
              </a:ext>
            </a:extLst>
          </p:cNvPr>
          <p:cNvSpPr txBox="1"/>
          <p:nvPr/>
        </p:nvSpPr>
        <p:spPr>
          <a:xfrm>
            <a:off x="2056001" y="5102225"/>
            <a:ext cx="14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Petal.Width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493EA-D671-4459-A4E4-B8F49649F15A}"/>
              </a:ext>
            </a:extLst>
          </p:cNvPr>
          <p:cNvSpPr txBox="1"/>
          <p:nvPr/>
        </p:nvSpPr>
        <p:spPr>
          <a:xfrm>
            <a:off x="8586872" y="3638153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P(y=versicolor)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1D959-31DB-4B8B-BE15-116752F40F7E}"/>
              </a:ext>
            </a:extLst>
          </p:cNvPr>
          <p:cNvSpPr txBox="1"/>
          <p:nvPr/>
        </p:nvSpPr>
        <p:spPr>
          <a:xfrm>
            <a:off x="8586872" y="4473827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P(y=virginica)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9589061-087F-45C1-A9AF-3F5B64D8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454" y="1846263"/>
            <a:ext cx="4921418" cy="4022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F0CD66-3F5D-4501-AE49-1647CF777DF8}"/>
              </a:ext>
            </a:extLst>
          </p:cNvPr>
          <p:cNvSpPr txBox="1"/>
          <p:nvPr/>
        </p:nvSpPr>
        <p:spPr>
          <a:xfrm>
            <a:off x="8586871" y="2821524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P(y=</a:t>
            </a:r>
            <a:r>
              <a:rPr lang="en-US" dirty="0" err="1"/>
              <a:t>setosa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318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away to code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4023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Theory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Data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Iris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Application</a:t>
            </a:r>
            <a:endParaRPr lang="en-US" sz="2400" dirty="0">
              <a:latin typeface="Cambria Math" panose="02040503050406030204" pitchFamily="18" charset="0"/>
            </a:endParaRP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R – nnet and caret</a:t>
            </a:r>
          </a:p>
        </p:txBody>
      </p:sp>
    </p:spTree>
    <p:extLst>
      <p:ext uri="{BB962C8B-B14F-4D97-AF65-F5344CB8AC3E}">
        <p14:creationId xmlns:p14="http://schemas.microsoft.com/office/powerpoint/2010/main" val="1698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49383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Input: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Vector of n real numbers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Choice of k in (1, 2, … , n)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Output: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Value between 0 and 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67" y="3942291"/>
            <a:ext cx="66770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We frequently see softmax in this form for regression </a:t>
            </a:r>
            <a:endParaRPr lang="en-US" sz="2000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5" y="3066838"/>
            <a:ext cx="8591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Function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9621520" cy="4148666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Smooth approximation to the indicator function</a:t>
            </a:r>
            <a:br>
              <a:rPr lang="en-US" sz="2800" dirty="0">
                <a:latin typeface="Cambria Math" panose="02040503050406030204" pitchFamily="18" charset="0"/>
              </a:rPr>
            </a:br>
            <a:br>
              <a:rPr lang="en-US" sz="2800" dirty="0">
                <a:latin typeface="Cambria Math" panose="02040503050406030204" pitchFamily="18" charset="0"/>
              </a:rPr>
            </a:br>
            <a:br>
              <a:rPr lang="en-US" sz="2800" dirty="0">
                <a:latin typeface="Cambria Math" panose="02040503050406030204" pitchFamily="18" charset="0"/>
              </a:rPr>
            </a:br>
            <a:br>
              <a:rPr lang="en-US" sz="2800" dirty="0">
                <a:latin typeface="Cambria Math" panose="02040503050406030204" pitchFamily="18" charset="0"/>
              </a:rPr>
            </a:br>
            <a:endParaRPr lang="en-US" sz="2800" dirty="0">
              <a:latin typeface="Cambria Math" panose="02040503050406030204" pitchFamily="18" charset="0"/>
            </a:endParaRP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The sum of all n softmax’s is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55" y="2655358"/>
            <a:ext cx="6572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Function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10058083" cy="145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mbria Math" panose="02040503050406030204" pitchFamily="18" charset="0"/>
              </a:rPr>
              <a:t>For any constant vector </a:t>
            </a:r>
            <a:r>
              <a:rPr lang="en-US" sz="2600" b="1" dirty="0">
                <a:latin typeface="Cambria Math" panose="02040503050406030204" pitchFamily="18" charset="0"/>
              </a:rPr>
              <a:t>c</a:t>
            </a:r>
            <a:r>
              <a:rPr lang="en-US" sz="2600" dirty="0">
                <a:latin typeface="Cambria Math" panose="02040503050406030204" pitchFamily="18" charset="0"/>
              </a:rPr>
              <a:t> 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7267" y="3926668"/>
            <a:ext cx="5677431" cy="220096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24" y="2785709"/>
            <a:ext cx="9441392" cy="624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2934" y="4057309"/>
            <a:ext cx="8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267439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9621520" cy="4148666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Three different samples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28945"/>
              </p:ext>
            </p:extLst>
          </p:nvPr>
        </p:nvGraphicFramePr>
        <p:xfrm>
          <a:off x="1198882" y="3056467"/>
          <a:ext cx="2794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value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softmax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0.090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0.245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0.665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24269"/>
              </p:ext>
            </p:extLst>
          </p:nvPr>
        </p:nvGraphicFramePr>
        <p:xfrm>
          <a:off x="4780281" y="3056467"/>
          <a:ext cx="2794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value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softmax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0.017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0.047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0.936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19495"/>
              </p:ext>
            </p:extLst>
          </p:nvPr>
        </p:nvGraphicFramePr>
        <p:xfrm>
          <a:off x="8361680" y="3056467"/>
          <a:ext cx="27940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value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softmax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0.000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1.000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3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Regression with 2 Classes –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77266"/>
          </a:xfrm>
        </p:spPr>
        <p:txBody>
          <a:bodyPr/>
          <a:lstStyle/>
          <a:p>
            <a:pPr lvl="1"/>
            <a:r>
              <a:rPr lang="en-US" sz="2800" dirty="0">
                <a:latin typeface="Cambria Math" panose="02040503050406030204" pitchFamily="18" charset="0"/>
              </a:rPr>
              <a:t>Input: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Vector of 2 real numbers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Choice of k=1 or k=2</a:t>
            </a:r>
          </a:p>
          <a:p>
            <a:pPr lvl="1"/>
            <a:r>
              <a:rPr lang="en-US" sz="2800" dirty="0">
                <a:latin typeface="Cambria Math" panose="02040503050406030204" pitchFamily="18" charset="0"/>
              </a:rPr>
              <a:t>Output: </a:t>
            </a:r>
          </a:p>
          <a:p>
            <a:pPr lvl="3"/>
            <a:r>
              <a:rPr lang="en-US" sz="2000" dirty="0">
                <a:latin typeface="Cambria Math" panose="02040503050406030204" pitchFamily="18" charset="0"/>
              </a:rPr>
              <a:t>Probability Y = k</a:t>
            </a:r>
          </a:p>
          <a:p>
            <a:r>
              <a:rPr lang="en-US" sz="2600" dirty="0">
                <a:latin typeface="Cambria Math" panose="02040503050406030204" pitchFamily="18" charset="0"/>
              </a:rPr>
              <a:t>This model is sometimes used.</a:t>
            </a:r>
          </a:p>
          <a:p>
            <a:r>
              <a:rPr lang="en-US" sz="2600" dirty="0">
                <a:latin typeface="Cambria Math" panose="02040503050406030204" pitchFamily="18" charset="0"/>
              </a:rPr>
              <a:t>However, we can simplify further using the properties of softmax.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05953"/>
            <a:ext cx="4937125" cy="12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1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366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Cambria Math</vt:lpstr>
      <vt:lpstr>Retrospect</vt:lpstr>
      <vt:lpstr>Softmax Regression</vt:lpstr>
      <vt:lpstr>Agenda </vt:lpstr>
      <vt:lpstr>Theory</vt:lpstr>
      <vt:lpstr>Softmax Function</vt:lpstr>
      <vt:lpstr>Softmax Function</vt:lpstr>
      <vt:lpstr>Softmax Function Properties</vt:lpstr>
      <vt:lpstr>Softmax Function Properties</vt:lpstr>
      <vt:lpstr>Softmax Function Example</vt:lpstr>
      <vt:lpstr>Softmax Regression with 2 Classes – Logistic Regression</vt:lpstr>
      <vt:lpstr>Softmax Regression with 2 Classes – Logistic Regression</vt:lpstr>
      <vt:lpstr>Softmax Regression with 2 Classes – Logistic Regression</vt:lpstr>
      <vt:lpstr>Softmax Regression with k Classes – Multinomial Logistic Regression</vt:lpstr>
      <vt:lpstr>Softmax Regression with 11 Classes – Multinomial Logistic Regression</vt:lpstr>
      <vt:lpstr>Bottom Line</vt:lpstr>
      <vt:lpstr>Data Overview</vt:lpstr>
      <vt:lpstr>Iris</vt:lpstr>
      <vt:lpstr>Iris Network Topology 1</vt:lpstr>
      <vt:lpstr>Iris Network Topology 2</vt:lpstr>
      <vt:lpstr>Application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Regression</dc:title>
  <dc:creator>Whillock, Brennan (AS)</dc:creator>
  <cp:lastModifiedBy>Ren</cp:lastModifiedBy>
  <cp:revision>53</cp:revision>
  <dcterms:created xsi:type="dcterms:W3CDTF">2019-03-24T00:53:18Z</dcterms:created>
  <dcterms:modified xsi:type="dcterms:W3CDTF">2019-05-16T19:47:35Z</dcterms:modified>
</cp:coreProperties>
</file>