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63" r:id="rId4"/>
    <p:sldId id="264" r:id="rId5"/>
    <p:sldId id="265" r:id="rId6"/>
    <p:sldId id="256" r:id="rId7"/>
    <p:sldId id="257" r:id="rId8"/>
    <p:sldId id="270" r:id="rId9"/>
    <p:sldId id="258" r:id="rId10"/>
    <p:sldId id="269" r:id="rId11"/>
    <p:sldId id="259" r:id="rId12"/>
    <p:sldId id="268" r:id="rId13"/>
    <p:sldId id="260" r:id="rId14"/>
    <p:sldId id="267"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74" autoAdjust="0"/>
    <p:restoredTop sz="94660"/>
  </p:normalViewPr>
  <p:slideViewPr>
    <p:cSldViewPr snapToGrid="0">
      <p:cViewPr varScale="1">
        <p:scale>
          <a:sx n="108" d="100"/>
          <a:sy n="108" d="100"/>
        </p:scale>
        <p:origin x="12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821C2-81A7-1F57-2523-77FD45DBFC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A66A1F-21A1-A2FC-FEFB-761CCF30D8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E6CB33-3045-F82A-0C24-4233CD08A44F}"/>
              </a:ext>
            </a:extLst>
          </p:cNvPr>
          <p:cNvSpPr>
            <a:spLocks noGrp="1"/>
          </p:cNvSpPr>
          <p:nvPr>
            <p:ph type="dt" sz="half" idx="10"/>
          </p:nvPr>
        </p:nvSpPr>
        <p:spPr/>
        <p:txBody>
          <a:bodyPr/>
          <a:lstStyle/>
          <a:p>
            <a:fld id="{4871E202-69B8-403A-9E26-F5FCC154D59E}" type="datetimeFigureOut">
              <a:rPr lang="en-US" smtClean="0"/>
              <a:t>2/14/2024</a:t>
            </a:fld>
            <a:endParaRPr lang="en-US"/>
          </a:p>
        </p:txBody>
      </p:sp>
      <p:sp>
        <p:nvSpPr>
          <p:cNvPr id="5" name="Footer Placeholder 4">
            <a:extLst>
              <a:ext uri="{FF2B5EF4-FFF2-40B4-BE49-F238E27FC236}">
                <a16:creationId xmlns:a16="http://schemas.microsoft.com/office/drawing/2014/main" id="{C97CA84F-5836-11FA-AB05-6ECF86B70A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8E742-41B7-F7EE-E74E-B43F9F5ADA7F}"/>
              </a:ext>
            </a:extLst>
          </p:cNvPr>
          <p:cNvSpPr>
            <a:spLocks noGrp="1"/>
          </p:cNvSpPr>
          <p:nvPr>
            <p:ph type="sldNum" sz="quarter" idx="12"/>
          </p:nvPr>
        </p:nvSpPr>
        <p:spPr/>
        <p:txBody>
          <a:bodyPr/>
          <a:lstStyle/>
          <a:p>
            <a:fld id="{FBA7A11F-366E-4CBA-8777-170FCC5322CE}" type="slidenum">
              <a:rPr lang="en-US" smtClean="0"/>
              <a:t>‹#›</a:t>
            </a:fld>
            <a:endParaRPr lang="en-US"/>
          </a:p>
        </p:txBody>
      </p:sp>
    </p:spTree>
    <p:extLst>
      <p:ext uri="{BB962C8B-B14F-4D97-AF65-F5344CB8AC3E}">
        <p14:creationId xmlns:p14="http://schemas.microsoft.com/office/powerpoint/2010/main" val="697285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D28A5-B712-33B3-58D3-42C39BE213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9A1057-F7E5-2F17-412E-77DEEFEDCF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8339D5-1113-EC47-5D48-F261C0BEC5FC}"/>
              </a:ext>
            </a:extLst>
          </p:cNvPr>
          <p:cNvSpPr>
            <a:spLocks noGrp="1"/>
          </p:cNvSpPr>
          <p:nvPr>
            <p:ph type="dt" sz="half" idx="10"/>
          </p:nvPr>
        </p:nvSpPr>
        <p:spPr/>
        <p:txBody>
          <a:bodyPr/>
          <a:lstStyle/>
          <a:p>
            <a:fld id="{4871E202-69B8-403A-9E26-F5FCC154D59E}" type="datetimeFigureOut">
              <a:rPr lang="en-US" smtClean="0"/>
              <a:t>2/14/2024</a:t>
            </a:fld>
            <a:endParaRPr lang="en-US"/>
          </a:p>
        </p:txBody>
      </p:sp>
      <p:sp>
        <p:nvSpPr>
          <p:cNvPr id="5" name="Footer Placeholder 4">
            <a:extLst>
              <a:ext uri="{FF2B5EF4-FFF2-40B4-BE49-F238E27FC236}">
                <a16:creationId xmlns:a16="http://schemas.microsoft.com/office/drawing/2014/main" id="{014DC5D5-031F-06CE-C55B-421902E33C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FC55D9-A745-A948-13C1-687F742DE15D}"/>
              </a:ext>
            </a:extLst>
          </p:cNvPr>
          <p:cNvSpPr>
            <a:spLocks noGrp="1"/>
          </p:cNvSpPr>
          <p:nvPr>
            <p:ph type="sldNum" sz="quarter" idx="12"/>
          </p:nvPr>
        </p:nvSpPr>
        <p:spPr/>
        <p:txBody>
          <a:bodyPr/>
          <a:lstStyle/>
          <a:p>
            <a:fld id="{FBA7A11F-366E-4CBA-8777-170FCC5322CE}" type="slidenum">
              <a:rPr lang="en-US" smtClean="0"/>
              <a:t>‹#›</a:t>
            </a:fld>
            <a:endParaRPr lang="en-US"/>
          </a:p>
        </p:txBody>
      </p:sp>
    </p:spTree>
    <p:extLst>
      <p:ext uri="{BB962C8B-B14F-4D97-AF65-F5344CB8AC3E}">
        <p14:creationId xmlns:p14="http://schemas.microsoft.com/office/powerpoint/2010/main" val="3213726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D88F93-6BDB-A41C-DD3A-D6B31B97B4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53CB3C-EB4D-A4B0-89D8-4706C67C0A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4D70FC-794D-4A79-55F7-77C85C719F5D}"/>
              </a:ext>
            </a:extLst>
          </p:cNvPr>
          <p:cNvSpPr>
            <a:spLocks noGrp="1"/>
          </p:cNvSpPr>
          <p:nvPr>
            <p:ph type="dt" sz="half" idx="10"/>
          </p:nvPr>
        </p:nvSpPr>
        <p:spPr/>
        <p:txBody>
          <a:bodyPr/>
          <a:lstStyle/>
          <a:p>
            <a:fld id="{4871E202-69B8-403A-9E26-F5FCC154D59E}" type="datetimeFigureOut">
              <a:rPr lang="en-US" smtClean="0"/>
              <a:t>2/14/2024</a:t>
            </a:fld>
            <a:endParaRPr lang="en-US"/>
          </a:p>
        </p:txBody>
      </p:sp>
      <p:sp>
        <p:nvSpPr>
          <p:cNvPr id="5" name="Footer Placeholder 4">
            <a:extLst>
              <a:ext uri="{FF2B5EF4-FFF2-40B4-BE49-F238E27FC236}">
                <a16:creationId xmlns:a16="http://schemas.microsoft.com/office/drawing/2014/main" id="{64E2B36E-E2D9-A0E0-02D0-7B341F9041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4974D-6360-55DA-F1D3-5E10AC8F70CA}"/>
              </a:ext>
            </a:extLst>
          </p:cNvPr>
          <p:cNvSpPr>
            <a:spLocks noGrp="1"/>
          </p:cNvSpPr>
          <p:nvPr>
            <p:ph type="sldNum" sz="quarter" idx="12"/>
          </p:nvPr>
        </p:nvSpPr>
        <p:spPr/>
        <p:txBody>
          <a:bodyPr/>
          <a:lstStyle/>
          <a:p>
            <a:fld id="{FBA7A11F-366E-4CBA-8777-170FCC5322CE}" type="slidenum">
              <a:rPr lang="en-US" smtClean="0"/>
              <a:t>‹#›</a:t>
            </a:fld>
            <a:endParaRPr lang="en-US"/>
          </a:p>
        </p:txBody>
      </p:sp>
    </p:spTree>
    <p:extLst>
      <p:ext uri="{BB962C8B-B14F-4D97-AF65-F5344CB8AC3E}">
        <p14:creationId xmlns:p14="http://schemas.microsoft.com/office/powerpoint/2010/main" val="3459287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0C818-DCC5-EC95-86B8-0F818F147B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DF0193-0C94-5B60-06E0-606517ED05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144379-999F-A2F8-5C34-3036B5CE157A}"/>
              </a:ext>
            </a:extLst>
          </p:cNvPr>
          <p:cNvSpPr>
            <a:spLocks noGrp="1"/>
          </p:cNvSpPr>
          <p:nvPr>
            <p:ph type="dt" sz="half" idx="10"/>
          </p:nvPr>
        </p:nvSpPr>
        <p:spPr/>
        <p:txBody>
          <a:bodyPr/>
          <a:lstStyle/>
          <a:p>
            <a:fld id="{4871E202-69B8-403A-9E26-F5FCC154D59E}" type="datetimeFigureOut">
              <a:rPr lang="en-US" smtClean="0"/>
              <a:t>2/14/2024</a:t>
            </a:fld>
            <a:endParaRPr lang="en-US"/>
          </a:p>
        </p:txBody>
      </p:sp>
      <p:sp>
        <p:nvSpPr>
          <p:cNvPr id="5" name="Footer Placeholder 4">
            <a:extLst>
              <a:ext uri="{FF2B5EF4-FFF2-40B4-BE49-F238E27FC236}">
                <a16:creationId xmlns:a16="http://schemas.microsoft.com/office/drawing/2014/main" id="{C982414B-016E-D1BA-1A27-8612E0EA4E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E2FBF-2F83-A0D1-6355-5C7261FFE590}"/>
              </a:ext>
            </a:extLst>
          </p:cNvPr>
          <p:cNvSpPr>
            <a:spLocks noGrp="1"/>
          </p:cNvSpPr>
          <p:nvPr>
            <p:ph type="sldNum" sz="quarter" idx="12"/>
          </p:nvPr>
        </p:nvSpPr>
        <p:spPr/>
        <p:txBody>
          <a:bodyPr/>
          <a:lstStyle/>
          <a:p>
            <a:fld id="{FBA7A11F-366E-4CBA-8777-170FCC5322CE}" type="slidenum">
              <a:rPr lang="en-US" smtClean="0"/>
              <a:t>‹#›</a:t>
            </a:fld>
            <a:endParaRPr lang="en-US"/>
          </a:p>
        </p:txBody>
      </p:sp>
    </p:spTree>
    <p:extLst>
      <p:ext uri="{BB962C8B-B14F-4D97-AF65-F5344CB8AC3E}">
        <p14:creationId xmlns:p14="http://schemas.microsoft.com/office/powerpoint/2010/main" val="81636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789F0-D93E-6F10-88C9-823D64A5CE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C83F74-5B79-EC90-2B39-64E6D82B2F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85FA1E-8323-0819-792F-5B3AE144DE7A}"/>
              </a:ext>
            </a:extLst>
          </p:cNvPr>
          <p:cNvSpPr>
            <a:spLocks noGrp="1"/>
          </p:cNvSpPr>
          <p:nvPr>
            <p:ph type="dt" sz="half" idx="10"/>
          </p:nvPr>
        </p:nvSpPr>
        <p:spPr/>
        <p:txBody>
          <a:bodyPr/>
          <a:lstStyle/>
          <a:p>
            <a:fld id="{4871E202-69B8-403A-9E26-F5FCC154D59E}" type="datetimeFigureOut">
              <a:rPr lang="en-US" smtClean="0"/>
              <a:t>2/14/2024</a:t>
            </a:fld>
            <a:endParaRPr lang="en-US"/>
          </a:p>
        </p:txBody>
      </p:sp>
      <p:sp>
        <p:nvSpPr>
          <p:cNvPr id="5" name="Footer Placeholder 4">
            <a:extLst>
              <a:ext uri="{FF2B5EF4-FFF2-40B4-BE49-F238E27FC236}">
                <a16:creationId xmlns:a16="http://schemas.microsoft.com/office/drawing/2014/main" id="{3F7DBA8D-0D21-CD6C-00E9-85B7865DA1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25D072-75F6-DF93-F3A8-9CD3AB7A7B0F}"/>
              </a:ext>
            </a:extLst>
          </p:cNvPr>
          <p:cNvSpPr>
            <a:spLocks noGrp="1"/>
          </p:cNvSpPr>
          <p:nvPr>
            <p:ph type="sldNum" sz="quarter" idx="12"/>
          </p:nvPr>
        </p:nvSpPr>
        <p:spPr/>
        <p:txBody>
          <a:bodyPr/>
          <a:lstStyle/>
          <a:p>
            <a:fld id="{FBA7A11F-366E-4CBA-8777-170FCC5322CE}" type="slidenum">
              <a:rPr lang="en-US" smtClean="0"/>
              <a:t>‹#›</a:t>
            </a:fld>
            <a:endParaRPr lang="en-US"/>
          </a:p>
        </p:txBody>
      </p:sp>
    </p:spTree>
    <p:extLst>
      <p:ext uri="{BB962C8B-B14F-4D97-AF65-F5344CB8AC3E}">
        <p14:creationId xmlns:p14="http://schemas.microsoft.com/office/powerpoint/2010/main" val="2253813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5EE15-1EA8-064D-7273-4DC39893D5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48360B-1C02-5667-826C-DAE968E6C3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59F84F-CCC6-9C49-7FF7-F25ABE66B7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CCF9F9-012B-B0DB-0327-50B436DC6D6B}"/>
              </a:ext>
            </a:extLst>
          </p:cNvPr>
          <p:cNvSpPr>
            <a:spLocks noGrp="1"/>
          </p:cNvSpPr>
          <p:nvPr>
            <p:ph type="dt" sz="half" idx="10"/>
          </p:nvPr>
        </p:nvSpPr>
        <p:spPr/>
        <p:txBody>
          <a:bodyPr/>
          <a:lstStyle/>
          <a:p>
            <a:fld id="{4871E202-69B8-403A-9E26-F5FCC154D59E}" type="datetimeFigureOut">
              <a:rPr lang="en-US" smtClean="0"/>
              <a:t>2/14/2024</a:t>
            </a:fld>
            <a:endParaRPr lang="en-US"/>
          </a:p>
        </p:txBody>
      </p:sp>
      <p:sp>
        <p:nvSpPr>
          <p:cNvPr id="6" name="Footer Placeholder 5">
            <a:extLst>
              <a:ext uri="{FF2B5EF4-FFF2-40B4-BE49-F238E27FC236}">
                <a16:creationId xmlns:a16="http://schemas.microsoft.com/office/drawing/2014/main" id="{25EEBB5A-E4F4-BBA3-33D7-59F54D3F1B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DBCBAB-6A8E-11C8-6847-C6B722694FF2}"/>
              </a:ext>
            </a:extLst>
          </p:cNvPr>
          <p:cNvSpPr>
            <a:spLocks noGrp="1"/>
          </p:cNvSpPr>
          <p:nvPr>
            <p:ph type="sldNum" sz="quarter" idx="12"/>
          </p:nvPr>
        </p:nvSpPr>
        <p:spPr/>
        <p:txBody>
          <a:bodyPr/>
          <a:lstStyle/>
          <a:p>
            <a:fld id="{FBA7A11F-366E-4CBA-8777-170FCC5322CE}" type="slidenum">
              <a:rPr lang="en-US" smtClean="0"/>
              <a:t>‹#›</a:t>
            </a:fld>
            <a:endParaRPr lang="en-US"/>
          </a:p>
        </p:txBody>
      </p:sp>
    </p:spTree>
    <p:extLst>
      <p:ext uri="{BB962C8B-B14F-4D97-AF65-F5344CB8AC3E}">
        <p14:creationId xmlns:p14="http://schemas.microsoft.com/office/powerpoint/2010/main" val="192452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72DFF-6E30-9A34-3567-C34FB0ECBE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8B7E54-A385-0812-44E6-DE6DF50704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25324B-6F72-531C-4D43-3F2FAD1CB1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490FB7-3947-E3D9-3879-43C8C7BE94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B0D8AA-BADD-AE3D-9E44-142346B82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BB9E47-8C1A-ABE1-FD9A-A6065500AD7E}"/>
              </a:ext>
            </a:extLst>
          </p:cNvPr>
          <p:cNvSpPr>
            <a:spLocks noGrp="1"/>
          </p:cNvSpPr>
          <p:nvPr>
            <p:ph type="dt" sz="half" idx="10"/>
          </p:nvPr>
        </p:nvSpPr>
        <p:spPr/>
        <p:txBody>
          <a:bodyPr/>
          <a:lstStyle/>
          <a:p>
            <a:fld id="{4871E202-69B8-403A-9E26-F5FCC154D59E}" type="datetimeFigureOut">
              <a:rPr lang="en-US" smtClean="0"/>
              <a:t>2/14/2024</a:t>
            </a:fld>
            <a:endParaRPr lang="en-US"/>
          </a:p>
        </p:txBody>
      </p:sp>
      <p:sp>
        <p:nvSpPr>
          <p:cNvPr id="8" name="Footer Placeholder 7">
            <a:extLst>
              <a:ext uri="{FF2B5EF4-FFF2-40B4-BE49-F238E27FC236}">
                <a16:creationId xmlns:a16="http://schemas.microsoft.com/office/drawing/2014/main" id="{BCB64C99-D0B1-15E5-329F-FAED9FCCB8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89CD01-38F7-0613-72B3-A6D287AC8418}"/>
              </a:ext>
            </a:extLst>
          </p:cNvPr>
          <p:cNvSpPr>
            <a:spLocks noGrp="1"/>
          </p:cNvSpPr>
          <p:nvPr>
            <p:ph type="sldNum" sz="quarter" idx="12"/>
          </p:nvPr>
        </p:nvSpPr>
        <p:spPr/>
        <p:txBody>
          <a:bodyPr/>
          <a:lstStyle/>
          <a:p>
            <a:fld id="{FBA7A11F-366E-4CBA-8777-170FCC5322CE}" type="slidenum">
              <a:rPr lang="en-US" smtClean="0"/>
              <a:t>‹#›</a:t>
            </a:fld>
            <a:endParaRPr lang="en-US"/>
          </a:p>
        </p:txBody>
      </p:sp>
    </p:spTree>
    <p:extLst>
      <p:ext uri="{BB962C8B-B14F-4D97-AF65-F5344CB8AC3E}">
        <p14:creationId xmlns:p14="http://schemas.microsoft.com/office/powerpoint/2010/main" val="3240565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74E2D-E105-BF0C-0C29-1EF3484F8F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58D4E2-F7B9-6474-36C6-E0119D80AE78}"/>
              </a:ext>
            </a:extLst>
          </p:cNvPr>
          <p:cNvSpPr>
            <a:spLocks noGrp="1"/>
          </p:cNvSpPr>
          <p:nvPr>
            <p:ph type="dt" sz="half" idx="10"/>
          </p:nvPr>
        </p:nvSpPr>
        <p:spPr/>
        <p:txBody>
          <a:bodyPr/>
          <a:lstStyle/>
          <a:p>
            <a:fld id="{4871E202-69B8-403A-9E26-F5FCC154D59E}" type="datetimeFigureOut">
              <a:rPr lang="en-US" smtClean="0"/>
              <a:t>2/14/2024</a:t>
            </a:fld>
            <a:endParaRPr lang="en-US"/>
          </a:p>
        </p:txBody>
      </p:sp>
      <p:sp>
        <p:nvSpPr>
          <p:cNvPr id="4" name="Footer Placeholder 3">
            <a:extLst>
              <a:ext uri="{FF2B5EF4-FFF2-40B4-BE49-F238E27FC236}">
                <a16:creationId xmlns:a16="http://schemas.microsoft.com/office/drawing/2014/main" id="{41C6B032-513D-49D7-7444-91DFF3F1DD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620F19-F50F-9C69-7B06-B0F8A3570297}"/>
              </a:ext>
            </a:extLst>
          </p:cNvPr>
          <p:cNvSpPr>
            <a:spLocks noGrp="1"/>
          </p:cNvSpPr>
          <p:nvPr>
            <p:ph type="sldNum" sz="quarter" idx="12"/>
          </p:nvPr>
        </p:nvSpPr>
        <p:spPr/>
        <p:txBody>
          <a:bodyPr/>
          <a:lstStyle/>
          <a:p>
            <a:fld id="{FBA7A11F-366E-4CBA-8777-170FCC5322CE}" type="slidenum">
              <a:rPr lang="en-US" smtClean="0"/>
              <a:t>‹#›</a:t>
            </a:fld>
            <a:endParaRPr lang="en-US"/>
          </a:p>
        </p:txBody>
      </p:sp>
    </p:spTree>
    <p:extLst>
      <p:ext uri="{BB962C8B-B14F-4D97-AF65-F5344CB8AC3E}">
        <p14:creationId xmlns:p14="http://schemas.microsoft.com/office/powerpoint/2010/main" val="476609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DED896-EF3D-23F4-56BD-8A8A78326409}"/>
              </a:ext>
            </a:extLst>
          </p:cNvPr>
          <p:cNvSpPr>
            <a:spLocks noGrp="1"/>
          </p:cNvSpPr>
          <p:nvPr>
            <p:ph type="dt" sz="half" idx="10"/>
          </p:nvPr>
        </p:nvSpPr>
        <p:spPr/>
        <p:txBody>
          <a:bodyPr/>
          <a:lstStyle/>
          <a:p>
            <a:fld id="{4871E202-69B8-403A-9E26-F5FCC154D59E}" type="datetimeFigureOut">
              <a:rPr lang="en-US" smtClean="0"/>
              <a:t>2/14/2024</a:t>
            </a:fld>
            <a:endParaRPr lang="en-US"/>
          </a:p>
        </p:txBody>
      </p:sp>
      <p:sp>
        <p:nvSpPr>
          <p:cNvPr id="3" name="Footer Placeholder 2">
            <a:extLst>
              <a:ext uri="{FF2B5EF4-FFF2-40B4-BE49-F238E27FC236}">
                <a16:creationId xmlns:a16="http://schemas.microsoft.com/office/drawing/2014/main" id="{2D2A7417-7A11-CFD5-0ACC-5667054965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1E3E06-34A8-36E2-D5DC-B6041D885331}"/>
              </a:ext>
            </a:extLst>
          </p:cNvPr>
          <p:cNvSpPr>
            <a:spLocks noGrp="1"/>
          </p:cNvSpPr>
          <p:nvPr>
            <p:ph type="sldNum" sz="quarter" idx="12"/>
          </p:nvPr>
        </p:nvSpPr>
        <p:spPr/>
        <p:txBody>
          <a:bodyPr/>
          <a:lstStyle/>
          <a:p>
            <a:fld id="{FBA7A11F-366E-4CBA-8777-170FCC5322CE}" type="slidenum">
              <a:rPr lang="en-US" smtClean="0"/>
              <a:t>‹#›</a:t>
            </a:fld>
            <a:endParaRPr lang="en-US"/>
          </a:p>
        </p:txBody>
      </p:sp>
    </p:spTree>
    <p:extLst>
      <p:ext uri="{BB962C8B-B14F-4D97-AF65-F5344CB8AC3E}">
        <p14:creationId xmlns:p14="http://schemas.microsoft.com/office/powerpoint/2010/main" val="3466849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46047-538D-C094-2A23-2E815A761A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9DFC74-A886-EF28-337E-3E26075CE1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B9D8D1-2BAD-E73D-4796-E0D0B1870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123853-368D-5ECE-B70D-71D5A54914F9}"/>
              </a:ext>
            </a:extLst>
          </p:cNvPr>
          <p:cNvSpPr>
            <a:spLocks noGrp="1"/>
          </p:cNvSpPr>
          <p:nvPr>
            <p:ph type="dt" sz="half" idx="10"/>
          </p:nvPr>
        </p:nvSpPr>
        <p:spPr/>
        <p:txBody>
          <a:bodyPr/>
          <a:lstStyle/>
          <a:p>
            <a:fld id="{4871E202-69B8-403A-9E26-F5FCC154D59E}" type="datetimeFigureOut">
              <a:rPr lang="en-US" smtClean="0"/>
              <a:t>2/14/2024</a:t>
            </a:fld>
            <a:endParaRPr lang="en-US"/>
          </a:p>
        </p:txBody>
      </p:sp>
      <p:sp>
        <p:nvSpPr>
          <p:cNvPr id="6" name="Footer Placeholder 5">
            <a:extLst>
              <a:ext uri="{FF2B5EF4-FFF2-40B4-BE49-F238E27FC236}">
                <a16:creationId xmlns:a16="http://schemas.microsoft.com/office/drawing/2014/main" id="{AE46D0A6-7901-6AE4-A044-A15AAD5C44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861094-F765-D915-89AD-3343E0B8CF21}"/>
              </a:ext>
            </a:extLst>
          </p:cNvPr>
          <p:cNvSpPr>
            <a:spLocks noGrp="1"/>
          </p:cNvSpPr>
          <p:nvPr>
            <p:ph type="sldNum" sz="quarter" idx="12"/>
          </p:nvPr>
        </p:nvSpPr>
        <p:spPr/>
        <p:txBody>
          <a:bodyPr/>
          <a:lstStyle/>
          <a:p>
            <a:fld id="{FBA7A11F-366E-4CBA-8777-170FCC5322CE}" type="slidenum">
              <a:rPr lang="en-US" smtClean="0"/>
              <a:t>‹#›</a:t>
            </a:fld>
            <a:endParaRPr lang="en-US"/>
          </a:p>
        </p:txBody>
      </p:sp>
    </p:spTree>
    <p:extLst>
      <p:ext uri="{BB962C8B-B14F-4D97-AF65-F5344CB8AC3E}">
        <p14:creationId xmlns:p14="http://schemas.microsoft.com/office/powerpoint/2010/main" val="3515786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3C799-B874-1816-D28F-B09C093C46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B504A3-2A31-10A2-7CF0-6308AA78D4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F37B77-F9FF-646A-FCAC-9654E7D9BD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99DD28-F63B-3F95-09B6-EA0138BCE125}"/>
              </a:ext>
            </a:extLst>
          </p:cNvPr>
          <p:cNvSpPr>
            <a:spLocks noGrp="1"/>
          </p:cNvSpPr>
          <p:nvPr>
            <p:ph type="dt" sz="half" idx="10"/>
          </p:nvPr>
        </p:nvSpPr>
        <p:spPr/>
        <p:txBody>
          <a:bodyPr/>
          <a:lstStyle/>
          <a:p>
            <a:fld id="{4871E202-69B8-403A-9E26-F5FCC154D59E}" type="datetimeFigureOut">
              <a:rPr lang="en-US" smtClean="0"/>
              <a:t>2/14/2024</a:t>
            </a:fld>
            <a:endParaRPr lang="en-US"/>
          </a:p>
        </p:txBody>
      </p:sp>
      <p:sp>
        <p:nvSpPr>
          <p:cNvPr id="6" name="Footer Placeholder 5">
            <a:extLst>
              <a:ext uri="{FF2B5EF4-FFF2-40B4-BE49-F238E27FC236}">
                <a16:creationId xmlns:a16="http://schemas.microsoft.com/office/drawing/2014/main" id="{12A4B8EE-2C45-C3FD-C196-68A08F7525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73FAA2-280B-E6D0-845B-412EDA8AABBB}"/>
              </a:ext>
            </a:extLst>
          </p:cNvPr>
          <p:cNvSpPr>
            <a:spLocks noGrp="1"/>
          </p:cNvSpPr>
          <p:nvPr>
            <p:ph type="sldNum" sz="quarter" idx="12"/>
          </p:nvPr>
        </p:nvSpPr>
        <p:spPr/>
        <p:txBody>
          <a:bodyPr/>
          <a:lstStyle/>
          <a:p>
            <a:fld id="{FBA7A11F-366E-4CBA-8777-170FCC5322CE}" type="slidenum">
              <a:rPr lang="en-US" smtClean="0"/>
              <a:t>‹#›</a:t>
            </a:fld>
            <a:endParaRPr lang="en-US"/>
          </a:p>
        </p:txBody>
      </p:sp>
    </p:spTree>
    <p:extLst>
      <p:ext uri="{BB962C8B-B14F-4D97-AF65-F5344CB8AC3E}">
        <p14:creationId xmlns:p14="http://schemas.microsoft.com/office/powerpoint/2010/main" val="3598536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CB132B-6B26-EE03-F152-E465EA5AEB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27F0E3-6320-0E01-0223-2C5F507FF1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C10608-C682-5404-A191-A210D2000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71E202-69B8-403A-9E26-F5FCC154D59E}" type="datetimeFigureOut">
              <a:rPr lang="en-US" smtClean="0"/>
              <a:t>2/14/2024</a:t>
            </a:fld>
            <a:endParaRPr lang="en-US"/>
          </a:p>
        </p:txBody>
      </p:sp>
      <p:sp>
        <p:nvSpPr>
          <p:cNvPr id="5" name="Footer Placeholder 4">
            <a:extLst>
              <a:ext uri="{FF2B5EF4-FFF2-40B4-BE49-F238E27FC236}">
                <a16:creationId xmlns:a16="http://schemas.microsoft.com/office/drawing/2014/main" id="{B03D309F-CCE8-F9FC-7753-979AF079BE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7032C6-D4F9-7475-826A-4B932AD598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A7A11F-366E-4CBA-8777-170FCC5322CE}" type="slidenum">
              <a:rPr lang="en-US" smtClean="0"/>
              <a:t>‹#›</a:t>
            </a:fld>
            <a:endParaRPr lang="en-US"/>
          </a:p>
        </p:txBody>
      </p:sp>
    </p:spTree>
    <p:extLst>
      <p:ext uri="{BB962C8B-B14F-4D97-AF65-F5344CB8AC3E}">
        <p14:creationId xmlns:p14="http://schemas.microsoft.com/office/powerpoint/2010/main" val="149535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finance.yahoo.com/quote/CNYUSD%3DX/history?p=CNYUSD%253DX!%5Bimage%5D(https://github.com/BrennanB572/Gold_Price_vs_Inflation/assets/114636599/4475262a-ee8c-42f3-934b-f13661f64c5b)" TargetMode="External"/><Relationship Id="rId2" Type="http://schemas.openxmlformats.org/officeDocument/2006/relationships/hyperlink" Target="https://finance.yahoo.com/quote/USD%3DX/history?p=USD%253DX!%5bimage%5d(https://github.com/BrennanB572/Gold_Price_vs_Inflation/assets/114636599/4c558ba4-627e-4eeb-bf2a-be679717fdaa)" TargetMode="External"/><Relationship Id="rId1" Type="http://schemas.openxmlformats.org/officeDocument/2006/relationships/slideLayout" Target="../slideLayouts/slideLayout2.xml"/><Relationship Id="rId6" Type="http://schemas.openxmlformats.org/officeDocument/2006/relationships/hyperlink" Target="https://www.kaggle.com/code/farzadnekouei/gold-price-prediction-lstm-96-accuracy/output" TargetMode="External"/><Relationship Id="rId5" Type="http://schemas.openxmlformats.org/officeDocument/2006/relationships/hyperlink" Target="https://au.finance.yahoo.com/quote/RUBUSD%3DX/history?period1=1356998400&amp;period2=1672444800&amp;interval=1d&amp;filter=history&amp;frequency=1d&amp;includeAdjustedClose=true!%5Bimage%5D(https://github.com/BrennanB572/Gold_Price_vs_Inflation/assets/114636599/cb61f335-8cf1-44ea-9631-2a0e38b7046e)" TargetMode="External"/><Relationship Id="rId4" Type="http://schemas.openxmlformats.org/officeDocument/2006/relationships/hyperlink" Target="https://finance.yahoo.com/quote/EURUSD%3DX/history?p=EURUSD%3DX&amp;guccounter=1!%5Bimage%5D(https://github.com/BrennanB572/Gold_Price_vs_Inflation/assets/114636599/002c5590-6855-4540-a99e-3ddd4dd4b26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BrennanB572/Gold_Price_vs_Inflation/compare/7eec0c6a1828a8b811a48a5695a6ede2b107e1f3...mai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751C7E-AD29-78CA-AAC1-48A721FAB6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C5A8FF-B20A-D6AF-CE6A-D4F30419097D}"/>
              </a:ext>
            </a:extLst>
          </p:cNvPr>
          <p:cNvSpPr>
            <a:spLocks noGrp="1"/>
          </p:cNvSpPr>
          <p:nvPr>
            <p:ph type="ctrTitle"/>
          </p:nvPr>
        </p:nvSpPr>
        <p:spPr>
          <a:xfrm>
            <a:off x="1524000" y="2290439"/>
            <a:ext cx="9144000" cy="1219524"/>
          </a:xfrm>
        </p:spPr>
        <p:txBody>
          <a:bodyPr>
            <a:normAutofit/>
          </a:bodyPr>
          <a:lstStyle/>
          <a:p>
            <a:pPr algn="l"/>
            <a:r>
              <a:rPr lang="en-US" sz="4100" dirty="0"/>
              <a:t>ASU Data Analytics Project 1: Gold Price Prediction VS Inflation 2013 - 2021</a:t>
            </a:r>
          </a:p>
        </p:txBody>
      </p:sp>
    </p:spTree>
    <p:extLst>
      <p:ext uri="{BB962C8B-B14F-4D97-AF65-F5344CB8AC3E}">
        <p14:creationId xmlns:p14="http://schemas.microsoft.com/office/powerpoint/2010/main" val="2780754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8B34A-A3EC-54B5-B2F4-DE663F850085}"/>
              </a:ext>
            </a:extLst>
          </p:cNvPr>
          <p:cNvSpPr>
            <a:spLocks noGrp="1"/>
          </p:cNvSpPr>
          <p:nvPr>
            <p:ph type="title"/>
          </p:nvPr>
        </p:nvSpPr>
        <p:spPr/>
        <p:txBody>
          <a:bodyPr/>
          <a:lstStyle/>
          <a:p>
            <a:r>
              <a:rPr lang="en-US" dirty="0"/>
              <a:t>Russia / Ruble Analysis</a:t>
            </a:r>
          </a:p>
        </p:txBody>
      </p:sp>
      <p:sp>
        <p:nvSpPr>
          <p:cNvPr id="3" name="Content Placeholder 2">
            <a:extLst>
              <a:ext uri="{FF2B5EF4-FFF2-40B4-BE49-F238E27FC236}">
                <a16:creationId xmlns:a16="http://schemas.microsoft.com/office/drawing/2014/main" id="{8382870F-D3FD-F15B-4D17-3DE477361A3D}"/>
              </a:ext>
            </a:extLst>
          </p:cNvPr>
          <p:cNvSpPr>
            <a:spLocks noGrp="1"/>
          </p:cNvSpPr>
          <p:nvPr>
            <p:ph idx="1"/>
          </p:nvPr>
        </p:nvSpPr>
        <p:spPr>
          <a:xfrm>
            <a:off x="838200" y="1825625"/>
            <a:ext cx="4728099" cy="4351338"/>
          </a:xfrm>
        </p:spPr>
        <p:txBody>
          <a:bodyPr/>
          <a:lstStyle/>
          <a:p>
            <a:r>
              <a:rPr lang="en-US" dirty="0"/>
              <a:t>If one was to immediately swap Ruble to gold upon obtaining the funds one would have avoided a -40% loss in purchasing power while only exposing funds to a risk of 8% in 2014.</a:t>
            </a:r>
          </a:p>
        </p:txBody>
      </p:sp>
      <p:pic>
        <p:nvPicPr>
          <p:cNvPr id="5" name="Picture 4">
            <a:extLst>
              <a:ext uri="{FF2B5EF4-FFF2-40B4-BE49-F238E27FC236}">
                <a16:creationId xmlns:a16="http://schemas.microsoft.com/office/drawing/2014/main" id="{EFF2CD3C-6868-B7DD-75C3-98E20D10A347}"/>
              </a:ext>
            </a:extLst>
          </p:cNvPr>
          <p:cNvPicPr>
            <a:picLocks noChangeAspect="1"/>
          </p:cNvPicPr>
          <p:nvPr/>
        </p:nvPicPr>
        <p:blipFill>
          <a:blip r:embed="rId2"/>
          <a:stretch>
            <a:fillRect/>
          </a:stretch>
        </p:blipFill>
        <p:spPr>
          <a:xfrm>
            <a:off x="7419291" y="1838325"/>
            <a:ext cx="3934509" cy="3994304"/>
          </a:xfrm>
          <a:prstGeom prst="rect">
            <a:avLst/>
          </a:prstGeom>
        </p:spPr>
      </p:pic>
    </p:spTree>
    <p:extLst>
      <p:ext uri="{BB962C8B-B14F-4D97-AF65-F5344CB8AC3E}">
        <p14:creationId xmlns:p14="http://schemas.microsoft.com/office/powerpoint/2010/main" val="3399419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18" name="Rectangle 3117">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20" name="Freeform: Shape 3119">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22" name="Freeform: Shape 3121">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1D564F-C3A1-D332-EA9C-78797F5D2DD9}"/>
              </a:ext>
            </a:extLst>
          </p:cNvPr>
          <p:cNvSpPr>
            <a:spLocks noGrp="1"/>
          </p:cNvSpPr>
          <p:nvPr>
            <p:ph type="title"/>
          </p:nvPr>
        </p:nvSpPr>
        <p:spPr>
          <a:xfrm>
            <a:off x="438913" y="859536"/>
            <a:ext cx="4832802" cy="1243584"/>
          </a:xfrm>
        </p:spPr>
        <p:txBody>
          <a:bodyPr>
            <a:normAutofit/>
          </a:bodyPr>
          <a:lstStyle/>
          <a:p>
            <a:r>
              <a:rPr lang="en-US" sz="3400" dirty="0"/>
              <a:t>US Dollars</a:t>
            </a:r>
          </a:p>
        </p:txBody>
      </p:sp>
      <p:sp>
        <p:nvSpPr>
          <p:cNvPr id="3124" name="Rectangle 3123">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26" name="Rectangle 3125">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5726FDE-3BEB-9C0C-2B21-FF881F9046AC}"/>
              </a:ext>
            </a:extLst>
          </p:cNvPr>
          <p:cNvSpPr>
            <a:spLocks noGrp="1"/>
          </p:cNvSpPr>
          <p:nvPr>
            <p:ph idx="1"/>
          </p:nvPr>
        </p:nvSpPr>
        <p:spPr>
          <a:xfrm>
            <a:off x="438912" y="2512611"/>
            <a:ext cx="4832803" cy="3664351"/>
          </a:xfrm>
        </p:spPr>
        <p:txBody>
          <a:bodyPr>
            <a:normAutofit/>
          </a:bodyPr>
          <a:lstStyle/>
          <a:p>
            <a:r>
              <a:rPr lang="en-US" sz="1800" dirty="0"/>
              <a:t>CURRENCY specific plot </a:t>
            </a:r>
          </a:p>
          <a:p>
            <a:r>
              <a:rPr lang="en-US" sz="1800" dirty="0"/>
              <a:t>In the Gold Value in Dollars Over the Years, the gold value in dollars (blue line) has an unstable change, it ranges from $409.35 to $1,799.77. Whereas, the Adjusted Gold Value in Dollars (orange line) has a stable increase.   </a:t>
            </a:r>
          </a:p>
          <a:p>
            <a:r>
              <a:rPr lang="en-US" sz="1800" dirty="0"/>
              <a:t>In the Percent Change in Gold Value (Dollars) Over Years Graph, the gold value (blue line) has an unstable change. Whereas the inflation (orange line) changes from 1.46% to 4.70%. </a:t>
            </a:r>
          </a:p>
          <a:p>
            <a:endParaRPr lang="en-US" sz="1800" dirty="0"/>
          </a:p>
        </p:txBody>
      </p:sp>
      <p:pic>
        <p:nvPicPr>
          <p:cNvPr id="3078" name="Picture 6" descr="A graph with numbers and lines&#10;&#10;Description automatically generated">
            <a:extLst>
              <a:ext uri="{FF2B5EF4-FFF2-40B4-BE49-F238E27FC236}">
                <a16:creationId xmlns:a16="http://schemas.microsoft.com/office/drawing/2014/main" id="{043CF486-D268-2EF4-DF72-D1FEF872905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99227" y="517600"/>
            <a:ext cx="45720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A graph with lines and numbers&#10;&#10;Description automatically generated">
            <a:extLst>
              <a:ext uri="{FF2B5EF4-FFF2-40B4-BE49-F238E27FC236}">
                <a16:creationId xmlns:a16="http://schemas.microsoft.com/office/drawing/2014/main" id="{C160A355-F836-4938-6500-17F822BAF0E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17368" y="3516670"/>
            <a:ext cx="5135719" cy="2567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878717"/>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1B201-06F1-3B0C-09B6-42760D70E6BC}"/>
              </a:ext>
            </a:extLst>
          </p:cNvPr>
          <p:cNvSpPr>
            <a:spLocks noGrp="1"/>
          </p:cNvSpPr>
          <p:nvPr>
            <p:ph type="title"/>
          </p:nvPr>
        </p:nvSpPr>
        <p:spPr/>
        <p:txBody>
          <a:bodyPr/>
          <a:lstStyle/>
          <a:p>
            <a:r>
              <a:rPr lang="en-US" dirty="0"/>
              <a:t>United States / Dollar Analysis</a:t>
            </a:r>
          </a:p>
        </p:txBody>
      </p:sp>
      <p:sp>
        <p:nvSpPr>
          <p:cNvPr id="3" name="Content Placeholder 2">
            <a:extLst>
              <a:ext uri="{FF2B5EF4-FFF2-40B4-BE49-F238E27FC236}">
                <a16:creationId xmlns:a16="http://schemas.microsoft.com/office/drawing/2014/main" id="{0B73DD22-A0D4-ABD5-34B0-CCFF02D6B2A7}"/>
              </a:ext>
            </a:extLst>
          </p:cNvPr>
          <p:cNvSpPr>
            <a:spLocks noGrp="1"/>
          </p:cNvSpPr>
          <p:nvPr>
            <p:ph idx="1"/>
          </p:nvPr>
        </p:nvSpPr>
        <p:spPr>
          <a:xfrm>
            <a:off x="838200" y="1825625"/>
            <a:ext cx="5491579" cy="4351338"/>
          </a:xfrm>
        </p:spPr>
        <p:txBody>
          <a:bodyPr>
            <a:normAutofit lnSpcReduction="10000"/>
          </a:bodyPr>
          <a:lstStyle/>
          <a:p>
            <a:r>
              <a:rPr lang="en-US" dirty="0"/>
              <a:t>Lowest Percent Change Year was 2020 where there was a -11% change.</a:t>
            </a:r>
          </a:p>
          <a:p>
            <a:r>
              <a:rPr lang="en-US" dirty="0"/>
              <a:t>Highest Percent Change Year was 2015 where there was a 26% change.</a:t>
            </a:r>
          </a:p>
          <a:p>
            <a:r>
              <a:rPr lang="en-US" dirty="0"/>
              <a:t>If one were to sell Dollars into Gold during 2015, they would have seen a 55% increase in their currency value accumulated over those 6 years</a:t>
            </a:r>
          </a:p>
        </p:txBody>
      </p:sp>
      <p:pic>
        <p:nvPicPr>
          <p:cNvPr id="5" name="Picture 4">
            <a:extLst>
              <a:ext uri="{FF2B5EF4-FFF2-40B4-BE49-F238E27FC236}">
                <a16:creationId xmlns:a16="http://schemas.microsoft.com/office/drawing/2014/main" id="{36427C04-DDC4-F170-35D3-4D578FD0138A}"/>
              </a:ext>
            </a:extLst>
          </p:cNvPr>
          <p:cNvPicPr>
            <a:picLocks noChangeAspect="1"/>
          </p:cNvPicPr>
          <p:nvPr/>
        </p:nvPicPr>
        <p:blipFill>
          <a:blip r:embed="rId2"/>
          <a:stretch>
            <a:fillRect/>
          </a:stretch>
        </p:blipFill>
        <p:spPr>
          <a:xfrm>
            <a:off x="6885635" y="2207365"/>
            <a:ext cx="4468165" cy="3785062"/>
          </a:xfrm>
          <a:prstGeom prst="rect">
            <a:avLst/>
          </a:prstGeom>
        </p:spPr>
      </p:pic>
    </p:spTree>
    <p:extLst>
      <p:ext uri="{BB962C8B-B14F-4D97-AF65-F5344CB8AC3E}">
        <p14:creationId xmlns:p14="http://schemas.microsoft.com/office/powerpoint/2010/main" val="96720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6" name="Rectangle 4115">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18" name="Freeform: Shape 4117">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20" name="Freeform: Shape 4119">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6EBB56-330C-4ADA-9CFF-5B7F2722EC88}"/>
              </a:ext>
            </a:extLst>
          </p:cNvPr>
          <p:cNvSpPr>
            <a:spLocks noGrp="1"/>
          </p:cNvSpPr>
          <p:nvPr>
            <p:ph type="title"/>
          </p:nvPr>
        </p:nvSpPr>
        <p:spPr>
          <a:xfrm>
            <a:off x="438913" y="859536"/>
            <a:ext cx="4832802" cy="1243584"/>
          </a:xfrm>
        </p:spPr>
        <p:txBody>
          <a:bodyPr>
            <a:normAutofit/>
          </a:bodyPr>
          <a:lstStyle/>
          <a:p>
            <a:r>
              <a:rPr lang="en-US" sz="3400"/>
              <a:t>Europe EURO</a:t>
            </a:r>
          </a:p>
        </p:txBody>
      </p:sp>
      <p:sp>
        <p:nvSpPr>
          <p:cNvPr id="4122" name="Rectangle 4121">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24" name="Rectangle 4123">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84FB944-4C4C-D591-3ED6-14A9343195C0}"/>
              </a:ext>
            </a:extLst>
          </p:cNvPr>
          <p:cNvSpPr>
            <a:spLocks noGrp="1"/>
          </p:cNvSpPr>
          <p:nvPr>
            <p:ph idx="1"/>
          </p:nvPr>
        </p:nvSpPr>
        <p:spPr>
          <a:xfrm>
            <a:off x="438912" y="2512611"/>
            <a:ext cx="4832803" cy="3664351"/>
          </a:xfrm>
        </p:spPr>
        <p:txBody>
          <a:bodyPr>
            <a:normAutofit/>
          </a:bodyPr>
          <a:lstStyle/>
          <a:p>
            <a:r>
              <a:rPr lang="en-US" sz="1800" dirty="0"/>
              <a:t>CURRENCY specific plot </a:t>
            </a:r>
          </a:p>
          <a:p>
            <a:r>
              <a:rPr lang="en-US" sz="1800" dirty="0"/>
              <a:t>In the Gold Value in Euros Over the Years Graph, the Gold Value in Euros (blue line) has an unstable change. Whereas the Adjusted Gold Value in Errors (orange line) increases from $1074.12 to $1164.49. </a:t>
            </a:r>
          </a:p>
          <a:p>
            <a:r>
              <a:rPr lang="en-US" sz="1800" dirty="0"/>
              <a:t>In the Percent Change in Gold Value (Euros) Over Years, the gold value (blue line) has an unstable change. Whereas the euro value (orange line) increases from 1.22% to 2.55%.</a:t>
            </a:r>
          </a:p>
          <a:p>
            <a:endParaRPr lang="en-US" sz="1800" dirty="0"/>
          </a:p>
        </p:txBody>
      </p:sp>
      <p:pic>
        <p:nvPicPr>
          <p:cNvPr id="4098" name="Picture 2" descr="A graph with numbers and lines&#10;&#10;Description automatically generated">
            <a:extLst>
              <a:ext uri="{FF2B5EF4-FFF2-40B4-BE49-F238E27FC236}">
                <a16:creationId xmlns:a16="http://schemas.microsoft.com/office/drawing/2014/main" id="{D8889B9E-F870-6A44-FEE3-7ACC88F8521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99227" y="517600"/>
            <a:ext cx="45720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A graph with numbers and lines&#10;&#10;Description automatically generated">
            <a:extLst>
              <a:ext uri="{FF2B5EF4-FFF2-40B4-BE49-F238E27FC236}">
                <a16:creationId xmlns:a16="http://schemas.microsoft.com/office/drawing/2014/main" id="{D7188105-D5CC-3034-1052-609CC066139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17368" y="3516670"/>
            <a:ext cx="5135719" cy="2567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5074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D0A95-B075-3952-19A4-A4D3FE731636}"/>
              </a:ext>
            </a:extLst>
          </p:cNvPr>
          <p:cNvSpPr>
            <a:spLocks noGrp="1"/>
          </p:cNvSpPr>
          <p:nvPr>
            <p:ph type="title"/>
          </p:nvPr>
        </p:nvSpPr>
        <p:spPr/>
        <p:txBody>
          <a:bodyPr/>
          <a:lstStyle/>
          <a:p>
            <a:r>
              <a:rPr lang="en-US" dirty="0"/>
              <a:t>Europe / Euro Analysis</a:t>
            </a:r>
          </a:p>
        </p:txBody>
      </p:sp>
      <p:sp>
        <p:nvSpPr>
          <p:cNvPr id="3" name="Content Placeholder 2">
            <a:extLst>
              <a:ext uri="{FF2B5EF4-FFF2-40B4-BE49-F238E27FC236}">
                <a16:creationId xmlns:a16="http://schemas.microsoft.com/office/drawing/2014/main" id="{2407D8F5-385C-E776-C205-E23331CB0484}"/>
              </a:ext>
            </a:extLst>
          </p:cNvPr>
          <p:cNvSpPr>
            <a:spLocks noGrp="1"/>
          </p:cNvSpPr>
          <p:nvPr>
            <p:ph idx="1"/>
          </p:nvPr>
        </p:nvSpPr>
        <p:spPr>
          <a:xfrm>
            <a:off x="838200" y="1825625"/>
            <a:ext cx="5257800" cy="4351338"/>
          </a:xfrm>
        </p:spPr>
        <p:txBody>
          <a:bodyPr/>
          <a:lstStyle/>
          <a:p>
            <a:r>
              <a:rPr lang="en-US" dirty="0"/>
              <a:t>If an individual with Euros had chosen to invest in gold in 2013, they would have seen a 56% increase in purchasing power by the year 2020 if they converted back to Euros that year.</a:t>
            </a:r>
          </a:p>
        </p:txBody>
      </p:sp>
      <p:pic>
        <p:nvPicPr>
          <p:cNvPr id="7" name="Picture 6">
            <a:extLst>
              <a:ext uri="{FF2B5EF4-FFF2-40B4-BE49-F238E27FC236}">
                <a16:creationId xmlns:a16="http://schemas.microsoft.com/office/drawing/2014/main" id="{49EC0626-B470-CD37-C4C1-BE0C25583728}"/>
              </a:ext>
            </a:extLst>
          </p:cNvPr>
          <p:cNvPicPr>
            <a:picLocks noChangeAspect="1"/>
          </p:cNvPicPr>
          <p:nvPr/>
        </p:nvPicPr>
        <p:blipFill>
          <a:blip r:embed="rId2"/>
          <a:stretch>
            <a:fillRect/>
          </a:stretch>
        </p:blipFill>
        <p:spPr>
          <a:xfrm>
            <a:off x="7391400" y="1825625"/>
            <a:ext cx="3962400" cy="4210050"/>
          </a:xfrm>
          <a:prstGeom prst="rect">
            <a:avLst/>
          </a:prstGeom>
        </p:spPr>
      </p:pic>
    </p:spTree>
    <p:extLst>
      <p:ext uri="{BB962C8B-B14F-4D97-AF65-F5344CB8AC3E}">
        <p14:creationId xmlns:p14="http://schemas.microsoft.com/office/powerpoint/2010/main" val="3838353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76628-BD5B-C024-5457-B7467764B930}"/>
              </a:ext>
            </a:extLst>
          </p:cNvPr>
          <p:cNvSpPr>
            <a:spLocks noGrp="1"/>
          </p:cNvSpPr>
          <p:nvPr>
            <p:ph type="title"/>
          </p:nvPr>
        </p:nvSpPr>
        <p:spPr/>
        <p:txBody>
          <a:bodyPr/>
          <a:lstStyle/>
          <a:p>
            <a:r>
              <a:rPr lang="en-US" dirty="0"/>
              <a:t>Research Questions / Analysis Conclusion</a:t>
            </a:r>
          </a:p>
        </p:txBody>
      </p:sp>
      <p:sp>
        <p:nvSpPr>
          <p:cNvPr id="3" name="Content Placeholder 2">
            <a:extLst>
              <a:ext uri="{FF2B5EF4-FFF2-40B4-BE49-F238E27FC236}">
                <a16:creationId xmlns:a16="http://schemas.microsoft.com/office/drawing/2014/main" id="{83E78482-7690-86FD-BA43-9A54A747801E}"/>
              </a:ext>
            </a:extLst>
          </p:cNvPr>
          <p:cNvSpPr>
            <a:spLocks noGrp="1"/>
          </p:cNvSpPr>
          <p:nvPr>
            <p:ph idx="1"/>
          </p:nvPr>
        </p:nvSpPr>
        <p:spPr/>
        <p:txBody>
          <a:bodyPr>
            <a:normAutofit fontScale="70000" lnSpcReduction="20000"/>
          </a:bodyPr>
          <a:lstStyle/>
          <a:p>
            <a:r>
              <a:rPr lang="en-US" dirty="0"/>
              <a:t>Where is the money lowest inflation? </a:t>
            </a:r>
          </a:p>
          <a:p>
            <a:pPr lvl="1"/>
            <a:r>
              <a:rPr lang="en-US" dirty="0"/>
              <a:t>Of all the four currencies we observed only two have recovered post 2020 – The Ruble and the Euro show the highest loss of purchasing power. The Dollar and YEN are proceeding to recover at a similar rate.</a:t>
            </a:r>
          </a:p>
          <a:p>
            <a:r>
              <a:rPr lang="en-US" dirty="0"/>
              <a:t>What currency experience the highest inflation? </a:t>
            </a:r>
          </a:p>
          <a:p>
            <a:pPr lvl="1"/>
            <a:r>
              <a:rPr lang="en-US" dirty="0"/>
              <a:t>YEN saw the highest inflation in its currency (2020) but also the strongest recovery the following year (2021). Nearly a 25% adjustment to the currencies purchasing power within 3 years. During this three-year period the YEN would be safest kept in currency and then once the orange and blue line flipped buying as much gold as possible in 2021.</a:t>
            </a:r>
          </a:p>
          <a:p>
            <a:r>
              <a:rPr lang="en-US" dirty="0"/>
              <a:t>Is it profitable to move money? </a:t>
            </a:r>
          </a:p>
          <a:p>
            <a:pPr lvl="1"/>
            <a:r>
              <a:rPr lang="en-US" dirty="0"/>
              <a:t>Depending on the currency you have, the data supports moving currency to gold when the range of percent difference is within single digits for the maximum return.</a:t>
            </a:r>
          </a:p>
          <a:p>
            <a:r>
              <a:rPr lang="en-US" dirty="0"/>
              <a:t>What currency has the consistent value range for the longest time? </a:t>
            </a:r>
          </a:p>
          <a:p>
            <a:pPr lvl="1"/>
            <a:r>
              <a:rPr lang="en-US" dirty="0"/>
              <a:t>Dollar has the lowest range of value for its currency a 35% range from its best at 25% above gold to its worse at nearly 10% below gold’s stability.</a:t>
            </a:r>
          </a:p>
          <a:p>
            <a:r>
              <a:rPr lang="en-US" dirty="0"/>
              <a:t>What currency has the least consistent value range for the longest time? </a:t>
            </a:r>
          </a:p>
          <a:p>
            <a:pPr lvl="1"/>
            <a:r>
              <a:rPr lang="en-US" dirty="0"/>
              <a:t>Ruble has the highest range of value for its currency a 46 percent range from its best at 6% above gold to its worse at nearly 40% below gold’s stability.</a:t>
            </a:r>
          </a:p>
        </p:txBody>
      </p:sp>
    </p:spTree>
    <p:extLst>
      <p:ext uri="{BB962C8B-B14F-4D97-AF65-F5344CB8AC3E}">
        <p14:creationId xmlns:p14="http://schemas.microsoft.com/office/powerpoint/2010/main" val="822567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20215-D62D-25CD-5FE0-659CFFF3C0B9}"/>
              </a:ext>
            </a:extLst>
          </p:cNvPr>
          <p:cNvSpPr>
            <a:spLocks noGrp="1"/>
          </p:cNvSpPr>
          <p:nvPr>
            <p:ph type="title"/>
          </p:nvPr>
        </p:nvSpPr>
        <p:spPr/>
        <p:txBody>
          <a:bodyPr/>
          <a:lstStyle/>
          <a:p>
            <a:r>
              <a:rPr lang="en-US" b="1" i="0" dirty="0">
                <a:effectLst/>
                <a:latin typeface="Aptos Black" panose="020F0502020204030204" pitchFamily="34" charset="0"/>
              </a:rPr>
              <a:t>Sources Used:</a:t>
            </a:r>
            <a:endParaRPr lang="en-US" dirty="0"/>
          </a:p>
        </p:txBody>
      </p:sp>
      <p:sp>
        <p:nvSpPr>
          <p:cNvPr id="3" name="Content Placeholder 2">
            <a:extLst>
              <a:ext uri="{FF2B5EF4-FFF2-40B4-BE49-F238E27FC236}">
                <a16:creationId xmlns:a16="http://schemas.microsoft.com/office/drawing/2014/main" id="{4AA042A8-10DE-7894-8D5D-69D17E8AD76F}"/>
              </a:ext>
            </a:extLst>
          </p:cNvPr>
          <p:cNvSpPr>
            <a:spLocks noGrp="1"/>
          </p:cNvSpPr>
          <p:nvPr>
            <p:ph idx="1"/>
          </p:nvPr>
        </p:nvSpPr>
        <p:spPr/>
        <p:txBody>
          <a:bodyPr>
            <a:normAutofit/>
          </a:bodyPr>
          <a:lstStyle/>
          <a:p>
            <a:pPr algn="l"/>
            <a:r>
              <a:rPr lang="en-US" sz="2400" b="0" i="0" dirty="0">
                <a:effectLst/>
                <a:latin typeface="Aptos Black" panose="020F0502020204030204" pitchFamily="34" charset="0"/>
              </a:rPr>
              <a:t>Currency Specific Gold Valuations [ Yahoo Finance ]:</a:t>
            </a:r>
          </a:p>
          <a:p>
            <a:pPr lvl="1"/>
            <a:r>
              <a:rPr lang="en-US" sz="1600" b="0" i="0" dirty="0" err="1">
                <a:effectLst/>
                <a:latin typeface="Aptos Black" panose="020F0502020204030204" pitchFamily="34" charset="0"/>
              </a:rPr>
              <a:t>UnitedStates</a:t>
            </a:r>
            <a:r>
              <a:rPr lang="en-US" sz="1600" b="0" i="0" dirty="0">
                <a:effectLst/>
                <a:latin typeface="Aptos Black" panose="020F0502020204030204" pitchFamily="34" charset="0"/>
              </a:rPr>
              <a:t>: </a:t>
            </a:r>
            <a:r>
              <a:rPr lang="en-US" sz="1600" b="0" i="0" u="sng" dirty="0">
                <a:effectLst/>
                <a:latin typeface="Aptos Black" panose="020F0502020204030204" pitchFamily="34" charset="0"/>
                <a:hlinkClick r:id="rId2">
                  <a:extLst>
                    <a:ext uri="{A12FA001-AC4F-418D-AE19-62706E023703}">
                      <ahyp:hlinkClr xmlns:ahyp="http://schemas.microsoft.com/office/drawing/2018/hyperlinkcolor" val="tx"/>
                    </a:ext>
                  </a:extLst>
                </a:hlinkClick>
              </a:rPr>
              <a:t>https://finance.yahoo.com/quote/USD%3DX/history?p=USD%253DX![image](https://github.com/BrennanB572/Gold_Price_vs_Inflation/assets/114636599/4c558ba4-627e-4eeb-bf2a-be679717fdaa)</a:t>
            </a:r>
            <a:endParaRPr lang="en-US" sz="1600" b="0" i="0" dirty="0">
              <a:effectLst/>
              <a:latin typeface="Aptos Black" panose="020F0502020204030204" pitchFamily="34" charset="0"/>
            </a:endParaRPr>
          </a:p>
          <a:p>
            <a:pPr lvl="1"/>
            <a:r>
              <a:rPr lang="en-US" sz="1600" b="0" i="0" dirty="0">
                <a:effectLst/>
                <a:latin typeface="Aptos Black" panose="020F0502020204030204" pitchFamily="34" charset="0"/>
              </a:rPr>
              <a:t>China: </a:t>
            </a:r>
            <a:r>
              <a:rPr lang="en-US" sz="1600" b="0" i="0" u="sng" dirty="0">
                <a:effectLst/>
                <a:latin typeface="Aptos Black" panose="020F0502020204030204" pitchFamily="34" charset="0"/>
                <a:hlinkClick r:id="rId3">
                  <a:extLst>
                    <a:ext uri="{A12FA001-AC4F-418D-AE19-62706E023703}">
                      <ahyp:hlinkClr xmlns:ahyp="http://schemas.microsoft.com/office/drawing/2018/hyperlinkcolor" val="tx"/>
                    </a:ext>
                  </a:extLst>
                </a:hlinkClick>
              </a:rPr>
              <a:t>https://finance.yahoo.com/quote/CNYUSD%3DX/history?p=CNYUSD%253DX![image](https://github.com/BrennanB572/Gold_Price_vs_Inflation/assets/114636599/4475262a-ee8c-42f3-934b-f13661f64c5b)</a:t>
            </a:r>
            <a:endParaRPr lang="en-US" sz="1600" b="0" i="0" dirty="0">
              <a:effectLst/>
              <a:latin typeface="Aptos Black" panose="020F0502020204030204" pitchFamily="34" charset="0"/>
            </a:endParaRPr>
          </a:p>
          <a:p>
            <a:pPr lvl="1"/>
            <a:r>
              <a:rPr lang="en-US" sz="1600" b="0" i="0" dirty="0">
                <a:effectLst/>
                <a:latin typeface="Aptos Black" panose="020F0502020204030204" pitchFamily="34" charset="0"/>
              </a:rPr>
              <a:t>Europe: </a:t>
            </a:r>
            <a:r>
              <a:rPr lang="en-US" sz="1600" b="0" i="0" u="sng" dirty="0">
                <a:effectLst/>
                <a:latin typeface="Aptos Black" panose="020F0502020204030204" pitchFamily="34" charset="0"/>
                <a:hlinkClick r:id="rId4">
                  <a:extLst>
                    <a:ext uri="{A12FA001-AC4F-418D-AE19-62706E023703}">
                      <ahyp:hlinkClr xmlns:ahyp="http://schemas.microsoft.com/office/drawing/2018/hyperlinkcolor" val="tx"/>
                    </a:ext>
                  </a:extLst>
                </a:hlinkClick>
              </a:rPr>
              <a:t>https://finance.yahoo.com/quote/EURUSD%3DX/history?p=EURUSD%3DX&amp;guccounter=1![image](https://github.com/BrennanB572/Gold_Price_vs_Inflation/assets/114636599/002c5590-6855-4540-a99e-3ddd4dd4b265)</a:t>
            </a:r>
            <a:endParaRPr lang="en-US" sz="1600" b="0" i="0" dirty="0">
              <a:effectLst/>
              <a:latin typeface="Aptos Black" panose="020F0502020204030204" pitchFamily="34" charset="0"/>
            </a:endParaRPr>
          </a:p>
          <a:p>
            <a:pPr lvl="1"/>
            <a:r>
              <a:rPr lang="en-US" sz="1600" b="0" i="0" dirty="0">
                <a:effectLst/>
                <a:latin typeface="Aptos Black" panose="020F0502020204030204" pitchFamily="34" charset="0"/>
              </a:rPr>
              <a:t>Russia: </a:t>
            </a:r>
            <a:r>
              <a:rPr lang="en-US" sz="1600" b="0" i="0" u="sng" dirty="0">
                <a:effectLst/>
                <a:latin typeface="Aptos Black" panose="020F0502020204030204" pitchFamily="34" charset="0"/>
                <a:hlinkClick r:id="rId5">
                  <a:extLst>
                    <a:ext uri="{A12FA001-AC4F-418D-AE19-62706E023703}">
                      <ahyp:hlinkClr xmlns:ahyp="http://schemas.microsoft.com/office/drawing/2018/hyperlinkcolor" val="tx"/>
                    </a:ext>
                  </a:extLst>
                </a:hlinkClick>
              </a:rPr>
              <a:t>https://au.finance.yahoo.com/quote/RUBUSD%3DX/history?period1=1356998400&amp;period2=1672444800&amp;interval=1d&amp;filter=history&amp;frequency=1d&amp;includeAdjustedClose=true![image](https://github.com/BrennanB572/Gold_Price_vs_Inflation/assets/114636599/cb61f335-8cf1-44ea-9631-2a0e38b7046e)</a:t>
            </a:r>
            <a:endParaRPr lang="en-US" sz="1600" b="0" i="0" dirty="0">
              <a:effectLst/>
              <a:latin typeface="Aptos Black" panose="020F0502020204030204" pitchFamily="34" charset="0"/>
            </a:endParaRPr>
          </a:p>
          <a:p>
            <a:pPr algn="l"/>
            <a:r>
              <a:rPr lang="en-US" sz="2400" b="0" i="0" dirty="0">
                <a:effectLst/>
                <a:latin typeface="Aptos Black" panose="020F0502020204030204" pitchFamily="34" charset="0"/>
              </a:rPr>
              <a:t>Inflation Rates:</a:t>
            </a:r>
          </a:p>
          <a:p>
            <a:pPr lvl="1"/>
            <a:r>
              <a:rPr lang="en-US" sz="2000" b="0" i="0" dirty="0">
                <a:effectLst/>
                <a:latin typeface="Aptos Black" panose="020F0502020204030204" pitchFamily="34" charset="0"/>
              </a:rPr>
              <a:t>All Countries: Gold Price Prediction | LSTM | 96% Accuracy - </a:t>
            </a:r>
            <a:r>
              <a:rPr lang="en-US" sz="2000" b="0" i="0" u="sng" dirty="0">
                <a:effectLst/>
                <a:latin typeface="Aptos Black" panose="020F0502020204030204" pitchFamily="34" charset="0"/>
                <a:hlinkClick r:id="rId6">
                  <a:extLst>
                    <a:ext uri="{A12FA001-AC4F-418D-AE19-62706E023703}">
                      <ahyp:hlinkClr xmlns:ahyp="http://schemas.microsoft.com/office/drawing/2018/hyperlinkcolor" val="tx"/>
                    </a:ext>
                  </a:extLst>
                </a:hlinkClick>
              </a:rPr>
              <a:t>https://www.kaggle.com/code/farzadnekouei/gold-price-prediction-lstm-96-accuracy/output</a:t>
            </a:r>
            <a:endParaRPr lang="en-US" sz="2000" b="0" i="0" dirty="0">
              <a:effectLst/>
              <a:latin typeface="Aptos Black" panose="020F0502020204030204" pitchFamily="34" charset="0"/>
            </a:endParaRPr>
          </a:p>
          <a:p>
            <a:endParaRPr lang="en-US" dirty="0">
              <a:latin typeface="Aptos Black" panose="020F0502020204030204" pitchFamily="34" charset="0"/>
            </a:endParaRPr>
          </a:p>
        </p:txBody>
      </p:sp>
    </p:spTree>
    <p:extLst>
      <p:ext uri="{BB962C8B-B14F-4D97-AF65-F5344CB8AC3E}">
        <p14:creationId xmlns:p14="http://schemas.microsoft.com/office/powerpoint/2010/main" val="2912102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46FAC-A35F-15CE-6D9A-205D13E808D5}"/>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7E5312A7-4426-F1A2-26D3-6B17229A73C9}"/>
              </a:ext>
            </a:extLst>
          </p:cNvPr>
          <p:cNvSpPr>
            <a:spLocks noGrp="1"/>
          </p:cNvSpPr>
          <p:nvPr>
            <p:ph idx="1"/>
          </p:nvPr>
        </p:nvSpPr>
        <p:spPr/>
        <p:txBody>
          <a:bodyPr>
            <a:normAutofit lnSpcReduction="10000"/>
          </a:bodyPr>
          <a:lstStyle/>
          <a:p>
            <a:r>
              <a:rPr lang="en-US" dirty="0"/>
              <a:t>The Gold Price vs. Inflation 2013 - 2021 main goal is to identify Gold vs Inflation trends for the United States, Russia, China and Europe from 2013 - 2021. The end goal analysis is to answer 6 key questions:</a:t>
            </a:r>
          </a:p>
          <a:p>
            <a:r>
              <a:rPr lang="en-US" dirty="0"/>
              <a:t>Where is the money lowest inflation?</a:t>
            </a:r>
          </a:p>
          <a:p>
            <a:r>
              <a:rPr lang="en-US" dirty="0"/>
              <a:t>What currency experience the highest inflation?</a:t>
            </a:r>
          </a:p>
          <a:p>
            <a:r>
              <a:rPr lang="en-US" dirty="0"/>
              <a:t>What currency experience the lowest inflation?</a:t>
            </a:r>
          </a:p>
          <a:p>
            <a:r>
              <a:rPr lang="en-US" dirty="0"/>
              <a:t>Is it profitable to move money?</a:t>
            </a:r>
          </a:p>
          <a:p>
            <a:r>
              <a:rPr lang="en-US" dirty="0"/>
              <a:t>What currency has the consistent value range for the longest time?</a:t>
            </a:r>
          </a:p>
          <a:p>
            <a:r>
              <a:rPr lang="en-US" dirty="0"/>
              <a:t>What currency has the least consistent value range for the longest time?</a:t>
            </a:r>
          </a:p>
        </p:txBody>
      </p:sp>
    </p:spTree>
    <p:extLst>
      <p:ext uri="{BB962C8B-B14F-4D97-AF65-F5344CB8AC3E}">
        <p14:creationId xmlns:p14="http://schemas.microsoft.com/office/powerpoint/2010/main" val="2958503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A8F3E-5DC0-FD9A-1BE5-95FDC6A3794A}"/>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327ECAA7-04CE-2442-9527-F8D52C76E715}"/>
              </a:ext>
            </a:extLst>
          </p:cNvPr>
          <p:cNvSpPr>
            <a:spLocks noGrp="1"/>
          </p:cNvSpPr>
          <p:nvPr>
            <p:ph idx="1"/>
          </p:nvPr>
        </p:nvSpPr>
        <p:spPr/>
        <p:txBody>
          <a:bodyPr/>
          <a:lstStyle/>
          <a:p>
            <a:r>
              <a:rPr lang="en-US" dirty="0"/>
              <a:t>Below are the 3 main hypothesis for this project:</a:t>
            </a:r>
          </a:p>
          <a:p>
            <a:pPr lvl="1"/>
            <a:r>
              <a:rPr lang="en-US" u="sng" dirty="0"/>
              <a:t>Highest Inflation Country</a:t>
            </a:r>
            <a:r>
              <a:rPr lang="en-US" dirty="0"/>
              <a:t>: Team Decision - United States</a:t>
            </a:r>
          </a:p>
          <a:p>
            <a:pPr lvl="1"/>
            <a:r>
              <a:rPr lang="en-US" u="sng" dirty="0"/>
              <a:t>Lowest Inflation Country</a:t>
            </a:r>
            <a:r>
              <a:rPr lang="en-US" dirty="0"/>
              <a:t>: Team Decision - Russia</a:t>
            </a:r>
          </a:p>
          <a:p>
            <a:pPr lvl="1"/>
            <a:r>
              <a:rPr lang="en-US" u="sng" dirty="0"/>
              <a:t>Currency vs. Gold Hypothesis</a:t>
            </a:r>
            <a:r>
              <a:rPr lang="en-US" dirty="0"/>
              <a:t>: As the currency deflates the currencies' ability to purchase gold increases. If inflation is in a nonstandard range, then currency will be safer kept in gold over time.</a:t>
            </a:r>
          </a:p>
        </p:txBody>
      </p:sp>
    </p:spTree>
    <p:extLst>
      <p:ext uri="{BB962C8B-B14F-4D97-AF65-F5344CB8AC3E}">
        <p14:creationId xmlns:p14="http://schemas.microsoft.com/office/powerpoint/2010/main" val="3275867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24178-A8E1-A836-5DF7-A6AA98DE7A39}"/>
              </a:ext>
            </a:extLst>
          </p:cNvPr>
          <p:cNvSpPr>
            <a:spLocks noGrp="1"/>
          </p:cNvSpPr>
          <p:nvPr>
            <p:ph type="title"/>
          </p:nvPr>
        </p:nvSpPr>
        <p:spPr/>
        <p:txBody>
          <a:bodyPr/>
          <a:lstStyle/>
          <a:p>
            <a:r>
              <a:rPr lang="en-US" dirty="0"/>
              <a:t>Team Roster / Roles</a:t>
            </a:r>
          </a:p>
        </p:txBody>
      </p:sp>
      <p:sp>
        <p:nvSpPr>
          <p:cNvPr id="3" name="Content Placeholder 2">
            <a:extLst>
              <a:ext uri="{FF2B5EF4-FFF2-40B4-BE49-F238E27FC236}">
                <a16:creationId xmlns:a16="http://schemas.microsoft.com/office/drawing/2014/main" id="{3206A618-4BDC-B8FF-5001-5A9D45CC6485}"/>
              </a:ext>
            </a:extLst>
          </p:cNvPr>
          <p:cNvSpPr>
            <a:spLocks noGrp="1"/>
          </p:cNvSpPr>
          <p:nvPr>
            <p:ph idx="1"/>
          </p:nvPr>
        </p:nvSpPr>
        <p:spPr/>
        <p:txBody>
          <a:bodyPr>
            <a:normAutofit fontScale="70000" lnSpcReduction="20000"/>
          </a:bodyPr>
          <a:lstStyle/>
          <a:p>
            <a:r>
              <a:rPr lang="en-US" dirty="0"/>
              <a:t>Juan Herrera Sebastian </a:t>
            </a:r>
          </a:p>
          <a:p>
            <a:pPr marL="914400" lvl="2" indent="0">
              <a:buNone/>
            </a:pPr>
            <a:r>
              <a:rPr lang="en-US" sz="1700" dirty="0"/>
              <a:t>- [ Code Architect ]</a:t>
            </a:r>
          </a:p>
          <a:p>
            <a:pPr lvl="1"/>
            <a:r>
              <a:rPr lang="en-US" sz="2300" dirty="0"/>
              <a:t>Juan was responsible for handling the A to Z code structure.</a:t>
            </a:r>
          </a:p>
          <a:p>
            <a:pPr lvl="1"/>
            <a:r>
              <a:rPr lang="en-US" sz="2300" dirty="0"/>
              <a:t>Country Assignment: Russia / Ruble Analysis</a:t>
            </a:r>
          </a:p>
          <a:p>
            <a:r>
              <a:rPr lang="en-US" dirty="0"/>
              <a:t>Brennan Bradley </a:t>
            </a:r>
          </a:p>
          <a:p>
            <a:pPr marL="914400" lvl="2" indent="0">
              <a:buNone/>
            </a:pPr>
            <a:r>
              <a:rPr lang="en-US" sz="1700" dirty="0"/>
              <a:t>- [ Version Control Architect ]</a:t>
            </a:r>
          </a:p>
          <a:p>
            <a:pPr lvl="1"/>
            <a:r>
              <a:rPr lang="en-US" sz="2300" dirty="0"/>
              <a:t>Brennan was responsible for handling file organization and </a:t>
            </a:r>
            <a:r>
              <a:rPr lang="en-US" sz="2300" dirty="0" err="1"/>
              <a:t>github</a:t>
            </a:r>
            <a:r>
              <a:rPr lang="en-US" sz="2300" dirty="0"/>
              <a:t> merges/debugging.</a:t>
            </a:r>
          </a:p>
          <a:p>
            <a:pPr lvl="1"/>
            <a:r>
              <a:rPr lang="en-US" sz="2300" dirty="0"/>
              <a:t>Country Assignment: United States / Dollar Analysis</a:t>
            </a:r>
          </a:p>
          <a:p>
            <a:r>
              <a:rPr lang="en-US" dirty="0"/>
              <a:t>Christian B </a:t>
            </a:r>
          </a:p>
          <a:p>
            <a:pPr marL="457200" lvl="1" indent="0">
              <a:buNone/>
            </a:pPr>
            <a:r>
              <a:rPr lang="en-US" sz="1700" dirty="0"/>
              <a:t>	- [ Code Adaptation Specialist ]</a:t>
            </a:r>
          </a:p>
          <a:p>
            <a:pPr lvl="1"/>
            <a:r>
              <a:rPr lang="en-US" sz="2300" dirty="0"/>
              <a:t>Christian was responsible for handling code commenting and code direction for accomplishing end analysis.</a:t>
            </a:r>
          </a:p>
          <a:p>
            <a:pPr lvl="1"/>
            <a:r>
              <a:rPr lang="en-US" sz="2300" dirty="0"/>
              <a:t>Country Assignment: Europe / Euro Analysis</a:t>
            </a:r>
          </a:p>
          <a:p>
            <a:r>
              <a:rPr lang="en-US" dirty="0"/>
              <a:t>Ritika </a:t>
            </a:r>
            <a:r>
              <a:rPr lang="en-US" dirty="0" err="1"/>
              <a:t>Changulani</a:t>
            </a:r>
            <a:r>
              <a:rPr lang="en-US" dirty="0"/>
              <a:t> </a:t>
            </a:r>
          </a:p>
          <a:p>
            <a:pPr marL="457200" lvl="1" indent="0">
              <a:buNone/>
            </a:pPr>
            <a:r>
              <a:rPr lang="en-US" sz="1700" dirty="0"/>
              <a:t>	- [ Presentation Design Lead ]</a:t>
            </a:r>
          </a:p>
          <a:p>
            <a:pPr lvl="1"/>
            <a:r>
              <a:rPr lang="en-US" sz="2300" dirty="0"/>
              <a:t>Ritika took ownership of ensuring deadlines were accomplished and handled presentation updates/design.</a:t>
            </a:r>
          </a:p>
          <a:p>
            <a:pPr lvl="1"/>
            <a:r>
              <a:rPr lang="en-US" sz="2300" dirty="0"/>
              <a:t>Country Assignment: China / Yen Analysis</a:t>
            </a:r>
          </a:p>
          <a:p>
            <a:r>
              <a:rPr lang="en-US" dirty="0"/>
              <a:t>LINK TO TIMELINE OF </a:t>
            </a:r>
            <a:r>
              <a:rPr lang="en-US" dirty="0">
                <a:hlinkClick r:id="rId2"/>
              </a:rPr>
              <a:t>COMMITS</a:t>
            </a:r>
            <a:endParaRPr lang="en-US" dirty="0"/>
          </a:p>
        </p:txBody>
      </p:sp>
    </p:spTree>
    <p:extLst>
      <p:ext uri="{BB962C8B-B14F-4D97-AF65-F5344CB8AC3E}">
        <p14:creationId xmlns:p14="http://schemas.microsoft.com/office/powerpoint/2010/main" val="579062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A1765B-C0FD-F31D-ABD4-D024037BFD6C}"/>
              </a:ext>
            </a:extLst>
          </p:cNvPr>
          <p:cNvSpPr>
            <a:spLocks noGrp="1"/>
          </p:cNvSpPr>
          <p:nvPr>
            <p:ph type="ctrTitle"/>
          </p:nvPr>
        </p:nvSpPr>
        <p:spPr>
          <a:xfrm>
            <a:off x="638882" y="639193"/>
            <a:ext cx="3571810" cy="3573516"/>
          </a:xfrm>
        </p:spPr>
        <p:txBody>
          <a:bodyPr>
            <a:normAutofit/>
          </a:bodyPr>
          <a:lstStyle/>
          <a:p>
            <a:pPr algn="l"/>
            <a:r>
              <a:rPr lang="en-US" sz="4100"/>
              <a:t>All currency inflation plotting based on percentages</a:t>
            </a:r>
            <a:br>
              <a:rPr lang="en-US" sz="4100"/>
            </a:br>
            <a:br>
              <a:rPr lang="en-US" sz="4100"/>
            </a:br>
            <a:endParaRPr lang="en-US" sz="4100"/>
          </a:p>
        </p:txBody>
      </p:sp>
      <p:sp>
        <p:nvSpPr>
          <p:cNvPr id="3" name="Subtitle 2">
            <a:extLst>
              <a:ext uri="{FF2B5EF4-FFF2-40B4-BE49-F238E27FC236}">
                <a16:creationId xmlns:a16="http://schemas.microsoft.com/office/drawing/2014/main" id="{1CD75F80-FB03-6D00-EB6F-A3054D022546}"/>
              </a:ext>
            </a:extLst>
          </p:cNvPr>
          <p:cNvSpPr>
            <a:spLocks noGrp="1"/>
          </p:cNvSpPr>
          <p:nvPr>
            <p:ph type="subTitle" idx="1"/>
          </p:nvPr>
        </p:nvSpPr>
        <p:spPr>
          <a:xfrm>
            <a:off x="638882" y="4631161"/>
            <a:ext cx="3571810" cy="1559327"/>
          </a:xfrm>
        </p:spPr>
        <p:txBody>
          <a:bodyPr>
            <a:normAutofit/>
          </a:bodyPr>
          <a:lstStyle/>
          <a:p>
            <a:pPr algn="l"/>
            <a:r>
              <a:rPr lang="en-US" dirty="0"/>
              <a:t>Combined plotting in percentages of inflation</a:t>
            </a:r>
            <a:endParaRPr lang="en-US"/>
          </a:p>
        </p:txBody>
      </p:sp>
      <p:sp>
        <p:nvSpPr>
          <p:cNvPr id="512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A graph of different colored lines and points&#10;&#10;Description automatically generated">
            <a:extLst>
              <a:ext uri="{FF2B5EF4-FFF2-40B4-BE49-F238E27FC236}">
                <a16:creationId xmlns:a16="http://schemas.microsoft.com/office/drawing/2014/main" id="{EF9AC7D7-0AB0-7412-4A04-57E33E73B6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611630"/>
            <a:ext cx="7214616" cy="3607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3811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3" name="Freeform: Shape 1032">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35" name="Freeform: Shape 1034">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EB93DE-C92C-838A-1316-974D7947E2CD}"/>
              </a:ext>
            </a:extLst>
          </p:cNvPr>
          <p:cNvSpPr>
            <a:spLocks noGrp="1"/>
          </p:cNvSpPr>
          <p:nvPr>
            <p:ph type="title"/>
          </p:nvPr>
        </p:nvSpPr>
        <p:spPr>
          <a:xfrm>
            <a:off x="465492" y="259242"/>
            <a:ext cx="4832802" cy="1170432"/>
          </a:xfrm>
        </p:spPr>
        <p:txBody>
          <a:bodyPr anchor="b">
            <a:normAutofit/>
          </a:bodyPr>
          <a:lstStyle/>
          <a:p>
            <a:r>
              <a:rPr lang="en-US" sz="3400" dirty="0"/>
              <a:t>CHINESE YEN</a:t>
            </a:r>
          </a:p>
        </p:txBody>
      </p:sp>
      <p:sp>
        <p:nvSpPr>
          <p:cNvPr id="1037" name="Rectangle 1036">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9" name="Rectangle 1038">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736ADCF-2B2E-755E-6E2E-2BDE17719737}"/>
              </a:ext>
            </a:extLst>
          </p:cNvPr>
          <p:cNvSpPr>
            <a:spLocks noGrp="1"/>
          </p:cNvSpPr>
          <p:nvPr>
            <p:ph idx="1"/>
          </p:nvPr>
        </p:nvSpPr>
        <p:spPr>
          <a:xfrm>
            <a:off x="438912" y="1725493"/>
            <a:ext cx="4832803" cy="4451469"/>
          </a:xfrm>
        </p:spPr>
        <p:txBody>
          <a:bodyPr>
            <a:normAutofit/>
          </a:bodyPr>
          <a:lstStyle/>
          <a:p>
            <a:r>
              <a:rPr lang="en-US" sz="1800" dirty="0"/>
              <a:t>CURRENCY specific plot </a:t>
            </a:r>
          </a:p>
          <a:p>
            <a:r>
              <a:rPr lang="en-US" sz="1800" dirty="0"/>
              <a:t>In the Gold Value In Yen Over the Years, the Adjusted Gold Value in Yen (the orange line) increases slowly in steps from $8,864.16 to $10,339.42. The orange line is a stable increase.</a:t>
            </a:r>
          </a:p>
          <a:p>
            <a:r>
              <a:rPr lang="en-US" sz="1800" dirty="0"/>
              <a:t>Whereas The Gold Value in Yen (the blue line) has an unstable change. </a:t>
            </a:r>
          </a:p>
          <a:p>
            <a:r>
              <a:rPr lang="en-US" sz="1800" dirty="0"/>
              <a:t>In the Percent Change in Gold Value (Yen) Over Years, the gold value (blue line) is stable. Whereas the Yen value (orange line) has an unstable change.</a:t>
            </a:r>
            <a:br>
              <a:rPr lang="en-US" sz="1800" dirty="0"/>
            </a:br>
            <a:endParaRPr lang="en-US" sz="1800" dirty="0"/>
          </a:p>
        </p:txBody>
      </p:sp>
      <p:pic>
        <p:nvPicPr>
          <p:cNvPr id="1026" name="Picture 2" descr="A graph with a line and a line&#10;&#10;Description automatically generated">
            <a:extLst>
              <a:ext uri="{FF2B5EF4-FFF2-40B4-BE49-F238E27FC236}">
                <a16:creationId xmlns:a16="http://schemas.microsoft.com/office/drawing/2014/main" id="{61C0C1DB-DC48-5AD6-D597-05E1C2D5A7C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03720" y="517600"/>
            <a:ext cx="45720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graph with blue and orange lines&#10;&#10;Description automatically generated">
            <a:extLst>
              <a:ext uri="{FF2B5EF4-FFF2-40B4-BE49-F238E27FC236}">
                <a16:creationId xmlns:a16="http://schemas.microsoft.com/office/drawing/2014/main" id="{BF362815-2108-CD3A-AD74-72C325C6F3D7}"/>
              </a:ext>
            </a:extLst>
          </p:cNvPr>
          <p:cNvPicPr>
            <a:picLocks noChangeAspect="1"/>
          </p:cNvPicPr>
          <p:nvPr/>
        </p:nvPicPr>
        <p:blipFill>
          <a:blip r:embed="rId3"/>
          <a:stretch>
            <a:fillRect/>
          </a:stretch>
        </p:blipFill>
        <p:spPr>
          <a:xfrm>
            <a:off x="6620256" y="3515869"/>
            <a:ext cx="5138928" cy="2569462"/>
          </a:xfrm>
          <a:prstGeom prst="rect">
            <a:avLst/>
          </a:prstGeom>
        </p:spPr>
      </p:pic>
    </p:spTree>
    <p:extLst>
      <p:ext uri="{BB962C8B-B14F-4D97-AF65-F5344CB8AC3E}">
        <p14:creationId xmlns:p14="http://schemas.microsoft.com/office/powerpoint/2010/main" val="131663322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10E5A-C570-007D-646D-0693555C8E43}"/>
              </a:ext>
            </a:extLst>
          </p:cNvPr>
          <p:cNvSpPr>
            <a:spLocks noGrp="1"/>
          </p:cNvSpPr>
          <p:nvPr>
            <p:ph type="title"/>
          </p:nvPr>
        </p:nvSpPr>
        <p:spPr/>
        <p:txBody>
          <a:bodyPr/>
          <a:lstStyle/>
          <a:p>
            <a:r>
              <a:rPr lang="en-US" dirty="0"/>
              <a:t>China / Yen Analysis</a:t>
            </a:r>
          </a:p>
        </p:txBody>
      </p:sp>
      <p:sp>
        <p:nvSpPr>
          <p:cNvPr id="3" name="Content Placeholder 2">
            <a:extLst>
              <a:ext uri="{FF2B5EF4-FFF2-40B4-BE49-F238E27FC236}">
                <a16:creationId xmlns:a16="http://schemas.microsoft.com/office/drawing/2014/main" id="{D9839DA8-DD6B-AFD8-4EFD-770B0A33F44C}"/>
              </a:ext>
            </a:extLst>
          </p:cNvPr>
          <p:cNvSpPr>
            <a:spLocks noGrp="1"/>
          </p:cNvSpPr>
          <p:nvPr>
            <p:ph idx="1"/>
          </p:nvPr>
        </p:nvSpPr>
        <p:spPr>
          <a:xfrm>
            <a:off x="838200" y="1825625"/>
            <a:ext cx="6024239" cy="4351338"/>
          </a:xfrm>
        </p:spPr>
        <p:txBody>
          <a:bodyPr/>
          <a:lstStyle/>
          <a:p>
            <a:r>
              <a:rPr lang="en-US" dirty="0"/>
              <a:t>In the Gold Value In Yen Over the Years, the Adjusted Gold Value in Yen (the orange line) increases slowly in steps from $8,864.16 to $10,339.42. The orange line is a stable increase. Whereas The Gold Value in Yen (the blue line) has an unstable change. In the Percent Change in Gold Value (Yen) Over Years, the gold value (blue line) is stable. Whereas the Yen value (orange line) has an unstable change.</a:t>
            </a:r>
          </a:p>
        </p:txBody>
      </p:sp>
      <p:pic>
        <p:nvPicPr>
          <p:cNvPr id="5" name="Picture 4">
            <a:extLst>
              <a:ext uri="{FF2B5EF4-FFF2-40B4-BE49-F238E27FC236}">
                <a16:creationId xmlns:a16="http://schemas.microsoft.com/office/drawing/2014/main" id="{E88914A6-8475-E0B5-1BF1-B6A735ED2E34}"/>
              </a:ext>
            </a:extLst>
          </p:cNvPr>
          <p:cNvPicPr>
            <a:picLocks noChangeAspect="1"/>
          </p:cNvPicPr>
          <p:nvPr/>
        </p:nvPicPr>
        <p:blipFill>
          <a:blip r:embed="rId2"/>
          <a:stretch>
            <a:fillRect/>
          </a:stretch>
        </p:blipFill>
        <p:spPr>
          <a:xfrm>
            <a:off x="7211857" y="1825625"/>
            <a:ext cx="4141944" cy="3465466"/>
          </a:xfrm>
          <a:prstGeom prst="rect">
            <a:avLst/>
          </a:prstGeom>
        </p:spPr>
      </p:pic>
    </p:spTree>
    <p:extLst>
      <p:ext uri="{BB962C8B-B14F-4D97-AF65-F5344CB8AC3E}">
        <p14:creationId xmlns:p14="http://schemas.microsoft.com/office/powerpoint/2010/main" val="510914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81" name="Rectangle 2080">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83" name="Freeform: Shape 2082">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85" name="Freeform: Shape 2084">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15D5D1-136F-882D-2BFC-443827AEC851}"/>
              </a:ext>
            </a:extLst>
          </p:cNvPr>
          <p:cNvSpPr>
            <a:spLocks noGrp="1"/>
          </p:cNvSpPr>
          <p:nvPr>
            <p:ph type="title"/>
          </p:nvPr>
        </p:nvSpPr>
        <p:spPr>
          <a:xfrm>
            <a:off x="438913" y="859536"/>
            <a:ext cx="4832802" cy="1170432"/>
          </a:xfrm>
        </p:spPr>
        <p:txBody>
          <a:bodyPr anchor="b">
            <a:normAutofit/>
          </a:bodyPr>
          <a:lstStyle/>
          <a:p>
            <a:r>
              <a:rPr lang="en-US" sz="3400"/>
              <a:t>Russian ruble</a:t>
            </a:r>
          </a:p>
        </p:txBody>
      </p:sp>
      <p:sp>
        <p:nvSpPr>
          <p:cNvPr id="2087" name="Rectangle 2086">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89" name="Rectangle 2088">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89F4C69-8975-6CD4-017D-15177C7FA27F}"/>
              </a:ext>
            </a:extLst>
          </p:cNvPr>
          <p:cNvSpPr>
            <a:spLocks noGrp="1"/>
          </p:cNvSpPr>
          <p:nvPr>
            <p:ph idx="1"/>
          </p:nvPr>
        </p:nvSpPr>
        <p:spPr>
          <a:xfrm>
            <a:off x="438912" y="2512611"/>
            <a:ext cx="4937760" cy="3744256"/>
          </a:xfrm>
        </p:spPr>
        <p:txBody>
          <a:bodyPr>
            <a:normAutofit/>
          </a:bodyPr>
          <a:lstStyle/>
          <a:p>
            <a:r>
              <a:rPr lang="en-US" sz="1800" dirty="0"/>
              <a:t>CURRENCY specific plot </a:t>
            </a:r>
          </a:p>
          <a:p>
            <a:r>
              <a:rPr lang="en-US" sz="1800" dirty="0"/>
              <a:t>In the Gold Value in Rubles Over the Years graph, the gold value in rubles (blue line) increases from $44,792.20 to $132,566.23, it has an unstable change. Whereas the adjusted gold value in rubles (orange line) increases from $47,816.27 to $78,373.15.  </a:t>
            </a:r>
          </a:p>
          <a:p>
            <a:r>
              <a:rPr lang="en-US" sz="1800" dirty="0"/>
              <a:t>In the Percent Change in Gold Value (Rubles) Over Years, the ruble value (orange line) is stable. The gold value (blue line) has an unstable change it ranges from 6.40% to -8.00%. </a:t>
            </a:r>
          </a:p>
          <a:p>
            <a:endParaRPr lang="en-US" sz="1800" dirty="0"/>
          </a:p>
        </p:txBody>
      </p:sp>
      <p:pic>
        <p:nvPicPr>
          <p:cNvPr id="2050" name="Picture 2" descr="A graph with numbers and a line&#10;&#10;Description automatically generated">
            <a:extLst>
              <a:ext uri="{FF2B5EF4-FFF2-40B4-BE49-F238E27FC236}">
                <a16:creationId xmlns:a16="http://schemas.microsoft.com/office/drawing/2014/main" id="{09F2DA79-21D9-D720-5A69-DF1299CCA10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03720" y="517600"/>
            <a:ext cx="45720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 graph with blue and orange lines&#10;&#10;Description automatically generated">
            <a:extLst>
              <a:ext uri="{FF2B5EF4-FFF2-40B4-BE49-F238E27FC236}">
                <a16:creationId xmlns:a16="http://schemas.microsoft.com/office/drawing/2014/main" id="{BC5DB55E-2EED-7DB0-73B9-D68DDEB2900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20256" y="3515868"/>
            <a:ext cx="5138928" cy="2569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0695663"/>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a:spAutoFit/>
      </a:bodyPr>
      <a:lstStyle>
        <a:defPPr algn="l">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2727</TotalTime>
  <Words>1445</Words>
  <Application>Microsoft Office PowerPoint</Application>
  <PresentationFormat>Widescreen</PresentationFormat>
  <Paragraphs>80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 Black</vt:lpstr>
      <vt:lpstr>Arial</vt:lpstr>
      <vt:lpstr>Calibri</vt:lpstr>
      <vt:lpstr>Calibri Light</vt:lpstr>
      <vt:lpstr>Office Theme</vt:lpstr>
      <vt:lpstr>ASU Data Analytics Project 1: Gold Price Prediction VS Inflation 2013 - 2021</vt:lpstr>
      <vt:lpstr>Sources Used:</vt:lpstr>
      <vt:lpstr>Overview</vt:lpstr>
      <vt:lpstr>Hypothesis</vt:lpstr>
      <vt:lpstr>Team Roster / Roles</vt:lpstr>
      <vt:lpstr>All currency inflation plotting based on percentages  </vt:lpstr>
      <vt:lpstr>CHINESE YEN</vt:lpstr>
      <vt:lpstr>China / Yen Analysis</vt:lpstr>
      <vt:lpstr>Russian ruble</vt:lpstr>
      <vt:lpstr>Russia / Ruble Analysis</vt:lpstr>
      <vt:lpstr>US Dollars</vt:lpstr>
      <vt:lpstr>United States / Dollar Analysis</vt:lpstr>
      <vt:lpstr>Europe EURO</vt:lpstr>
      <vt:lpstr>Europe / Euro Analysis</vt:lpstr>
      <vt:lpstr>Research Questions / Analysis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 currency inflation plotting based on percentages</dc:title>
  <dc:creator>Juan Herrera Sebastian</dc:creator>
  <cp:lastModifiedBy>Juan Herrera Sebastian</cp:lastModifiedBy>
  <cp:revision>19</cp:revision>
  <dcterms:created xsi:type="dcterms:W3CDTF">2024-02-13T02:11:31Z</dcterms:created>
  <dcterms:modified xsi:type="dcterms:W3CDTF">2024-02-15T05:37:43Z</dcterms:modified>
</cp:coreProperties>
</file>