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74" autoAdjust="0"/>
    <p:restoredTop sz="94660"/>
  </p:normalViewPr>
  <p:slideViewPr>
    <p:cSldViewPr snapToGrid="0">
      <p:cViewPr>
        <p:scale>
          <a:sx n="135" d="100"/>
          <a:sy n="135" d="100"/>
        </p:scale>
        <p:origin x="52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21C2-81A7-1F57-2523-77FD45DBFC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A66A1F-21A1-A2FC-FEFB-761CCF30D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E6CB33-3045-F82A-0C24-4233CD08A44F}"/>
              </a:ext>
            </a:extLst>
          </p:cNvPr>
          <p:cNvSpPr>
            <a:spLocks noGrp="1"/>
          </p:cNvSpPr>
          <p:nvPr>
            <p:ph type="dt" sz="half" idx="10"/>
          </p:nvPr>
        </p:nvSpPr>
        <p:spPr/>
        <p:txBody>
          <a:bodyPr/>
          <a:lstStyle/>
          <a:p>
            <a:fld id="{4871E202-69B8-403A-9E26-F5FCC154D59E}" type="datetimeFigureOut">
              <a:rPr lang="en-US" smtClean="0"/>
              <a:t>2/12/24</a:t>
            </a:fld>
            <a:endParaRPr lang="en-US"/>
          </a:p>
        </p:txBody>
      </p:sp>
      <p:sp>
        <p:nvSpPr>
          <p:cNvPr id="5" name="Footer Placeholder 4">
            <a:extLst>
              <a:ext uri="{FF2B5EF4-FFF2-40B4-BE49-F238E27FC236}">
                <a16:creationId xmlns:a16="http://schemas.microsoft.com/office/drawing/2014/main" id="{C97CA84F-5836-11FA-AB05-6ECF86B70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8E742-41B7-F7EE-E74E-B43F9F5ADA7F}"/>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69728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28A5-B712-33B3-58D3-42C39BE213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9A1057-F7E5-2F17-412E-77DEEFEDCF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8339D5-1113-EC47-5D48-F261C0BEC5FC}"/>
              </a:ext>
            </a:extLst>
          </p:cNvPr>
          <p:cNvSpPr>
            <a:spLocks noGrp="1"/>
          </p:cNvSpPr>
          <p:nvPr>
            <p:ph type="dt" sz="half" idx="10"/>
          </p:nvPr>
        </p:nvSpPr>
        <p:spPr/>
        <p:txBody>
          <a:bodyPr/>
          <a:lstStyle/>
          <a:p>
            <a:fld id="{4871E202-69B8-403A-9E26-F5FCC154D59E}" type="datetimeFigureOut">
              <a:rPr lang="en-US" smtClean="0"/>
              <a:t>2/12/24</a:t>
            </a:fld>
            <a:endParaRPr lang="en-US"/>
          </a:p>
        </p:txBody>
      </p:sp>
      <p:sp>
        <p:nvSpPr>
          <p:cNvPr id="5" name="Footer Placeholder 4">
            <a:extLst>
              <a:ext uri="{FF2B5EF4-FFF2-40B4-BE49-F238E27FC236}">
                <a16:creationId xmlns:a16="http://schemas.microsoft.com/office/drawing/2014/main" id="{014DC5D5-031F-06CE-C55B-421902E33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C55D9-A745-A948-13C1-687F742DE15D}"/>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3213726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D88F93-6BDB-A41C-DD3A-D6B31B97B4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53CB3C-EB4D-A4B0-89D8-4706C67C0A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D70FC-794D-4A79-55F7-77C85C719F5D}"/>
              </a:ext>
            </a:extLst>
          </p:cNvPr>
          <p:cNvSpPr>
            <a:spLocks noGrp="1"/>
          </p:cNvSpPr>
          <p:nvPr>
            <p:ph type="dt" sz="half" idx="10"/>
          </p:nvPr>
        </p:nvSpPr>
        <p:spPr/>
        <p:txBody>
          <a:bodyPr/>
          <a:lstStyle/>
          <a:p>
            <a:fld id="{4871E202-69B8-403A-9E26-F5FCC154D59E}" type="datetimeFigureOut">
              <a:rPr lang="en-US" smtClean="0"/>
              <a:t>2/12/24</a:t>
            </a:fld>
            <a:endParaRPr lang="en-US"/>
          </a:p>
        </p:txBody>
      </p:sp>
      <p:sp>
        <p:nvSpPr>
          <p:cNvPr id="5" name="Footer Placeholder 4">
            <a:extLst>
              <a:ext uri="{FF2B5EF4-FFF2-40B4-BE49-F238E27FC236}">
                <a16:creationId xmlns:a16="http://schemas.microsoft.com/office/drawing/2014/main" id="{64E2B36E-E2D9-A0E0-02D0-7B341F904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4974D-6360-55DA-F1D3-5E10AC8F70CA}"/>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3459287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0C818-DCC5-EC95-86B8-0F818F147B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DF0193-0C94-5B60-06E0-606517ED05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44379-999F-A2F8-5C34-3036B5CE157A}"/>
              </a:ext>
            </a:extLst>
          </p:cNvPr>
          <p:cNvSpPr>
            <a:spLocks noGrp="1"/>
          </p:cNvSpPr>
          <p:nvPr>
            <p:ph type="dt" sz="half" idx="10"/>
          </p:nvPr>
        </p:nvSpPr>
        <p:spPr/>
        <p:txBody>
          <a:bodyPr/>
          <a:lstStyle/>
          <a:p>
            <a:fld id="{4871E202-69B8-403A-9E26-F5FCC154D59E}" type="datetimeFigureOut">
              <a:rPr lang="en-US" smtClean="0"/>
              <a:t>2/12/24</a:t>
            </a:fld>
            <a:endParaRPr lang="en-US"/>
          </a:p>
        </p:txBody>
      </p:sp>
      <p:sp>
        <p:nvSpPr>
          <p:cNvPr id="5" name="Footer Placeholder 4">
            <a:extLst>
              <a:ext uri="{FF2B5EF4-FFF2-40B4-BE49-F238E27FC236}">
                <a16:creationId xmlns:a16="http://schemas.microsoft.com/office/drawing/2014/main" id="{C982414B-016E-D1BA-1A27-8612E0EA4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E2FBF-2F83-A0D1-6355-5C7261FFE590}"/>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81636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789F0-D93E-6F10-88C9-823D64A5C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C83F74-5B79-EC90-2B39-64E6D82B2F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85FA1E-8323-0819-792F-5B3AE144DE7A}"/>
              </a:ext>
            </a:extLst>
          </p:cNvPr>
          <p:cNvSpPr>
            <a:spLocks noGrp="1"/>
          </p:cNvSpPr>
          <p:nvPr>
            <p:ph type="dt" sz="half" idx="10"/>
          </p:nvPr>
        </p:nvSpPr>
        <p:spPr/>
        <p:txBody>
          <a:bodyPr/>
          <a:lstStyle/>
          <a:p>
            <a:fld id="{4871E202-69B8-403A-9E26-F5FCC154D59E}" type="datetimeFigureOut">
              <a:rPr lang="en-US" smtClean="0"/>
              <a:t>2/12/24</a:t>
            </a:fld>
            <a:endParaRPr lang="en-US"/>
          </a:p>
        </p:txBody>
      </p:sp>
      <p:sp>
        <p:nvSpPr>
          <p:cNvPr id="5" name="Footer Placeholder 4">
            <a:extLst>
              <a:ext uri="{FF2B5EF4-FFF2-40B4-BE49-F238E27FC236}">
                <a16:creationId xmlns:a16="http://schemas.microsoft.com/office/drawing/2014/main" id="{3F7DBA8D-0D21-CD6C-00E9-85B7865DA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5D072-75F6-DF93-F3A8-9CD3AB7A7B0F}"/>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2253813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EE15-1EA8-064D-7273-4DC39893D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48360B-1C02-5667-826C-DAE968E6C3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59F84F-CCC6-9C49-7FF7-F25ABE66B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CCF9F9-012B-B0DB-0327-50B436DC6D6B}"/>
              </a:ext>
            </a:extLst>
          </p:cNvPr>
          <p:cNvSpPr>
            <a:spLocks noGrp="1"/>
          </p:cNvSpPr>
          <p:nvPr>
            <p:ph type="dt" sz="half" idx="10"/>
          </p:nvPr>
        </p:nvSpPr>
        <p:spPr/>
        <p:txBody>
          <a:bodyPr/>
          <a:lstStyle/>
          <a:p>
            <a:fld id="{4871E202-69B8-403A-9E26-F5FCC154D59E}" type="datetimeFigureOut">
              <a:rPr lang="en-US" smtClean="0"/>
              <a:t>2/12/24</a:t>
            </a:fld>
            <a:endParaRPr lang="en-US"/>
          </a:p>
        </p:txBody>
      </p:sp>
      <p:sp>
        <p:nvSpPr>
          <p:cNvPr id="6" name="Footer Placeholder 5">
            <a:extLst>
              <a:ext uri="{FF2B5EF4-FFF2-40B4-BE49-F238E27FC236}">
                <a16:creationId xmlns:a16="http://schemas.microsoft.com/office/drawing/2014/main" id="{25EEBB5A-E4F4-BBA3-33D7-59F54D3F1B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BCBAB-6A8E-11C8-6847-C6B722694FF2}"/>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192452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2DFF-6E30-9A34-3567-C34FB0ECBE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8B7E54-A385-0812-44E6-DE6DF50704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25324B-6F72-531C-4D43-3F2FAD1CB1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490FB7-3947-E3D9-3879-43C8C7BE94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B0D8AA-BADD-AE3D-9E44-142346B82D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BB9E47-8C1A-ABE1-FD9A-A6065500AD7E}"/>
              </a:ext>
            </a:extLst>
          </p:cNvPr>
          <p:cNvSpPr>
            <a:spLocks noGrp="1"/>
          </p:cNvSpPr>
          <p:nvPr>
            <p:ph type="dt" sz="half" idx="10"/>
          </p:nvPr>
        </p:nvSpPr>
        <p:spPr/>
        <p:txBody>
          <a:bodyPr/>
          <a:lstStyle/>
          <a:p>
            <a:fld id="{4871E202-69B8-403A-9E26-F5FCC154D59E}" type="datetimeFigureOut">
              <a:rPr lang="en-US" smtClean="0"/>
              <a:t>2/12/24</a:t>
            </a:fld>
            <a:endParaRPr lang="en-US"/>
          </a:p>
        </p:txBody>
      </p:sp>
      <p:sp>
        <p:nvSpPr>
          <p:cNvPr id="8" name="Footer Placeholder 7">
            <a:extLst>
              <a:ext uri="{FF2B5EF4-FFF2-40B4-BE49-F238E27FC236}">
                <a16:creationId xmlns:a16="http://schemas.microsoft.com/office/drawing/2014/main" id="{BCB64C99-D0B1-15E5-329F-FAED9FCCB8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89CD01-38F7-0613-72B3-A6D287AC8418}"/>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3240565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4E2D-E105-BF0C-0C29-1EF3484F8F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58D4E2-F7B9-6474-36C6-E0119D80AE78}"/>
              </a:ext>
            </a:extLst>
          </p:cNvPr>
          <p:cNvSpPr>
            <a:spLocks noGrp="1"/>
          </p:cNvSpPr>
          <p:nvPr>
            <p:ph type="dt" sz="half" idx="10"/>
          </p:nvPr>
        </p:nvSpPr>
        <p:spPr/>
        <p:txBody>
          <a:bodyPr/>
          <a:lstStyle/>
          <a:p>
            <a:fld id="{4871E202-69B8-403A-9E26-F5FCC154D59E}" type="datetimeFigureOut">
              <a:rPr lang="en-US" smtClean="0"/>
              <a:t>2/12/24</a:t>
            </a:fld>
            <a:endParaRPr lang="en-US"/>
          </a:p>
        </p:txBody>
      </p:sp>
      <p:sp>
        <p:nvSpPr>
          <p:cNvPr id="4" name="Footer Placeholder 3">
            <a:extLst>
              <a:ext uri="{FF2B5EF4-FFF2-40B4-BE49-F238E27FC236}">
                <a16:creationId xmlns:a16="http://schemas.microsoft.com/office/drawing/2014/main" id="{41C6B032-513D-49D7-7444-91DFF3F1D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620F19-F50F-9C69-7B06-B0F8A3570297}"/>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47660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DED896-EF3D-23F4-56BD-8A8A78326409}"/>
              </a:ext>
            </a:extLst>
          </p:cNvPr>
          <p:cNvSpPr>
            <a:spLocks noGrp="1"/>
          </p:cNvSpPr>
          <p:nvPr>
            <p:ph type="dt" sz="half" idx="10"/>
          </p:nvPr>
        </p:nvSpPr>
        <p:spPr/>
        <p:txBody>
          <a:bodyPr/>
          <a:lstStyle/>
          <a:p>
            <a:fld id="{4871E202-69B8-403A-9E26-F5FCC154D59E}" type="datetimeFigureOut">
              <a:rPr lang="en-US" smtClean="0"/>
              <a:t>2/12/24</a:t>
            </a:fld>
            <a:endParaRPr lang="en-US"/>
          </a:p>
        </p:txBody>
      </p:sp>
      <p:sp>
        <p:nvSpPr>
          <p:cNvPr id="3" name="Footer Placeholder 2">
            <a:extLst>
              <a:ext uri="{FF2B5EF4-FFF2-40B4-BE49-F238E27FC236}">
                <a16:creationId xmlns:a16="http://schemas.microsoft.com/office/drawing/2014/main" id="{2D2A7417-7A11-CFD5-0ACC-5667054965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1E3E06-34A8-36E2-D5DC-B6041D885331}"/>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3466849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6047-538D-C094-2A23-2E815A761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9DFC74-A886-EF28-337E-3E26075CE1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B9D8D1-2BAD-E73D-4796-E0D0B1870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123853-368D-5ECE-B70D-71D5A54914F9}"/>
              </a:ext>
            </a:extLst>
          </p:cNvPr>
          <p:cNvSpPr>
            <a:spLocks noGrp="1"/>
          </p:cNvSpPr>
          <p:nvPr>
            <p:ph type="dt" sz="half" idx="10"/>
          </p:nvPr>
        </p:nvSpPr>
        <p:spPr/>
        <p:txBody>
          <a:bodyPr/>
          <a:lstStyle/>
          <a:p>
            <a:fld id="{4871E202-69B8-403A-9E26-F5FCC154D59E}" type="datetimeFigureOut">
              <a:rPr lang="en-US" smtClean="0"/>
              <a:t>2/12/24</a:t>
            </a:fld>
            <a:endParaRPr lang="en-US"/>
          </a:p>
        </p:txBody>
      </p:sp>
      <p:sp>
        <p:nvSpPr>
          <p:cNvPr id="6" name="Footer Placeholder 5">
            <a:extLst>
              <a:ext uri="{FF2B5EF4-FFF2-40B4-BE49-F238E27FC236}">
                <a16:creationId xmlns:a16="http://schemas.microsoft.com/office/drawing/2014/main" id="{AE46D0A6-7901-6AE4-A044-A15AAD5C4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861094-F765-D915-89AD-3343E0B8CF21}"/>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351578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C799-B874-1816-D28F-B09C093C4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B504A3-2A31-10A2-7CF0-6308AA78D4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F37B77-F9FF-646A-FCAC-9654E7D9BD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9DD28-F63B-3F95-09B6-EA0138BCE125}"/>
              </a:ext>
            </a:extLst>
          </p:cNvPr>
          <p:cNvSpPr>
            <a:spLocks noGrp="1"/>
          </p:cNvSpPr>
          <p:nvPr>
            <p:ph type="dt" sz="half" idx="10"/>
          </p:nvPr>
        </p:nvSpPr>
        <p:spPr/>
        <p:txBody>
          <a:bodyPr/>
          <a:lstStyle/>
          <a:p>
            <a:fld id="{4871E202-69B8-403A-9E26-F5FCC154D59E}" type="datetimeFigureOut">
              <a:rPr lang="en-US" smtClean="0"/>
              <a:t>2/12/24</a:t>
            </a:fld>
            <a:endParaRPr lang="en-US"/>
          </a:p>
        </p:txBody>
      </p:sp>
      <p:sp>
        <p:nvSpPr>
          <p:cNvPr id="6" name="Footer Placeholder 5">
            <a:extLst>
              <a:ext uri="{FF2B5EF4-FFF2-40B4-BE49-F238E27FC236}">
                <a16:creationId xmlns:a16="http://schemas.microsoft.com/office/drawing/2014/main" id="{12A4B8EE-2C45-C3FD-C196-68A08F7525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3FAA2-280B-E6D0-845B-412EDA8AABBB}"/>
              </a:ext>
            </a:extLst>
          </p:cNvPr>
          <p:cNvSpPr>
            <a:spLocks noGrp="1"/>
          </p:cNvSpPr>
          <p:nvPr>
            <p:ph type="sldNum" sz="quarter" idx="12"/>
          </p:nvPr>
        </p:nvSpPr>
        <p:spPr/>
        <p:txBody>
          <a:bodyPr/>
          <a:lstStyle/>
          <a:p>
            <a:fld id="{FBA7A11F-366E-4CBA-8777-170FCC5322CE}" type="slidenum">
              <a:rPr lang="en-US" smtClean="0"/>
              <a:t>‹#›</a:t>
            </a:fld>
            <a:endParaRPr lang="en-US"/>
          </a:p>
        </p:txBody>
      </p:sp>
    </p:spTree>
    <p:extLst>
      <p:ext uri="{BB962C8B-B14F-4D97-AF65-F5344CB8AC3E}">
        <p14:creationId xmlns:p14="http://schemas.microsoft.com/office/powerpoint/2010/main" val="359853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CB132B-6B26-EE03-F152-E465EA5AEB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27F0E3-6320-0E01-0223-2C5F507FF1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10608-C682-5404-A191-A210D2000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1E202-69B8-403A-9E26-F5FCC154D59E}" type="datetimeFigureOut">
              <a:rPr lang="en-US" smtClean="0"/>
              <a:t>2/12/24</a:t>
            </a:fld>
            <a:endParaRPr lang="en-US"/>
          </a:p>
        </p:txBody>
      </p:sp>
      <p:sp>
        <p:nvSpPr>
          <p:cNvPr id="5" name="Footer Placeholder 4">
            <a:extLst>
              <a:ext uri="{FF2B5EF4-FFF2-40B4-BE49-F238E27FC236}">
                <a16:creationId xmlns:a16="http://schemas.microsoft.com/office/drawing/2014/main" id="{B03D309F-CCE8-F9FC-7753-979AF079BE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7032C6-D4F9-7475-826A-4B932AD598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A7A11F-366E-4CBA-8777-170FCC5322CE}" type="slidenum">
              <a:rPr lang="en-US" smtClean="0"/>
              <a:t>‹#›</a:t>
            </a:fld>
            <a:endParaRPr lang="en-US"/>
          </a:p>
        </p:txBody>
      </p:sp>
    </p:spTree>
    <p:extLst>
      <p:ext uri="{BB962C8B-B14F-4D97-AF65-F5344CB8AC3E}">
        <p14:creationId xmlns:p14="http://schemas.microsoft.com/office/powerpoint/2010/main" val="149535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1765B-C0FD-F31D-ABD4-D024037BFD6C}"/>
              </a:ext>
            </a:extLst>
          </p:cNvPr>
          <p:cNvSpPr>
            <a:spLocks noGrp="1"/>
          </p:cNvSpPr>
          <p:nvPr>
            <p:ph type="ctrTitle"/>
          </p:nvPr>
        </p:nvSpPr>
        <p:spPr>
          <a:xfrm>
            <a:off x="638882" y="639193"/>
            <a:ext cx="3571810" cy="3573516"/>
          </a:xfrm>
        </p:spPr>
        <p:txBody>
          <a:bodyPr>
            <a:normAutofit/>
          </a:bodyPr>
          <a:lstStyle/>
          <a:p>
            <a:pPr algn="l"/>
            <a:r>
              <a:rPr lang="en-US" sz="4100"/>
              <a:t>All currency inflation plotting based on percentages</a:t>
            </a:r>
            <a:br>
              <a:rPr lang="en-US" sz="4100"/>
            </a:br>
            <a:br>
              <a:rPr lang="en-US" sz="4100"/>
            </a:br>
            <a:endParaRPr lang="en-US" sz="4100"/>
          </a:p>
        </p:txBody>
      </p:sp>
      <p:sp>
        <p:nvSpPr>
          <p:cNvPr id="3" name="Subtitle 2">
            <a:extLst>
              <a:ext uri="{FF2B5EF4-FFF2-40B4-BE49-F238E27FC236}">
                <a16:creationId xmlns:a16="http://schemas.microsoft.com/office/drawing/2014/main" id="{1CD75F80-FB03-6D00-EB6F-A3054D022546}"/>
              </a:ext>
            </a:extLst>
          </p:cNvPr>
          <p:cNvSpPr>
            <a:spLocks noGrp="1"/>
          </p:cNvSpPr>
          <p:nvPr>
            <p:ph type="subTitle" idx="1"/>
          </p:nvPr>
        </p:nvSpPr>
        <p:spPr>
          <a:xfrm>
            <a:off x="638882" y="4631161"/>
            <a:ext cx="3571810" cy="1559327"/>
          </a:xfrm>
        </p:spPr>
        <p:txBody>
          <a:bodyPr>
            <a:normAutofit/>
          </a:bodyPr>
          <a:lstStyle/>
          <a:p>
            <a:pPr algn="l"/>
            <a:r>
              <a:rPr lang="en-US" dirty="0"/>
              <a:t>Combined plotting in percentages of inflation</a:t>
            </a:r>
            <a:endParaRPr lang="en-US"/>
          </a:p>
        </p:txBody>
      </p:sp>
      <p:sp>
        <p:nvSpPr>
          <p:cNvPr id="51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A graph of different colored lines and points&#10;&#10;Description automatically generated">
            <a:extLst>
              <a:ext uri="{FF2B5EF4-FFF2-40B4-BE49-F238E27FC236}">
                <a16:creationId xmlns:a16="http://schemas.microsoft.com/office/drawing/2014/main" id="{EF9AC7D7-0AB0-7412-4A04-57E33E73B6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611630"/>
            <a:ext cx="7214616" cy="3607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81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Freeform: Shape 1032">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Freeform: Shape 1034">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4EB93DE-C92C-838A-1316-974D7947E2CD}"/>
              </a:ext>
            </a:extLst>
          </p:cNvPr>
          <p:cNvSpPr>
            <a:spLocks noGrp="1"/>
          </p:cNvSpPr>
          <p:nvPr>
            <p:ph type="title"/>
          </p:nvPr>
        </p:nvSpPr>
        <p:spPr>
          <a:xfrm>
            <a:off x="465492" y="259242"/>
            <a:ext cx="4832802" cy="1170432"/>
          </a:xfrm>
        </p:spPr>
        <p:txBody>
          <a:bodyPr anchor="b">
            <a:normAutofit/>
          </a:bodyPr>
          <a:lstStyle/>
          <a:p>
            <a:r>
              <a:rPr lang="en-US" sz="3400" dirty="0"/>
              <a:t>CHINESE YEN</a:t>
            </a:r>
          </a:p>
        </p:txBody>
      </p:sp>
      <p:sp>
        <p:nvSpPr>
          <p:cNvPr id="1037" name="Rectangle 1036">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736ADCF-2B2E-755E-6E2E-2BDE17719737}"/>
              </a:ext>
            </a:extLst>
          </p:cNvPr>
          <p:cNvSpPr>
            <a:spLocks noGrp="1"/>
          </p:cNvSpPr>
          <p:nvPr>
            <p:ph idx="1"/>
          </p:nvPr>
        </p:nvSpPr>
        <p:spPr>
          <a:xfrm>
            <a:off x="438912" y="1725493"/>
            <a:ext cx="4832803" cy="4451469"/>
          </a:xfrm>
        </p:spPr>
        <p:txBody>
          <a:bodyPr>
            <a:normAutofit/>
          </a:bodyPr>
          <a:lstStyle/>
          <a:p>
            <a:r>
              <a:rPr lang="en-US" sz="1800" dirty="0"/>
              <a:t>CURRENCY specific plot </a:t>
            </a:r>
          </a:p>
          <a:p>
            <a:r>
              <a:rPr lang="en-US" sz="1800" dirty="0"/>
              <a:t>In the Gold Value In Yen Over the Years, the Adjusted Gold Value in Yen (the orange line) increases slowly in steps from $8,864.16 to $10,339.42. The orange line is a stable increase.</a:t>
            </a:r>
          </a:p>
          <a:p>
            <a:r>
              <a:rPr lang="en-US" sz="1800" dirty="0"/>
              <a:t>Whereas The Gold Value in Yen (the blue line) has an unstable change. </a:t>
            </a:r>
          </a:p>
          <a:p>
            <a:r>
              <a:rPr lang="en-US" sz="1800" dirty="0"/>
              <a:t>In the Percent Change in Gold Value (Yen) Over Years, the gold value (blue line) is stable. Whereas the Yen value (orange line) has an unstable change.</a:t>
            </a:r>
            <a:br>
              <a:rPr lang="en-US" sz="1800" dirty="0"/>
            </a:br>
            <a:endParaRPr lang="en-US" sz="1800" dirty="0"/>
          </a:p>
        </p:txBody>
      </p:sp>
      <p:pic>
        <p:nvPicPr>
          <p:cNvPr id="1026" name="Picture 2" descr="A graph with a line and a line&#10;&#10;Description automatically generated">
            <a:extLst>
              <a:ext uri="{FF2B5EF4-FFF2-40B4-BE49-F238E27FC236}">
                <a16:creationId xmlns:a16="http://schemas.microsoft.com/office/drawing/2014/main" id="{61C0C1DB-DC48-5AD6-D597-05E1C2D5A7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3720" y="517600"/>
            <a:ext cx="45720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graph with blue and orange lines&#10;&#10;Description automatically generated">
            <a:extLst>
              <a:ext uri="{FF2B5EF4-FFF2-40B4-BE49-F238E27FC236}">
                <a16:creationId xmlns:a16="http://schemas.microsoft.com/office/drawing/2014/main" id="{BF362815-2108-CD3A-AD74-72C325C6F3D7}"/>
              </a:ext>
            </a:extLst>
          </p:cNvPr>
          <p:cNvPicPr>
            <a:picLocks noChangeAspect="1"/>
          </p:cNvPicPr>
          <p:nvPr/>
        </p:nvPicPr>
        <p:blipFill>
          <a:blip r:embed="rId3"/>
          <a:stretch>
            <a:fillRect/>
          </a:stretch>
        </p:blipFill>
        <p:spPr>
          <a:xfrm>
            <a:off x="6620256" y="3515869"/>
            <a:ext cx="5138928" cy="2569462"/>
          </a:xfrm>
          <a:prstGeom prst="rect">
            <a:avLst/>
          </a:prstGeom>
        </p:spPr>
      </p:pic>
    </p:spTree>
    <p:extLst>
      <p:ext uri="{BB962C8B-B14F-4D97-AF65-F5344CB8AC3E}">
        <p14:creationId xmlns:p14="http://schemas.microsoft.com/office/powerpoint/2010/main" val="131663322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1" name="Rectangle 2080">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83" name="Freeform: Shape 2082">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85" name="Freeform: Shape 2084">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15D5D1-136F-882D-2BFC-443827AEC851}"/>
              </a:ext>
            </a:extLst>
          </p:cNvPr>
          <p:cNvSpPr>
            <a:spLocks noGrp="1"/>
          </p:cNvSpPr>
          <p:nvPr>
            <p:ph type="title"/>
          </p:nvPr>
        </p:nvSpPr>
        <p:spPr>
          <a:xfrm>
            <a:off x="438913" y="859536"/>
            <a:ext cx="4832802" cy="1170432"/>
          </a:xfrm>
        </p:spPr>
        <p:txBody>
          <a:bodyPr anchor="b">
            <a:normAutofit/>
          </a:bodyPr>
          <a:lstStyle/>
          <a:p>
            <a:r>
              <a:rPr lang="en-US" sz="3400"/>
              <a:t>Russian ruble</a:t>
            </a:r>
          </a:p>
        </p:txBody>
      </p:sp>
      <p:sp>
        <p:nvSpPr>
          <p:cNvPr id="2087" name="Rectangle 2086">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89" name="Rectangle 208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89F4C69-8975-6CD4-017D-15177C7FA27F}"/>
              </a:ext>
            </a:extLst>
          </p:cNvPr>
          <p:cNvSpPr>
            <a:spLocks noGrp="1"/>
          </p:cNvSpPr>
          <p:nvPr>
            <p:ph idx="1"/>
          </p:nvPr>
        </p:nvSpPr>
        <p:spPr>
          <a:xfrm>
            <a:off x="438912" y="2512611"/>
            <a:ext cx="4937760" cy="3744256"/>
          </a:xfrm>
        </p:spPr>
        <p:txBody>
          <a:bodyPr>
            <a:normAutofit/>
          </a:bodyPr>
          <a:lstStyle/>
          <a:p>
            <a:r>
              <a:rPr lang="en-US" sz="1800" dirty="0"/>
              <a:t>CURRENCY specific plot </a:t>
            </a:r>
          </a:p>
          <a:p>
            <a:r>
              <a:rPr lang="en-US" sz="1800" dirty="0"/>
              <a:t>In the Gold Value in Rubles Over the Years graph, the gold value in rubles (blue line) increases from $44,792.20 to $132,566.23, it has an unstable change. Whereas the adjusted gold value in rubles (orange line) increases from $47,816.27 to $78,373.15.  </a:t>
            </a:r>
          </a:p>
          <a:p>
            <a:r>
              <a:rPr lang="en-US" sz="1800" dirty="0"/>
              <a:t>In the Percent Change in Gold Value (Rubles) Over Years, the ruble value (orange line) is stable. The gold value (blue line) has an unstable change it ranges from 6.40% to -8.00%. </a:t>
            </a:r>
          </a:p>
          <a:p>
            <a:endParaRPr lang="en-US" sz="1800" dirty="0"/>
          </a:p>
        </p:txBody>
      </p:sp>
      <p:pic>
        <p:nvPicPr>
          <p:cNvPr id="2050" name="Picture 2" descr="A graph with numbers and a line&#10;&#10;Description automatically generated">
            <a:extLst>
              <a:ext uri="{FF2B5EF4-FFF2-40B4-BE49-F238E27FC236}">
                <a16:creationId xmlns:a16="http://schemas.microsoft.com/office/drawing/2014/main" id="{09F2DA79-21D9-D720-5A69-DF1299CCA1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3720" y="517600"/>
            <a:ext cx="45720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graph with blue and orange lines&#10;&#10;Description automatically generated">
            <a:extLst>
              <a:ext uri="{FF2B5EF4-FFF2-40B4-BE49-F238E27FC236}">
                <a16:creationId xmlns:a16="http://schemas.microsoft.com/office/drawing/2014/main" id="{BC5DB55E-2EED-7DB0-73B9-D68DDEB2900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20256" y="3515868"/>
            <a:ext cx="5138928" cy="256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69566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8" name="Rectangle 3117">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20" name="Freeform: Shape 311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22" name="Freeform: Shape 3121">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61D564F-C3A1-D332-EA9C-78797F5D2DD9}"/>
              </a:ext>
            </a:extLst>
          </p:cNvPr>
          <p:cNvSpPr>
            <a:spLocks noGrp="1"/>
          </p:cNvSpPr>
          <p:nvPr>
            <p:ph type="title"/>
          </p:nvPr>
        </p:nvSpPr>
        <p:spPr>
          <a:xfrm>
            <a:off x="438913" y="859536"/>
            <a:ext cx="4832802" cy="1243584"/>
          </a:xfrm>
        </p:spPr>
        <p:txBody>
          <a:bodyPr>
            <a:normAutofit/>
          </a:bodyPr>
          <a:lstStyle/>
          <a:p>
            <a:r>
              <a:rPr lang="en-US" sz="3400" dirty="0"/>
              <a:t>US Dollars</a:t>
            </a:r>
          </a:p>
        </p:txBody>
      </p:sp>
      <p:sp>
        <p:nvSpPr>
          <p:cNvPr id="3124" name="Rectangle 3123">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26" name="Rectangle 3125">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5726FDE-3BEB-9C0C-2B21-FF881F9046AC}"/>
              </a:ext>
            </a:extLst>
          </p:cNvPr>
          <p:cNvSpPr>
            <a:spLocks noGrp="1"/>
          </p:cNvSpPr>
          <p:nvPr>
            <p:ph idx="1"/>
          </p:nvPr>
        </p:nvSpPr>
        <p:spPr>
          <a:xfrm>
            <a:off x="438912" y="2512611"/>
            <a:ext cx="4832803" cy="3664351"/>
          </a:xfrm>
        </p:spPr>
        <p:txBody>
          <a:bodyPr>
            <a:normAutofit/>
          </a:bodyPr>
          <a:lstStyle/>
          <a:p>
            <a:r>
              <a:rPr lang="en-US" sz="1800" dirty="0"/>
              <a:t>CURRENCY specific plot </a:t>
            </a:r>
          </a:p>
          <a:p>
            <a:r>
              <a:rPr lang="en-US" sz="1800" dirty="0"/>
              <a:t>In the Gold Value in Dollars Over the Years, the gold value in dollars (blue line) has an unstable change, it ranges from $409.35 to $1,799.77. Whereas, the Adjusted Gold Value in Dollars (orange line) has a stable increase.   </a:t>
            </a:r>
          </a:p>
          <a:p>
            <a:r>
              <a:rPr lang="en-US" sz="1800" dirty="0"/>
              <a:t>In the Percent Change in Gold Value (Dollars) Over Years Graph, the gold value (blue line) has an unstable change. Whereas the inflation (orange line) changes from 1.46% to 4.70%. </a:t>
            </a:r>
          </a:p>
          <a:p>
            <a:endParaRPr lang="en-US" sz="1800" dirty="0"/>
          </a:p>
        </p:txBody>
      </p:sp>
      <p:pic>
        <p:nvPicPr>
          <p:cNvPr id="3078" name="Picture 6" descr="A graph with numbers and lines&#10;&#10;Description automatically generated">
            <a:extLst>
              <a:ext uri="{FF2B5EF4-FFF2-40B4-BE49-F238E27FC236}">
                <a16:creationId xmlns:a16="http://schemas.microsoft.com/office/drawing/2014/main" id="{043CF486-D268-2EF4-DF72-D1FEF87290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99227" y="517600"/>
            <a:ext cx="45720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 graph with lines and numbers&#10;&#10;Description automatically generated">
            <a:extLst>
              <a:ext uri="{FF2B5EF4-FFF2-40B4-BE49-F238E27FC236}">
                <a16:creationId xmlns:a16="http://schemas.microsoft.com/office/drawing/2014/main" id="{C160A355-F836-4938-6500-17F822BAF0E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17368" y="3516670"/>
            <a:ext cx="5135719" cy="256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878717"/>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Rectangle 4115">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18" name="Freeform: Shape 4117">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20" name="Freeform: Shape 4119">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6EBB56-330C-4ADA-9CFF-5B7F2722EC88}"/>
              </a:ext>
            </a:extLst>
          </p:cNvPr>
          <p:cNvSpPr>
            <a:spLocks noGrp="1"/>
          </p:cNvSpPr>
          <p:nvPr>
            <p:ph type="title"/>
          </p:nvPr>
        </p:nvSpPr>
        <p:spPr>
          <a:xfrm>
            <a:off x="438913" y="859536"/>
            <a:ext cx="4832802" cy="1243584"/>
          </a:xfrm>
        </p:spPr>
        <p:txBody>
          <a:bodyPr>
            <a:normAutofit/>
          </a:bodyPr>
          <a:lstStyle/>
          <a:p>
            <a:r>
              <a:rPr lang="en-US" sz="3400"/>
              <a:t>Europe EURO</a:t>
            </a:r>
          </a:p>
        </p:txBody>
      </p:sp>
      <p:sp>
        <p:nvSpPr>
          <p:cNvPr id="4122" name="Rectangle 4121">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24" name="Rectangle 4123">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4FB944-4C4C-D591-3ED6-14A9343195C0}"/>
              </a:ext>
            </a:extLst>
          </p:cNvPr>
          <p:cNvSpPr>
            <a:spLocks noGrp="1"/>
          </p:cNvSpPr>
          <p:nvPr>
            <p:ph idx="1"/>
          </p:nvPr>
        </p:nvSpPr>
        <p:spPr>
          <a:xfrm>
            <a:off x="438912" y="2512611"/>
            <a:ext cx="4832803" cy="3664351"/>
          </a:xfrm>
        </p:spPr>
        <p:txBody>
          <a:bodyPr>
            <a:normAutofit/>
          </a:bodyPr>
          <a:lstStyle/>
          <a:p>
            <a:r>
              <a:rPr lang="en-US" sz="1800" dirty="0"/>
              <a:t>CURRENCY specific plot </a:t>
            </a:r>
          </a:p>
          <a:p>
            <a:r>
              <a:rPr lang="en-US" sz="1800" dirty="0"/>
              <a:t>In the Gold Value in Euros Over the Years Graph, the Gold Value in Euros (blue line) has an unstable change. Whereas the Adjusted Gold Value in Errors (orange line) increases from $1074.12 to $1164.49. </a:t>
            </a:r>
          </a:p>
          <a:p>
            <a:r>
              <a:rPr lang="en-US" sz="1800" dirty="0"/>
              <a:t>In the Percent Change in Gold Value (Euros) Over Years, the gold value (blue line) has an unstable change. Whereas the euro value (orange line) increases from 1.22% to 2.55%.</a:t>
            </a:r>
          </a:p>
          <a:p>
            <a:endParaRPr lang="en-US" sz="1800" dirty="0"/>
          </a:p>
        </p:txBody>
      </p:sp>
      <p:pic>
        <p:nvPicPr>
          <p:cNvPr id="4098" name="Picture 2" descr="A graph with numbers and lines&#10;&#10;Description automatically generated">
            <a:extLst>
              <a:ext uri="{FF2B5EF4-FFF2-40B4-BE49-F238E27FC236}">
                <a16:creationId xmlns:a16="http://schemas.microsoft.com/office/drawing/2014/main" id="{D8889B9E-F870-6A44-FEE3-7ACC88F852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99227" y="517600"/>
            <a:ext cx="45720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 graph with numbers and lines&#10;&#10;Description automatically generated">
            <a:extLst>
              <a:ext uri="{FF2B5EF4-FFF2-40B4-BE49-F238E27FC236}">
                <a16:creationId xmlns:a16="http://schemas.microsoft.com/office/drawing/2014/main" id="{D7188105-D5CC-3034-1052-609CC066139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17368" y="3516670"/>
            <a:ext cx="5135719" cy="2567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5074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2660</TotalTime>
  <Words>398</Words>
  <Application>Microsoft Macintosh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All currency inflation plotting based on percentages  </vt:lpstr>
      <vt:lpstr>CHINESE YEN</vt:lpstr>
      <vt:lpstr>Russian ruble</vt:lpstr>
      <vt:lpstr>US Dollars</vt:lpstr>
      <vt:lpstr>Europe EURO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currency inflation plotting based on percentages  </dc:title>
  <dc:creator>Juan Herrera Sebastian</dc:creator>
  <cp:lastModifiedBy>Ritika Changulani</cp:lastModifiedBy>
  <cp:revision>6</cp:revision>
  <dcterms:created xsi:type="dcterms:W3CDTF">2024-02-13T02:11:31Z</dcterms:created>
  <dcterms:modified xsi:type="dcterms:W3CDTF">2024-02-15T00:15:27Z</dcterms:modified>
</cp:coreProperties>
</file>