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j+0eg5s2GHhnK/lTFgZH/U1j9p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Helena starts</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Mathew starts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Ok, so now we have the code and we feel it is accurate based on other examples we returned. Even the Kaggle samples were at or below 65%.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located code that assisted us in creating a desktop application to use our model to predict pet’s emotions. It is run from the terminal and we will provide a real-life set of test samples and results at the click of a button on the desktop.</a:t>
            </a:r>
            <a:endParaRPr/>
          </a:p>
        </p:txBody>
      </p:sp>
      <p:sp>
        <p:nvSpPr>
          <p:cNvPr id="207" name="Google Shape;20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Using two new libraries, tkinter and PIL, we were able to create a desktop model with click to activate button.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code works by reading in the h5 produced by our DenseNet model which is activated using the terminal.</a:t>
            </a:r>
            <a:endParaRPr/>
          </a:p>
        </p:txBody>
      </p:sp>
      <p:sp>
        <p:nvSpPr>
          <p:cNvPr id="220" name="Google Shape;22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user then is provided a click to predict button which directs them to choose a picture file to evaluate.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Once evaluated, it returned the predicted result with an image of the picture subject.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Mathew’s real-life example here. Once complete return to PowerPoint for final slide.</a:t>
            </a:r>
            <a:endParaRPr/>
          </a:p>
        </p:txBody>
      </p:sp>
      <p:sp>
        <p:nvSpPr>
          <p:cNvPr id="233" name="Google Shape;23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lang="en-US" sz="1200">
                <a:solidFill>
                  <a:schemeClr val="dk2"/>
                </a:solidFill>
              </a:rPr>
              <a:t>Pets are part of our family but do we really know what they are thinking?</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2"/>
              </a:solidFill>
            </a:endParaRPr>
          </a:p>
          <a:p>
            <a:pPr indent="0" lvl="0" marL="0" marR="0" rtl="0" algn="l">
              <a:lnSpc>
                <a:spcPct val="100000"/>
              </a:lnSpc>
              <a:spcBef>
                <a:spcPts val="0"/>
              </a:spcBef>
              <a:spcAft>
                <a:spcPts val="0"/>
              </a:spcAft>
              <a:buClr>
                <a:schemeClr val="dk2"/>
              </a:buClr>
              <a:buSzPts val="1200"/>
              <a:buFont typeface="Calibri"/>
              <a:buNone/>
            </a:pPr>
            <a:r>
              <a:rPr lang="en-US" sz="1200">
                <a:solidFill>
                  <a:schemeClr val="dk2"/>
                </a:solidFill>
              </a:rPr>
              <a:t>Have you ever wondered if your pet is happy, sad, or even angry?</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2"/>
              </a:solidFill>
            </a:endParaRPr>
          </a:p>
          <a:p>
            <a:pPr indent="0" lvl="0" marL="0" marR="0" rtl="0" algn="l">
              <a:lnSpc>
                <a:spcPct val="100000"/>
              </a:lnSpc>
              <a:spcBef>
                <a:spcPts val="0"/>
              </a:spcBef>
              <a:spcAft>
                <a:spcPts val="0"/>
              </a:spcAft>
              <a:buClr>
                <a:schemeClr val="dk2"/>
              </a:buClr>
              <a:buSzPts val="1200"/>
              <a:buFont typeface="Calibri"/>
              <a:buNone/>
            </a:pPr>
            <a:r>
              <a:rPr lang="en-US" sz="1200">
                <a:solidFill>
                  <a:schemeClr val="dk2"/>
                </a:solidFill>
              </a:rPr>
              <a:t>Using a dataset found on Kaggle, we set out to determine if we could, within a certain level of accuracy, determine a pet’s emotion just based on its picture.</a:t>
            </a:r>
            <a:endParaRPr/>
          </a:p>
          <a:p>
            <a:pPr indent="0" lvl="0" marL="0" rtl="0" algn="l">
              <a:spcBef>
                <a:spcPts val="0"/>
              </a:spcBef>
              <a:spcAft>
                <a:spcPts val="0"/>
              </a:spcAft>
              <a:buNone/>
            </a:pPr>
            <a:r>
              <a:t/>
            </a: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goal of this project was to implement a machine learning model to predict at or above 75% classification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Multiple libraries were utilized for the creation of our model including numpy, keras utilities, models, and layers, tensorflow, sklearn, and matplotlib.</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also used some new libraries, tkinter and PIL to create a real-life application to run our model against various test samples.</a:t>
            </a:r>
            <a:endParaRPr/>
          </a:p>
        </p:txBody>
      </p:sp>
      <p:sp>
        <p:nvSpPr>
          <p:cNvPr id="117" name="Google Shape;11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Working as a group, we evaluated which models to use for this dataset and outcomes.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were able to run the dataset as it was. We were able to get some accuracy if the splits for train and test were even. We determined that the dataset was considerably smaller than we would need to run nearly any of the models and return favorable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then worked to augment the original data, with by using a pre-split and augmented dataset directly from Kaggle or completing our own augmentation by duplicated, flipping, or even scrambling the data.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Brennan starts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tried multiple models before deciding on which two presented results with the highest accuracy.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Sequential was the most basic model we attempted. The test accuracy was returned at 32%. This model used the original dataset prior to any augmentation.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then located a starter code on Kaggle for our dataset that examined EfficientNet, DenseNet, and ResNet. We were able to manipulate this code and return the listed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EfficiencyNet: 25%</a:t>
            </a:r>
            <a:endParaRPr/>
          </a:p>
          <a:p>
            <a:pPr indent="0" lvl="0" marL="0" rtl="0" algn="l">
              <a:spcBef>
                <a:spcPts val="0"/>
              </a:spcBef>
              <a:spcAft>
                <a:spcPts val="0"/>
              </a:spcAft>
              <a:buNone/>
            </a:pPr>
            <a:r>
              <a:rPr lang="en-US"/>
              <a:t>ResNet: 25%</a:t>
            </a:r>
            <a:endParaRPr/>
          </a:p>
          <a:p>
            <a:pPr indent="0" lvl="0" marL="0" rtl="0" algn="l">
              <a:spcBef>
                <a:spcPts val="0"/>
              </a:spcBef>
              <a:spcAft>
                <a:spcPts val="0"/>
              </a:spcAft>
              <a:buNone/>
            </a:pPr>
            <a:r>
              <a:rPr lang="en-US"/>
              <a:t>DenseNet: 54%</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After evaluating these results, we opted to dig further into the DenseNet model. We also wanted to expand on the VGG16 model we discussed previously in the class for picture recognition. </a:t>
            </a:r>
            <a:endParaRPr/>
          </a:p>
          <a:p>
            <a:pPr indent="0" lvl="0" marL="0" rtl="0" algn="l">
              <a:spcBef>
                <a:spcPts val="0"/>
              </a:spcBef>
              <a:spcAft>
                <a:spcPts val="0"/>
              </a:spcAft>
              <a:buNone/>
            </a:pPr>
            <a:r>
              <a:t/>
            </a:r>
            <a:endParaRPr/>
          </a:p>
        </p:txBody>
      </p:sp>
      <p:sp>
        <p:nvSpPr>
          <p:cNvPr id="143" name="Google Shape;14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had the most success with the DenseNet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were able to augment the training data using various methods including flipping, duplicating, and scattering.</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We also used methods to slow the learning rate using </a:t>
            </a:r>
            <a:r>
              <a:rPr b="0" lang="en-US">
                <a:solidFill>
                  <a:srgbClr val="D4D4D4"/>
                </a:solidFill>
                <a:latin typeface="Courier New"/>
                <a:ea typeface="Courier New"/>
                <a:cs typeface="Courier New"/>
                <a:sym typeface="Courier New"/>
              </a:rPr>
              <a:t>ReduceLROnPlateau as well as putting in an early stop with EarlyStopping.</a:t>
            </a:r>
            <a:endParaRPr/>
          </a:p>
          <a:p>
            <a:pPr indent="0" lvl="0" marL="0" marR="0" rtl="0" algn="l">
              <a:lnSpc>
                <a:spcPct val="100000"/>
              </a:lnSpc>
              <a:spcBef>
                <a:spcPts val="0"/>
              </a:spcBef>
              <a:spcAft>
                <a:spcPts val="0"/>
              </a:spcAft>
              <a:buClr>
                <a:schemeClr val="dk1"/>
              </a:buClr>
              <a:buSzPts val="1200"/>
              <a:buFont typeface="Calibri"/>
              <a:buNone/>
            </a:pPr>
            <a:r>
              <a:t/>
            </a:r>
            <a:endParaRPr b="0">
              <a:solidFill>
                <a:srgbClr val="D4D4D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D4D4D4"/>
              </a:buClr>
              <a:buSzPts val="1200"/>
              <a:buFont typeface="Courier New"/>
              <a:buNone/>
            </a:pPr>
            <a:r>
              <a:rPr b="0" lang="en-US">
                <a:solidFill>
                  <a:srgbClr val="D4D4D4"/>
                </a:solidFill>
                <a:latin typeface="Courier New"/>
                <a:ea typeface="Courier New"/>
                <a:cs typeface="Courier New"/>
                <a:sym typeface="Courier New"/>
              </a:rPr>
              <a:t>Epoch sizes varied through our multiple optimization attempts, anywhere from 5 to 100 epochs. In the example above, we were able to achieve nearly 65% test accuracy within 50 epochs.</a:t>
            </a:r>
            <a:endParaRPr/>
          </a:p>
        </p:txBody>
      </p:sp>
      <p:sp>
        <p:nvSpPr>
          <p:cNvPr id="156" name="Google Shape;15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graphs show both the accuracy rate and loss rate over time based on epoch.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can see that the accuracy continued to climb through the 50</a:t>
            </a:r>
            <a:r>
              <a:rPr baseline="30000" lang="en-US"/>
              <a:t>th</a:t>
            </a:r>
            <a:r>
              <a:rPr lang="en-US"/>
              <a:t> epoch but we found the increase was not substantial enough to warrant the extended processing time of 100 epochs.</a:t>
            </a:r>
            <a:endParaRPr/>
          </a:p>
        </p:txBody>
      </p:sp>
      <p:sp>
        <p:nvSpPr>
          <p:cNvPr id="168" name="Google Shape;16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Mitchell starts, visual geometry group 16, image input size of 224,224,3. We added input, convolutional, pooling, fully connected layers for classification. Softmax activation output layer. Our top validation accuracy was 55%. Could get better with a larger sample size, vgg works better with big data sets.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tested multiple VGG16 models through our optimization trial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highest test accuracy returned was 57% using the pre-split train, test, validate dataset provided by the developer on Kaggle. This set consisted of 1000 training files, 38 testing files, and 36 validation files. It was run over 10 epochs as we found anything higher reduced the test accuracy.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all VGG16 models, the training accuracy was considerably higher than the test accuracy.</a:t>
            </a:r>
            <a:endParaRPr/>
          </a:p>
        </p:txBody>
      </p:sp>
      <p:sp>
        <p:nvSpPr>
          <p:cNvPr id="181" name="Google Shape;18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nearly every VGG16 model, our training accuracy was above 80% which led us to believe the model was overfit.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could have been attributed to the smaller dataset size as it was returned on nearly every adaptation of the dataset we attempted.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Because of this fear off the model being overfit, we opted to go with the DenseNet model for our real-life application, a desktop prediction generator. </a:t>
            </a:r>
            <a:endParaRPr/>
          </a:p>
        </p:txBody>
      </p:sp>
      <p:sp>
        <p:nvSpPr>
          <p:cNvPr id="193" name="Google Shape;19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lt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1000"/>
              </a:spcBef>
              <a:spcAft>
                <a:spcPts val="0"/>
              </a:spcAft>
              <a:buSzPts val="2000"/>
              <a:buNone/>
              <a:defRPr sz="2000">
                <a:latin typeface="Avenir"/>
                <a:ea typeface="Avenir"/>
                <a:cs typeface="Avenir"/>
                <a:sym typeface="Avenir"/>
              </a:defRPr>
            </a:lvl1pPr>
            <a:lvl2pPr lvl="1" algn="ctr">
              <a:lnSpc>
                <a:spcPct val="110000"/>
              </a:lnSpc>
              <a:spcBef>
                <a:spcPts val="500"/>
              </a:spcBef>
              <a:spcAft>
                <a:spcPts val="0"/>
              </a:spcAft>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5"/>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lt1"/>
                </a:solidFill>
                <a:latin typeface="Avenir"/>
                <a:ea typeface="Avenir"/>
                <a:cs typeface="Avenir"/>
                <a:sym typeface="Avenir"/>
              </a:defRPr>
            </a:lvl1pPr>
            <a:lvl2pPr indent="0" lvl="1" marL="0" algn="r">
              <a:spcBef>
                <a:spcPts val="0"/>
              </a:spcBef>
              <a:buNone/>
              <a:defRPr b="0" i="0" sz="900" u="none" cap="none" strike="noStrike">
                <a:solidFill>
                  <a:schemeClr val="lt1"/>
                </a:solidFill>
                <a:latin typeface="Avenir"/>
                <a:ea typeface="Avenir"/>
                <a:cs typeface="Avenir"/>
                <a:sym typeface="Avenir"/>
              </a:defRPr>
            </a:lvl2pPr>
            <a:lvl3pPr indent="0" lvl="2" marL="0" algn="r">
              <a:spcBef>
                <a:spcPts val="0"/>
              </a:spcBef>
              <a:buNone/>
              <a:defRPr b="0" i="0" sz="900" u="none" cap="none" strike="noStrike">
                <a:solidFill>
                  <a:schemeClr val="lt1"/>
                </a:solidFill>
                <a:latin typeface="Avenir"/>
                <a:ea typeface="Avenir"/>
                <a:cs typeface="Avenir"/>
                <a:sym typeface="Avenir"/>
              </a:defRPr>
            </a:lvl3pPr>
            <a:lvl4pPr indent="0" lvl="3" marL="0" algn="r">
              <a:spcBef>
                <a:spcPts val="0"/>
              </a:spcBef>
              <a:buNone/>
              <a:defRPr b="0" i="0" sz="900" u="none" cap="none" strike="noStrike">
                <a:solidFill>
                  <a:schemeClr val="lt1"/>
                </a:solidFill>
                <a:latin typeface="Avenir"/>
                <a:ea typeface="Avenir"/>
                <a:cs typeface="Avenir"/>
                <a:sym typeface="Avenir"/>
              </a:defRPr>
            </a:lvl4pPr>
            <a:lvl5pPr indent="0" lvl="4" marL="0" algn="r">
              <a:spcBef>
                <a:spcPts val="0"/>
              </a:spcBef>
              <a:buNone/>
              <a:defRPr b="0" i="0" sz="900" u="none" cap="none" strike="noStrike">
                <a:solidFill>
                  <a:schemeClr val="lt1"/>
                </a:solidFill>
                <a:latin typeface="Avenir"/>
                <a:ea typeface="Avenir"/>
                <a:cs typeface="Avenir"/>
                <a:sym typeface="Avenir"/>
              </a:defRPr>
            </a:lvl5pPr>
            <a:lvl6pPr indent="0" lvl="5" marL="0" algn="r">
              <a:spcBef>
                <a:spcPts val="0"/>
              </a:spcBef>
              <a:buNone/>
              <a:defRPr b="0" i="0" sz="900" u="none" cap="none" strike="noStrike">
                <a:solidFill>
                  <a:schemeClr val="lt1"/>
                </a:solidFill>
                <a:latin typeface="Avenir"/>
                <a:ea typeface="Avenir"/>
                <a:cs typeface="Avenir"/>
                <a:sym typeface="Avenir"/>
              </a:defRPr>
            </a:lvl6pPr>
            <a:lvl7pPr indent="0" lvl="6" marL="0" algn="r">
              <a:spcBef>
                <a:spcPts val="0"/>
              </a:spcBef>
              <a:buNone/>
              <a:defRPr b="0" i="0" sz="900" u="none" cap="none" strike="noStrike">
                <a:solidFill>
                  <a:schemeClr val="lt1"/>
                </a:solidFill>
                <a:latin typeface="Avenir"/>
                <a:ea typeface="Avenir"/>
                <a:cs typeface="Avenir"/>
                <a:sym typeface="Avenir"/>
              </a:defRPr>
            </a:lvl7pPr>
            <a:lvl8pPr indent="0" lvl="7" marL="0" algn="r">
              <a:spcBef>
                <a:spcPts val="0"/>
              </a:spcBef>
              <a:buNone/>
              <a:defRPr b="0" i="0" sz="900" u="none" cap="none" strike="noStrike">
                <a:solidFill>
                  <a:schemeClr val="lt1"/>
                </a:solidFill>
                <a:latin typeface="Avenir"/>
                <a:ea typeface="Avenir"/>
                <a:cs typeface="Avenir"/>
                <a:sym typeface="Avenir"/>
              </a:defRPr>
            </a:lvl8pPr>
            <a:lvl9pPr indent="0" lvl="8" marL="0" algn="r">
              <a:spcBef>
                <a:spcPts val="0"/>
              </a:spcBef>
              <a:buNone/>
              <a:defRPr b="0" i="0" sz="9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4"/>
          <p:cNvSpPr txBox="1"/>
          <p:nvPr>
            <p:ph type="title"/>
          </p:nvPr>
        </p:nvSpPr>
        <p:spPr>
          <a:xfrm>
            <a:off x="838200" y="425450"/>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3998119" y="-1210468"/>
            <a:ext cx="4195763"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5"/>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6"/>
          <p:cNvSpPr txBox="1"/>
          <p:nvPr>
            <p:ph type="title"/>
          </p:nvPr>
        </p:nvSpPr>
        <p:spPr>
          <a:xfrm>
            <a:off x="838200" y="365760"/>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838200" y="1949450"/>
            <a:ext cx="10515600" cy="419576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6"/>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2400"/>
              <a:buNone/>
              <a:defRPr sz="2400">
                <a:solidFill>
                  <a:schemeClr val="lt1"/>
                </a:solidFill>
              </a:defRPr>
            </a:lvl1pPr>
            <a:lvl2pPr indent="-228600" lvl="1" marL="914400" algn="l">
              <a:lnSpc>
                <a:spcPct val="110000"/>
              </a:lnSpc>
              <a:spcBef>
                <a:spcPts val="500"/>
              </a:spcBef>
              <a:spcAft>
                <a:spcPts val="0"/>
              </a:spcAft>
              <a:buSzPts val="2000"/>
              <a:buNone/>
              <a:defRPr sz="2000">
                <a:solidFill>
                  <a:srgbClr val="888888"/>
                </a:solidFill>
              </a:defRPr>
            </a:lvl2pPr>
            <a:lvl3pPr indent="-228600" lvl="2" marL="1371600" algn="l">
              <a:lnSpc>
                <a:spcPct val="110000"/>
              </a:lnSpc>
              <a:spcBef>
                <a:spcPts val="500"/>
              </a:spcBef>
              <a:spcAft>
                <a:spcPts val="0"/>
              </a:spcAft>
              <a:buSzPts val="1800"/>
              <a:buNone/>
              <a:defRPr sz="1800">
                <a:solidFill>
                  <a:srgbClr val="888888"/>
                </a:solidFill>
              </a:defRPr>
            </a:lvl3pPr>
            <a:lvl4pPr indent="-228600" lvl="3" marL="1828800" algn="l">
              <a:lnSpc>
                <a:spcPct val="110000"/>
              </a:lnSpc>
              <a:spcBef>
                <a:spcPts val="500"/>
              </a:spcBef>
              <a:spcAft>
                <a:spcPts val="0"/>
              </a:spcAft>
              <a:buSzPts val="1600"/>
              <a:buNone/>
              <a:defRPr sz="1600">
                <a:solidFill>
                  <a:srgbClr val="888888"/>
                </a:solidFill>
              </a:defRPr>
            </a:lvl4pPr>
            <a:lvl5pPr indent="-228600" lvl="4" marL="2286000" algn="l">
              <a:lnSpc>
                <a:spcPct val="11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17"/>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8"/>
          <p:cNvSpPr txBox="1"/>
          <p:nvPr>
            <p:ph type="title"/>
          </p:nvPr>
        </p:nvSpPr>
        <p:spPr>
          <a:xfrm>
            <a:off x="838200" y="365760"/>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8"/>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9"/>
          <p:cNvSpPr txBox="1"/>
          <p:nvPr>
            <p:ph idx="1" type="body"/>
          </p:nvPr>
        </p:nvSpPr>
        <p:spPr>
          <a:xfrm>
            <a:off x="839788" y="1752600"/>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1" sz="2400"/>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9"/>
          <p:cNvSpPr txBox="1"/>
          <p:nvPr>
            <p:ph idx="2" type="body"/>
          </p:nvPr>
        </p:nvSpPr>
        <p:spPr>
          <a:xfrm>
            <a:off x="839788" y="2666999"/>
            <a:ext cx="5157787" cy="352266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3" type="body"/>
          </p:nvPr>
        </p:nvSpPr>
        <p:spPr>
          <a:xfrm>
            <a:off x="6172200" y="1752600"/>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1" sz="2400"/>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9"/>
          <p:cNvSpPr txBox="1"/>
          <p:nvPr>
            <p:ph idx="4" type="body"/>
          </p:nvPr>
        </p:nvSpPr>
        <p:spPr>
          <a:xfrm>
            <a:off x="6172200" y="2666999"/>
            <a:ext cx="5183188" cy="352266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9"/>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0"/>
          <p:cNvSpPr txBox="1"/>
          <p:nvPr>
            <p:ph type="title"/>
          </p:nvPr>
        </p:nvSpPr>
        <p:spPr>
          <a:xfrm>
            <a:off x="838200" y="365760"/>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0"/>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1"/>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1000"/>
              </a:spcBef>
              <a:spcAft>
                <a:spcPts val="0"/>
              </a:spcAft>
              <a:buSzPts val="3200"/>
              <a:buChar char="•"/>
              <a:defRPr sz="3200"/>
            </a:lvl1pPr>
            <a:lvl2pPr indent="-406400" lvl="1" marL="914400" algn="l">
              <a:lnSpc>
                <a:spcPct val="110000"/>
              </a:lnSpc>
              <a:spcBef>
                <a:spcPts val="500"/>
              </a:spcBef>
              <a:spcAft>
                <a:spcPts val="0"/>
              </a:spcAft>
              <a:buSzPts val="2800"/>
              <a:buChar char="•"/>
              <a:defRPr sz="2800"/>
            </a:lvl2pPr>
            <a:lvl3pPr indent="-381000" lvl="2" marL="1371600" algn="l">
              <a:lnSpc>
                <a:spcPct val="110000"/>
              </a:lnSpc>
              <a:spcBef>
                <a:spcPts val="500"/>
              </a:spcBef>
              <a:spcAft>
                <a:spcPts val="0"/>
              </a:spcAft>
              <a:buSzPts val="2400"/>
              <a:buChar char="•"/>
              <a:defRPr sz="2400"/>
            </a:lvl3pPr>
            <a:lvl4pPr indent="-355600" lvl="3" marL="1828800" algn="l">
              <a:lnSpc>
                <a:spcPct val="110000"/>
              </a:lnSpc>
              <a:spcBef>
                <a:spcPts val="500"/>
              </a:spcBef>
              <a:spcAft>
                <a:spcPts val="0"/>
              </a:spcAft>
              <a:buSzPts val="2000"/>
              <a:buChar char="•"/>
              <a:defRPr sz="2000"/>
            </a:lvl4pPr>
            <a:lvl5pPr indent="-355600" lvl="4" marL="2286000" algn="l">
              <a:lnSpc>
                <a:spcPct val="11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600"/>
              <a:buNone/>
              <a:defRPr sz="1600"/>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2"/>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3"/>
          <p:cNvSpPr/>
          <p:nvPr>
            <p:ph idx="2" type="pic"/>
          </p:nvPr>
        </p:nvSpPr>
        <p:spPr>
          <a:xfrm>
            <a:off x="5183188" y="987425"/>
            <a:ext cx="6172200" cy="4873625"/>
          </a:xfrm>
          <a:prstGeom prst="rect">
            <a:avLst/>
          </a:prstGeom>
          <a:noFill/>
          <a:ln>
            <a:noFill/>
          </a:ln>
        </p:spPr>
      </p:sp>
      <p:sp>
        <p:nvSpPr>
          <p:cNvPr id="70" name="Google Shape;70;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600"/>
              <a:buNone/>
              <a:defRPr sz="1600"/>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3"/>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1" name="Google Shape;11;p14"/>
          <p:cNvPicPr preferRelativeResize="0"/>
          <p:nvPr/>
        </p:nvPicPr>
        <p:blipFill rotWithShape="1">
          <a:blip r:embed="rId1">
            <a:alphaModFix amt="35000"/>
          </a:blip>
          <a:srcRect b="0" l="0" r="0" t="0"/>
          <a:stretch/>
        </p:blipFill>
        <p:spPr>
          <a:xfrm>
            <a:off x="0" y="1"/>
            <a:ext cx="12192000" cy="1392401"/>
          </a:xfrm>
          <a:prstGeom prst="rect">
            <a:avLst/>
          </a:prstGeom>
          <a:noFill/>
          <a:ln>
            <a:noFill/>
          </a:ln>
        </p:spPr>
      </p:pic>
      <p:sp>
        <p:nvSpPr>
          <p:cNvPr id="12" name="Google Shape;12;p14"/>
          <p:cNvSpPr txBox="1"/>
          <p:nvPr>
            <p:ph type="title"/>
          </p:nvPr>
        </p:nvSpPr>
        <p:spPr>
          <a:xfrm>
            <a:off x="838200" y="425450"/>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4400"/>
              <a:buFont typeface="Avenir"/>
              <a:buNone/>
              <a:defRPr b="1" i="0" sz="44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4"/>
          <p:cNvSpPr txBox="1"/>
          <p:nvPr>
            <p:ph idx="1" type="body"/>
          </p:nvPr>
        </p:nvSpPr>
        <p:spPr>
          <a:xfrm>
            <a:off x="838200" y="1949450"/>
            <a:ext cx="10515600" cy="41957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accen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10000"/>
              </a:lnSpc>
              <a:spcBef>
                <a:spcPts val="500"/>
              </a:spcBef>
              <a:spcAft>
                <a:spcPts val="0"/>
              </a:spcAft>
              <a:buClr>
                <a:schemeClr val="accen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10000"/>
              </a:lnSpc>
              <a:spcBef>
                <a:spcPts val="500"/>
              </a:spcBef>
              <a:spcAft>
                <a:spcPts val="0"/>
              </a:spcAft>
              <a:buClr>
                <a:schemeClr val="accen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10000"/>
              </a:lnSpc>
              <a:spcBef>
                <a:spcPts val="500"/>
              </a:spcBef>
              <a:spcAft>
                <a:spcPts val="0"/>
              </a:spcAft>
              <a:buClr>
                <a:schemeClr val="accen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10000"/>
              </a:lnSpc>
              <a:spcBef>
                <a:spcPts val="500"/>
              </a:spcBef>
              <a:spcAft>
                <a:spcPts val="0"/>
              </a:spcAft>
              <a:buClr>
                <a:schemeClr val="accen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4" name="Google Shape;14;p14"/>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5" name="Google Shape;15;p14"/>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6" name="Google Shape;16;p14"/>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venir"/>
                <a:ea typeface="Avenir"/>
                <a:cs typeface="Avenir"/>
                <a:sym typeface="Avenir"/>
              </a:defRPr>
            </a:lvl1pPr>
            <a:lvl2pPr indent="0" lvl="1" marL="0" marR="0" rtl="0" algn="r">
              <a:spcBef>
                <a:spcPts val="0"/>
              </a:spcBef>
              <a:buNone/>
              <a:defRPr b="0" i="0" sz="900" u="none" cap="none" strike="noStrike">
                <a:solidFill>
                  <a:schemeClr val="lt1"/>
                </a:solidFill>
                <a:latin typeface="Avenir"/>
                <a:ea typeface="Avenir"/>
                <a:cs typeface="Avenir"/>
                <a:sym typeface="Avenir"/>
              </a:defRPr>
            </a:lvl2pPr>
            <a:lvl3pPr indent="0" lvl="2" marL="0" marR="0" rtl="0" algn="r">
              <a:spcBef>
                <a:spcPts val="0"/>
              </a:spcBef>
              <a:buNone/>
              <a:defRPr b="0" i="0" sz="900" u="none" cap="none" strike="noStrike">
                <a:solidFill>
                  <a:schemeClr val="lt1"/>
                </a:solidFill>
                <a:latin typeface="Avenir"/>
                <a:ea typeface="Avenir"/>
                <a:cs typeface="Avenir"/>
                <a:sym typeface="Avenir"/>
              </a:defRPr>
            </a:lvl3pPr>
            <a:lvl4pPr indent="0" lvl="3" marL="0" marR="0" rtl="0" algn="r">
              <a:spcBef>
                <a:spcPts val="0"/>
              </a:spcBef>
              <a:buNone/>
              <a:defRPr b="0" i="0" sz="900" u="none" cap="none" strike="noStrike">
                <a:solidFill>
                  <a:schemeClr val="lt1"/>
                </a:solidFill>
                <a:latin typeface="Avenir"/>
                <a:ea typeface="Avenir"/>
                <a:cs typeface="Avenir"/>
                <a:sym typeface="Avenir"/>
              </a:defRPr>
            </a:lvl4pPr>
            <a:lvl5pPr indent="0" lvl="4" marL="0" marR="0" rtl="0" algn="r">
              <a:spcBef>
                <a:spcPts val="0"/>
              </a:spcBef>
              <a:buNone/>
              <a:defRPr b="0" i="0" sz="900" u="none" cap="none" strike="noStrike">
                <a:solidFill>
                  <a:schemeClr val="lt1"/>
                </a:solidFill>
                <a:latin typeface="Avenir"/>
                <a:ea typeface="Avenir"/>
                <a:cs typeface="Avenir"/>
                <a:sym typeface="Avenir"/>
              </a:defRPr>
            </a:lvl5pPr>
            <a:lvl6pPr indent="0" lvl="5" marL="0" marR="0" rtl="0" algn="r">
              <a:spcBef>
                <a:spcPts val="0"/>
              </a:spcBef>
              <a:buNone/>
              <a:defRPr b="0" i="0" sz="900" u="none" cap="none" strike="noStrike">
                <a:solidFill>
                  <a:schemeClr val="lt1"/>
                </a:solidFill>
                <a:latin typeface="Avenir"/>
                <a:ea typeface="Avenir"/>
                <a:cs typeface="Avenir"/>
                <a:sym typeface="Avenir"/>
              </a:defRPr>
            </a:lvl6pPr>
            <a:lvl7pPr indent="0" lvl="6" marL="0" marR="0" rtl="0" algn="r">
              <a:spcBef>
                <a:spcPts val="0"/>
              </a:spcBef>
              <a:buNone/>
              <a:defRPr b="0" i="0" sz="900" u="none" cap="none" strike="noStrike">
                <a:solidFill>
                  <a:schemeClr val="lt1"/>
                </a:solidFill>
                <a:latin typeface="Avenir"/>
                <a:ea typeface="Avenir"/>
                <a:cs typeface="Avenir"/>
                <a:sym typeface="Avenir"/>
              </a:defRPr>
            </a:lvl7pPr>
            <a:lvl8pPr indent="0" lvl="7" marL="0" marR="0" rtl="0" algn="r">
              <a:spcBef>
                <a:spcPts val="0"/>
              </a:spcBef>
              <a:buNone/>
              <a:defRPr b="0" i="0" sz="900" u="none" cap="none" strike="noStrike">
                <a:solidFill>
                  <a:schemeClr val="lt1"/>
                </a:solidFill>
                <a:latin typeface="Avenir"/>
                <a:ea typeface="Avenir"/>
                <a:cs typeface="Avenir"/>
                <a:sym typeface="Avenir"/>
              </a:defRPr>
            </a:lvl8pPr>
            <a:lvl9pPr indent="0" lvl="8" marL="0" marR="0" rtl="0" algn="r">
              <a:spcBef>
                <a:spcPts val="0"/>
              </a:spcBef>
              <a:buNone/>
              <a:defRPr b="0" i="0" sz="9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21.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92" name="Google Shape;92;p1"/>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93" name="Google Shape;93;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94" name="Google Shape;94;p1"/>
          <p:cNvSpPr/>
          <p:nvPr/>
        </p:nvSpPr>
        <p:spPr>
          <a:xfrm>
            <a:off x="3048" y="0"/>
            <a:ext cx="12188952" cy="6858000"/>
          </a:xfrm>
          <a:prstGeom prst="rect">
            <a:avLst/>
          </a:prstGeom>
          <a:solidFill>
            <a:schemeClr val="l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95" name="Google Shape;95;p1"/>
          <p:cNvSpPr txBox="1"/>
          <p:nvPr>
            <p:ph type="ctrTitle"/>
          </p:nvPr>
        </p:nvSpPr>
        <p:spPr>
          <a:xfrm>
            <a:off x="838200" y="559813"/>
            <a:ext cx="4633785" cy="2397324"/>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venir"/>
              <a:buNone/>
            </a:pPr>
            <a:r>
              <a:rPr lang="en-US">
                <a:solidFill>
                  <a:schemeClr val="dk2"/>
                </a:solidFill>
              </a:rPr>
              <a:t>Pet Expression Predictions</a:t>
            </a:r>
            <a:endParaRPr/>
          </a:p>
        </p:txBody>
      </p:sp>
      <p:sp>
        <p:nvSpPr>
          <p:cNvPr id="96" name="Google Shape;96;p1"/>
          <p:cNvSpPr txBox="1"/>
          <p:nvPr>
            <p:ph idx="1" type="subTitle"/>
          </p:nvPr>
        </p:nvSpPr>
        <p:spPr>
          <a:xfrm>
            <a:off x="838200" y="3200401"/>
            <a:ext cx="4633486" cy="2107579"/>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800"/>
              <a:buFont typeface="Arial"/>
              <a:buChar char="•"/>
            </a:pPr>
            <a:r>
              <a:rPr lang="en-US" sz="1800">
                <a:solidFill>
                  <a:schemeClr val="dk2"/>
                </a:solidFill>
              </a:rPr>
              <a:t>Group 6</a:t>
            </a:r>
            <a:endParaRPr/>
          </a:p>
          <a:p>
            <a:pPr indent="-228600" lvl="1" marL="457200" rtl="0" algn="l">
              <a:lnSpc>
                <a:spcPct val="110000"/>
              </a:lnSpc>
              <a:spcBef>
                <a:spcPts val="500"/>
              </a:spcBef>
              <a:spcAft>
                <a:spcPts val="0"/>
              </a:spcAft>
              <a:buSzPts val="1800"/>
              <a:buFont typeface="Arial"/>
              <a:buChar char="•"/>
            </a:pPr>
            <a:r>
              <a:rPr lang="en-US" sz="1800">
                <a:solidFill>
                  <a:schemeClr val="dk2"/>
                </a:solidFill>
              </a:rPr>
              <a:t>Mathew Stuart</a:t>
            </a:r>
            <a:endParaRPr/>
          </a:p>
          <a:p>
            <a:pPr indent="-228600" lvl="1" marL="457200" rtl="0" algn="l">
              <a:lnSpc>
                <a:spcPct val="110000"/>
              </a:lnSpc>
              <a:spcBef>
                <a:spcPts val="500"/>
              </a:spcBef>
              <a:spcAft>
                <a:spcPts val="0"/>
              </a:spcAft>
              <a:buSzPts val="1800"/>
              <a:buFont typeface="Arial"/>
              <a:buChar char="•"/>
            </a:pPr>
            <a:r>
              <a:rPr lang="en-US" sz="1800">
                <a:solidFill>
                  <a:schemeClr val="dk2"/>
                </a:solidFill>
              </a:rPr>
              <a:t>Mitchell Simms</a:t>
            </a:r>
            <a:endParaRPr/>
          </a:p>
          <a:p>
            <a:pPr indent="-228600" lvl="1" marL="457200" rtl="0" algn="l">
              <a:lnSpc>
                <a:spcPct val="110000"/>
              </a:lnSpc>
              <a:spcBef>
                <a:spcPts val="500"/>
              </a:spcBef>
              <a:spcAft>
                <a:spcPts val="0"/>
              </a:spcAft>
              <a:buSzPts val="1800"/>
              <a:buFont typeface="Arial"/>
              <a:buChar char="•"/>
            </a:pPr>
            <a:r>
              <a:rPr lang="en-US" sz="1800">
                <a:solidFill>
                  <a:schemeClr val="dk2"/>
                </a:solidFill>
              </a:rPr>
              <a:t>Brennan Currie</a:t>
            </a:r>
            <a:endParaRPr/>
          </a:p>
          <a:p>
            <a:pPr indent="-228600" lvl="1" marL="457200" rtl="0" algn="l">
              <a:lnSpc>
                <a:spcPct val="110000"/>
              </a:lnSpc>
              <a:spcBef>
                <a:spcPts val="500"/>
              </a:spcBef>
              <a:spcAft>
                <a:spcPts val="0"/>
              </a:spcAft>
              <a:buSzPts val="1800"/>
              <a:buFont typeface="Arial"/>
              <a:buChar char="•"/>
            </a:pPr>
            <a:r>
              <a:rPr lang="en-US" sz="1800">
                <a:solidFill>
                  <a:schemeClr val="dk2"/>
                </a:solidFill>
              </a:rPr>
              <a:t>Helena Mabey</a:t>
            </a:r>
            <a:endParaRPr/>
          </a:p>
        </p:txBody>
      </p:sp>
      <p:sp>
        <p:nvSpPr>
          <p:cNvPr id="97" name="Google Shape;97;p1"/>
          <p:cNvSpPr/>
          <p:nvPr/>
        </p:nvSpPr>
        <p:spPr>
          <a:xfrm>
            <a:off x="6019800" y="0"/>
            <a:ext cx="6172199" cy="6858000"/>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98" name="Google Shape;98;p1"/>
          <p:cNvSpPr/>
          <p:nvPr/>
        </p:nvSpPr>
        <p:spPr>
          <a:xfrm rot="10800000">
            <a:off x="6019800" y="0"/>
            <a:ext cx="6172198" cy="6858000"/>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A dog standing on a blanket&#10;&#10;Description automatically generated" id="99" name="Google Shape;99;p1"/>
          <p:cNvPicPr preferRelativeResize="0"/>
          <p:nvPr/>
        </p:nvPicPr>
        <p:blipFill rotWithShape="1">
          <a:blip r:embed="rId5">
            <a:alphaModFix/>
          </a:blip>
          <a:srcRect b="11940" l="0" r="-2" t="9808"/>
          <a:stretch/>
        </p:blipFill>
        <p:spPr>
          <a:xfrm>
            <a:off x="6508749" y="862806"/>
            <a:ext cx="5132388" cy="5132388"/>
          </a:xfrm>
          <a:custGeom>
            <a:rect b="b" l="l" r="r" t="t"/>
            <a:pathLst>
              <a:path extrusionOk="0" h="5132388" w="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10"/>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210" name="Google Shape;210;p10"/>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211" name="Google Shape;211;p10"/>
          <p:cNvSpPr/>
          <p:nvPr/>
        </p:nvSpPr>
        <p:spPr>
          <a:xfrm>
            <a:off x="3048" y="-2627"/>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12" name="Google Shape;212;p10"/>
          <p:cNvSpPr/>
          <p:nvPr/>
        </p:nvSpPr>
        <p:spPr>
          <a:xfrm>
            <a:off x="0" y="-2627"/>
            <a:ext cx="12188952" cy="6858000"/>
          </a:xfrm>
          <a:prstGeom prst="rect">
            <a:avLst/>
          </a:prstGeom>
          <a:solidFill>
            <a:schemeClr val="lt2">
              <a:alpha val="60784"/>
            </a:schemeClr>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13" name="Google Shape;213;p10"/>
          <p:cNvSpPr/>
          <p:nvPr/>
        </p:nvSpPr>
        <p:spPr>
          <a:xfrm>
            <a:off x="0" y="1"/>
            <a:ext cx="12192000" cy="3900328"/>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14" name="Google Shape;214;p10"/>
          <p:cNvSpPr/>
          <p:nvPr/>
        </p:nvSpPr>
        <p:spPr>
          <a:xfrm rot="10800000">
            <a:off x="-4" y="-1"/>
            <a:ext cx="12191999" cy="3909853"/>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5" name="Google Shape;215;p10"/>
          <p:cNvSpPr txBox="1"/>
          <p:nvPr>
            <p:ph type="title"/>
          </p:nvPr>
        </p:nvSpPr>
        <p:spPr>
          <a:xfrm>
            <a:off x="7409930" y="744909"/>
            <a:ext cx="3776416" cy="291269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venir"/>
              <a:buNone/>
            </a:pPr>
            <a:r>
              <a:rPr lang="en-US"/>
              <a:t>Real Life Application!</a:t>
            </a:r>
            <a:endParaRPr/>
          </a:p>
        </p:txBody>
      </p:sp>
      <p:pic>
        <p:nvPicPr>
          <p:cNvPr id="216" name="Google Shape;216;p10"/>
          <p:cNvPicPr preferRelativeResize="0"/>
          <p:nvPr>
            <p:ph idx="1" type="body"/>
          </p:nvPr>
        </p:nvPicPr>
        <p:blipFill rotWithShape="1">
          <a:blip r:embed="rId5">
            <a:alphaModFix/>
          </a:blip>
          <a:srcRect b="0" l="0" r="0" t="0"/>
          <a:stretch/>
        </p:blipFill>
        <p:spPr>
          <a:xfrm>
            <a:off x="619455" y="567942"/>
            <a:ext cx="6369762" cy="57168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11"/>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223" name="Google Shape;223;p11"/>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224" name="Google Shape;224;p11"/>
          <p:cNvSpPr/>
          <p:nvPr/>
        </p:nvSpPr>
        <p:spPr>
          <a:xfrm>
            <a:off x="3048" y="-2627"/>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25" name="Google Shape;225;p11"/>
          <p:cNvSpPr/>
          <p:nvPr/>
        </p:nvSpPr>
        <p:spPr>
          <a:xfrm>
            <a:off x="0" y="-2627"/>
            <a:ext cx="12188952" cy="6858000"/>
          </a:xfrm>
          <a:prstGeom prst="rect">
            <a:avLst/>
          </a:prstGeom>
          <a:solidFill>
            <a:schemeClr val="lt2">
              <a:alpha val="60784"/>
            </a:schemeClr>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26" name="Google Shape;226;p11"/>
          <p:cNvSpPr/>
          <p:nvPr/>
        </p:nvSpPr>
        <p:spPr>
          <a:xfrm>
            <a:off x="0" y="1"/>
            <a:ext cx="12192000" cy="3900328"/>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27" name="Google Shape;227;p11"/>
          <p:cNvSpPr/>
          <p:nvPr/>
        </p:nvSpPr>
        <p:spPr>
          <a:xfrm rot="10800000">
            <a:off x="-4" y="-1"/>
            <a:ext cx="12191999" cy="3909853"/>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8" name="Google Shape;228;p11"/>
          <p:cNvSpPr txBox="1"/>
          <p:nvPr>
            <p:ph type="title"/>
          </p:nvPr>
        </p:nvSpPr>
        <p:spPr>
          <a:xfrm>
            <a:off x="7409930" y="744909"/>
            <a:ext cx="3776416" cy="291269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venir"/>
              <a:buNone/>
            </a:pPr>
            <a:r>
              <a:rPr lang="en-US"/>
              <a:t>Desktop Application Coding</a:t>
            </a:r>
            <a:endParaRPr/>
          </a:p>
        </p:txBody>
      </p:sp>
      <p:pic>
        <p:nvPicPr>
          <p:cNvPr id="229" name="Google Shape;229;p11"/>
          <p:cNvPicPr preferRelativeResize="0"/>
          <p:nvPr>
            <p:ph idx="1" type="body"/>
          </p:nvPr>
        </p:nvPicPr>
        <p:blipFill rotWithShape="1">
          <a:blip r:embed="rId5">
            <a:alphaModFix/>
          </a:blip>
          <a:srcRect b="1" l="0" r="29576" t="0"/>
          <a:stretch/>
        </p:blipFill>
        <p:spPr>
          <a:xfrm>
            <a:off x="603229" y="1028658"/>
            <a:ext cx="6402214" cy="47954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2"/>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236" name="Google Shape;236;p12"/>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237" name="Google Shape;237;p12"/>
          <p:cNvSpPr/>
          <p:nvPr/>
        </p:nvSpPr>
        <p:spPr>
          <a:xfrm>
            <a:off x="3048" y="-2627"/>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38" name="Google Shape;238;p12"/>
          <p:cNvSpPr/>
          <p:nvPr/>
        </p:nvSpPr>
        <p:spPr>
          <a:xfrm>
            <a:off x="0" y="-2627"/>
            <a:ext cx="12188952" cy="6858000"/>
          </a:xfrm>
          <a:prstGeom prst="rect">
            <a:avLst/>
          </a:prstGeom>
          <a:solidFill>
            <a:schemeClr val="lt2">
              <a:alpha val="60784"/>
            </a:schemeClr>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39" name="Google Shape;239;p12"/>
          <p:cNvSpPr/>
          <p:nvPr/>
        </p:nvSpPr>
        <p:spPr>
          <a:xfrm>
            <a:off x="0" y="1"/>
            <a:ext cx="12192000" cy="3900328"/>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40" name="Google Shape;240;p12"/>
          <p:cNvSpPr/>
          <p:nvPr/>
        </p:nvSpPr>
        <p:spPr>
          <a:xfrm rot="10800000">
            <a:off x="-4" y="-1"/>
            <a:ext cx="12191999" cy="3909853"/>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41" name="Google Shape;241;p12"/>
          <p:cNvSpPr txBox="1"/>
          <p:nvPr>
            <p:ph type="title"/>
          </p:nvPr>
        </p:nvSpPr>
        <p:spPr>
          <a:xfrm>
            <a:off x="7409930" y="744909"/>
            <a:ext cx="3776416" cy="291269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venir"/>
              <a:buNone/>
            </a:pPr>
            <a:r>
              <a:rPr lang="en-US"/>
              <a:t>Desktop Application Coding</a:t>
            </a:r>
            <a:endParaRPr/>
          </a:p>
        </p:txBody>
      </p:sp>
      <p:pic>
        <p:nvPicPr>
          <p:cNvPr id="242" name="Google Shape;242;p12"/>
          <p:cNvPicPr preferRelativeResize="0"/>
          <p:nvPr>
            <p:ph idx="1" type="body"/>
          </p:nvPr>
        </p:nvPicPr>
        <p:blipFill rotWithShape="1">
          <a:blip r:embed="rId5">
            <a:alphaModFix/>
          </a:blip>
          <a:srcRect b="0" l="0" r="0" t="0"/>
          <a:stretch/>
        </p:blipFill>
        <p:spPr>
          <a:xfrm>
            <a:off x="603229" y="1553726"/>
            <a:ext cx="6402214" cy="37452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p13"/>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248" name="Google Shape;248;p13"/>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249" name="Google Shape;249;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50" name="Google Shape;250;p13"/>
          <p:cNvSpPr/>
          <p:nvPr/>
        </p:nvSpPr>
        <p:spPr>
          <a:xfrm>
            <a:off x="3048" y="0"/>
            <a:ext cx="12188952" cy="6858000"/>
          </a:xfrm>
          <a:prstGeom prst="rect">
            <a:avLst/>
          </a:prstGeom>
          <a:solidFill>
            <a:schemeClr val="l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51" name="Google Shape;251;p13"/>
          <p:cNvSpPr/>
          <p:nvPr/>
        </p:nvSpPr>
        <p:spPr>
          <a:xfrm>
            <a:off x="0" y="0"/>
            <a:ext cx="12192000" cy="351485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52" name="Google Shape;252;p13"/>
          <p:cNvSpPr/>
          <p:nvPr/>
        </p:nvSpPr>
        <p:spPr>
          <a:xfrm rot="10800000">
            <a:off x="-3059" y="-7281"/>
            <a:ext cx="12191999" cy="3522134"/>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3" name="Google Shape;253;p13"/>
          <p:cNvSpPr txBox="1"/>
          <p:nvPr>
            <p:ph type="title"/>
          </p:nvPr>
        </p:nvSpPr>
        <p:spPr>
          <a:xfrm>
            <a:off x="838200" y="744909"/>
            <a:ext cx="5562600" cy="2364051"/>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4400"/>
              <a:buFont typeface="Avenir"/>
              <a:buNone/>
            </a:pPr>
            <a:r>
              <a:rPr lang="en-US"/>
              <a:t>A Round of A-Paws to All our Presenters!!</a:t>
            </a:r>
            <a:endParaRPr/>
          </a:p>
        </p:txBody>
      </p:sp>
      <p:pic>
        <p:nvPicPr>
          <p:cNvPr id="254" name="Google Shape;254;p13"/>
          <p:cNvPicPr preferRelativeResize="0"/>
          <p:nvPr>
            <p:ph idx="1" type="body"/>
          </p:nvPr>
        </p:nvPicPr>
        <p:blipFill rotWithShape="1">
          <a:blip r:embed="rId5">
            <a:alphaModFix/>
          </a:blip>
          <a:srcRect b="0" l="0" r="0" t="0"/>
          <a:stretch/>
        </p:blipFill>
        <p:spPr>
          <a:xfrm>
            <a:off x="6708342" y="639488"/>
            <a:ext cx="4659581" cy="55803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06" name="Google Shape;106;p2"/>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107" name="Google Shape;107;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08" name="Google Shape;108;p2"/>
          <p:cNvSpPr/>
          <p:nvPr/>
        </p:nvSpPr>
        <p:spPr>
          <a:xfrm>
            <a:off x="3048" y="0"/>
            <a:ext cx="12188952" cy="6858000"/>
          </a:xfrm>
          <a:prstGeom prst="rect">
            <a:avLst/>
          </a:prstGeom>
          <a:solidFill>
            <a:schemeClr val="l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09" name="Google Shape;109;p2"/>
          <p:cNvSpPr/>
          <p:nvPr/>
        </p:nvSpPr>
        <p:spPr>
          <a:xfrm>
            <a:off x="0" y="0"/>
            <a:ext cx="12192000" cy="6858000"/>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10" name="Google Shape;110;p2"/>
          <p:cNvSpPr/>
          <p:nvPr/>
        </p:nvSpPr>
        <p:spPr>
          <a:xfrm rot="10800000">
            <a:off x="-3061" y="0"/>
            <a:ext cx="12191999" cy="6858000"/>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1" name="Google Shape;111;p2"/>
          <p:cNvSpPr/>
          <p:nvPr/>
        </p:nvSpPr>
        <p:spPr>
          <a:xfrm>
            <a:off x="713457" y="739600"/>
            <a:ext cx="10768226" cy="539095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2" name="Google Shape;112;p2"/>
          <p:cNvSpPr txBox="1"/>
          <p:nvPr>
            <p:ph type="title"/>
          </p:nvPr>
        </p:nvSpPr>
        <p:spPr>
          <a:xfrm>
            <a:off x="5638800" y="1066800"/>
            <a:ext cx="5367527" cy="283352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venir"/>
              <a:buNone/>
            </a:pPr>
            <a:r>
              <a:rPr lang="en-US">
                <a:solidFill>
                  <a:schemeClr val="dk2"/>
                </a:solidFill>
              </a:rPr>
              <a:t>What are they thinking??</a:t>
            </a:r>
            <a:endParaRPr/>
          </a:p>
        </p:txBody>
      </p:sp>
      <p:pic>
        <p:nvPicPr>
          <p:cNvPr descr="A dog wearing a cone&#10;&#10;Description automatically generated" id="113" name="Google Shape;113;p2"/>
          <p:cNvPicPr preferRelativeResize="0"/>
          <p:nvPr>
            <p:ph idx="1" type="body"/>
          </p:nvPr>
        </p:nvPicPr>
        <p:blipFill rotWithShape="1">
          <a:blip r:embed="rId5">
            <a:alphaModFix/>
          </a:blip>
          <a:srcRect b="0" l="0" r="0" t="0"/>
          <a:stretch/>
        </p:blipFill>
        <p:spPr>
          <a:xfrm>
            <a:off x="1323191" y="1103152"/>
            <a:ext cx="3696842" cy="472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3"/>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20" name="Google Shape;120;p3"/>
          <p:cNvSpPr/>
          <p:nvPr/>
        </p:nvSpPr>
        <p:spPr>
          <a:xfrm>
            <a:off x="3048" y="0"/>
            <a:ext cx="12188952" cy="6858000"/>
          </a:xfrm>
          <a:prstGeom prst="rect">
            <a:avLst/>
          </a:prstGeom>
          <a:solidFill>
            <a:schemeClr val="l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21" name="Google Shape;121;p3"/>
          <p:cNvSpPr/>
          <p:nvPr/>
        </p:nvSpPr>
        <p:spPr>
          <a:xfrm>
            <a:off x="0" y="4602877"/>
            <a:ext cx="12192000" cy="2267339"/>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22" name="Google Shape;122;p3"/>
          <p:cNvSpPr/>
          <p:nvPr/>
        </p:nvSpPr>
        <p:spPr>
          <a:xfrm rot="10800000">
            <a:off x="-3055" y="4596020"/>
            <a:ext cx="12191999" cy="2274195"/>
          </a:xfrm>
          <a:prstGeom prst="rect">
            <a:avLst/>
          </a:prstGeom>
          <a:blipFill rotWithShape="1">
            <a:blip r:embed="rId3">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23" name="Google Shape;123;p3"/>
          <p:cNvSpPr txBox="1"/>
          <p:nvPr>
            <p:ph type="title"/>
          </p:nvPr>
        </p:nvSpPr>
        <p:spPr>
          <a:xfrm>
            <a:off x="838200" y="4876800"/>
            <a:ext cx="10003218" cy="121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100"/>
              <a:buFont typeface="Avenir"/>
              <a:buNone/>
            </a:pPr>
            <a:br>
              <a:rPr lang="en-US" sz="4100"/>
            </a:br>
            <a:endParaRPr sz="4100"/>
          </a:p>
        </p:txBody>
      </p:sp>
      <p:pic>
        <p:nvPicPr>
          <p:cNvPr descr="A collage of animals&#10;&#10;Description automatically generated" id="124" name="Google Shape;124;p3"/>
          <p:cNvPicPr preferRelativeResize="0"/>
          <p:nvPr/>
        </p:nvPicPr>
        <p:blipFill rotWithShape="1">
          <a:blip r:embed="rId4">
            <a:alphaModFix/>
          </a:blip>
          <a:srcRect b="0" l="0" r="0" t="0"/>
          <a:stretch/>
        </p:blipFill>
        <p:spPr>
          <a:xfrm>
            <a:off x="471716" y="920771"/>
            <a:ext cx="5624284" cy="2822596"/>
          </a:xfrm>
          <a:prstGeom prst="rect">
            <a:avLst/>
          </a:prstGeom>
          <a:noFill/>
          <a:ln>
            <a:noFill/>
          </a:ln>
        </p:spPr>
      </p:pic>
      <p:sp>
        <p:nvSpPr>
          <p:cNvPr id="125" name="Google Shape;125;p3"/>
          <p:cNvSpPr txBox="1"/>
          <p:nvPr>
            <p:ph idx="1" type="body"/>
          </p:nvPr>
        </p:nvSpPr>
        <p:spPr>
          <a:xfrm>
            <a:off x="6553200" y="399684"/>
            <a:ext cx="4800600" cy="3867516"/>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400"/>
              <a:buNone/>
            </a:pPr>
            <a:r>
              <a:rPr lang="en-US" sz="2400">
                <a:solidFill>
                  <a:schemeClr val="dk2"/>
                </a:solidFill>
              </a:rPr>
              <a:t>Overview of the Project</a:t>
            </a:r>
            <a:endParaRPr/>
          </a:p>
          <a:p>
            <a:pPr indent="0" lvl="0" marL="0" rtl="0" algn="l">
              <a:lnSpc>
                <a:spcPct val="110000"/>
              </a:lnSpc>
              <a:spcBef>
                <a:spcPts val="1000"/>
              </a:spcBef>
              <a:spcAft>
                <a:spcPts val="0"/>
              </a:spcAft>
              <a:buSzPts val="1800"/>
              <a:buNone/>
            </a:pPr>
            <a:r>
              <a:t/>
            </a:r>
            <a:endParaRPr sz="1800">
              <a:solidFill>
                <a:schemeClr val="dk2"/>
              </a:solidFill>
            </a:endParaRPr>
          </a:p>
          <a:p>
            <a:pPr indent="-228600" lvl="0" marL="228600" rtl="0" algn="l">
              <a:lnSpc>
                <a:spcPct val="110000"/>
              </a:lnSpc>
              <a:spcBef>
                <a:spcPts val="1000"/>
              </a:spcBef>
              <a:spcAft>
                <a:spcPts val="0"/>
              </a:spcAft>
              <a:buSzPts val="1800"/>
              <a:buChar char="•"/>
            </a:pPr>
            <a:r>
              <a:rPr lang="en-US" sz="1800">
                <a:solidFill>
                  <a:schemeClr val="dk2"/>
                </a:solidFill>
              </a:rPr>
              <a:t>Use a machine learning model to accurately predict a pet’s emotion</a:t>
            </a:r>
            <a:endParaRPr/>
          </a:p>
          <a:p>
            <a:pPr indent="-228600" lvl="0" marL="228600" rtl="0" algn="l">
              <a:lnSpc>
                <a:spcPct val="110000"/>
              </a:lnSpc>
              <a:spcBef>
                <a:spcPts val="1000"/>
              </a:spcBef>
              <a:spcAft>
                <a:spcPts val="0"/>
              </a:spcAft>
              <a:buSzPts val="1800"/>
              <a:buChar char="•"/>
            </a:pPr>
            <a:r>
              <a:rPr lang="en-US" sz="1800">
                <a:solidFill>
                  <a:schemeClr val="dk2"/>
                </a:solidFill>
              </a:rPr>
              <a:t>Minimum of 75% Accuracy</a:t>
            </a:r>
            <a:endParaRPr/>
          </a:p>
          <a:p>
            <a:pPr indent="-228600" lvl="0" marL="228600" rtl="0" algn="l">
              <a:lnSpc>
                <a:spcPct val="110000"/>
              </a:lnSpc>
              <a:spcBef>
                <a:spcPts val="1000"/>
              </a:spcBef>
              <a:spcAft>
                <a:spcPts val="0"/>
              </a:spcAft>
              <a:buSzPts val="1800"/>
              <a:buChar char="•"/>
            </a:pPr>
            <a:r>
              <a:rPr lang="en-US" sz="1800">
                <a:solidFill>
                  <a:schemeClr val="dk2"/>
                </a:solidFill>
              </a:rPr>
              <a:t>Evaluate multiple models</a:t>
            </a:r>
            <a:endParaRPr/>
          </a:p>
          <a:p>
            <a:pPr indent="0" lvl="0" marL="0" rtl="0" algn="l">
              <a:lnSpc>
                <a:spcPct val="110000"/>
              </a:lnSpc>
              <a:spcBef>
                <a:spcPts val="1000"/>
              </a:spcBef>
              <a:spcAft>
                <a:spcPts val="0"/>
              </a:spcAft>
              <a:buSzPts val="1800"/>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4"/>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32" name="Google Shape;132;p4"/>
          <p:cNvSpPr/>
          <p:nvPr/>
        </p:nvSpPr>
        <p:spPr>
          <a:xfrm>
            <a:off x="3048" y="0"/>
            <a:ext cx="12188952" cy="6858000"/>
          </a:xfrm>
          <a:prstGeom prst="rect">
            <a:avLst/>
          </a:prstGeom>
          <a:solidFill>
            <a:schemeClr val="l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33" name="Google Shape;133;p4"/>
          <p:cNvSpPr/>
          <p:nvPr/>
        </p:nvSpPr>
        <p:spPr>
          <a:xfrm>
            <a:off x="0" y="0"/>
            <a:ext cx="12192000" cy="3478810"/>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34" name="Google Shape;134;p4"/>
          <p:cNvSpPr/>
          <p:nvPr/>
        </p:nvSpPr>
        <p:spPr>
          <a:xfrm rot="10800000">
            <a:off x="-3056" y="0"/>
            <a:ext cx="12191999" cy="3478809"/>
          </a:xfrm>
          <a:prstGeom prst="rect">
            <a:avLst/>
          </a:prstGeom>
          <a:blipFill rotWithShape="1">
            <a:blip r:embed="rId3">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35" name="Google Shape;135;p4"/>
          <p:cNvSpPr txBox="1"/>
          <p:nvPr>
            <p:ph type="title"/>
          </p:nvPr>
        </p:nvSpPr>
        <p:spPr>
          <a:xfrm>
            <a:off x="838200" y="381000"/>
            <a:ext cx="5181600" cy="2743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400"/>
              <a:buFont typeface="Avenir"/>
              <a:buNone/>
            </a:pPr>
            <a:r>
              <a:rPr lang="en-US"/>
              <a:t>Which Model to Use?</a:t>
            </a:r>
            <a:endParaRPr/>
          </a:p>
        </p:txBody>
      </p:sp>
      <p:sp>
        <p:nvSpPr>
          <p:cNvPr id="136" name="Google Shape;136;p4"/>
          <p:cNvSpPr txBox="1"/>
          <p:nvPr>
            <p:ph idx="1" type="body"/>
          </p:nvPr>
        </p:nvSpPr>
        <p:spPr>
          <a:xfrm>
            <a:off x="6248400" y="381000"/>
            <a:ext cx="5181600" cy="2743200"/>
          </a:xfrm>
          <a:prstGeom prst="rect">
            <a:avLst/>
          </a:prstGeom>
          <a:noFill/>
          <a:ln>
            <a:noFill/>
          </a:ln>
        </p:spPr>
        <p:txBody>
          <a:bodyPr anchorCtr="0" anchor="ctr"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sz="2000">
                <a:solidFill>
                  <a:schemeClr val="lt1"/>
                </a:solidFill>
              </a:rPr>
              <a:t>Sequential Model</a:t>
            </a:r>
            <a:endParaRPr/>
          </a:p>
          <a:p>
            <a:pPr indent="-228600" lvl="0" marL="228600" rtl="0" algn="l">
              <a:lnSpc>
                <a:spcPct val="110000"/>
              </a:lnSpc>
              <a:spcBef>
                <a:spcPts val="1000"/>
              </a:spcBef>
              <a:spcAft>
                <a:spcPts val="0"/>
              </a:spcAft>
              <a:buSzPts val="2000"/>
              <a:buChar char="•"/>
            </a:pPr>
            <a:r>
              <a:rPr lang="en-US" sz="2000">
                <a:solidFill>
                  <a:schemeClr val="lt1"/>
                </a:solidFill>
              </a:rPr>
              <a:t>DenseNet Model</a:t>
            </a:r>
            <a:endParaRPr/>
          </a:p>
          <a:p>
            <a:pPr indent="-228600" lvl="0" marL="228600" rtl="0" algn="l">
              <a:lnSpc>
                <a:spcPct val="110000"/>
              </a:lnSpc>
              <a:spcBef>
                <a:spcPts val="1000"/>
              </a:spcBef>
              <a:spcAft>
                <a:spcPts val="0"/>
              </a:spcAft>
              <a:buSzPts val="2000"/>
              <a:buChar char="•"/>
            </a:pPr>
            <a:r>
              <a:rPr lang="en-US" sz="2000">
                <a:solidFill>
                  <a:schemeClr val="lt1"/>
                </a:solidFill>
              </a:rPr>
              <a:t>EfficientNet Model</a:t>
            </a:r>
            <a:endParaRPr/>
          </a:p>
          <a:p>
            <a:pPr indent="-228600" lvl="0" marL="228600" rtl="0" algn="l">
              <a:lnSpc>
                <a:spcPct val="110000"/>
              </a:lnSpc>
              <a:spcBef>
                <a:spcPts val="1000"/>
              </a:spcBef>
              <a:spcAft>
                <a:spcPts val="0"/>
              </a:spcAft>
              <a:buSzPts val="2000"/>
              <a:buChar char="•"/>
            </a:pPr>
            <a:r>
              <a:rPr lang="en-US" sz="2000">
                <a:solidFill>
                  <a:schemeClr val="lt1"/>
                </a:solidFill>
              </a:rPr>
              <a:t>ResNet Model</a:t>
            </a:r>
            <a:endParaRPr/>
          </a:p>
          <a:p>
            <a:pPr indent="-228600" lvl="0" marL="228600" rtl="0" algn="l">
              <a:lnSpc>
                <a:spcPct val="110000"/>
              </a:lnSpc>
              <a:spcBef>
                <a:spcPts val="1000"/>
              </a:spcBef>
              <a:spcAft>
                <a:spcPts val="0"/>
              </a:spcAft>
              <a:buSzPts val="2000"/>
              <a:buChar char="•"/>
            </a:pPr>
            <a:r>
              <a:rPr lang="en-US" sz="2000">
                <a:solidFill>
                  <a:schemeClr val="lt1"/>
                </a:solidFill>
              </a:rPr>
              <a:t>VGG16 Model</a:t>
            </a:r>
            <a:endParaRPr/>
          </a:p>
        </p:txBody>
      </p:sp>
      <p:pic>
        <p:nvPicPr>
          <p:cNvPr id="137" name="Google Shape;137;p4"/>
          <p:cNvPicPr preferRelativeResize="0"/>
          <p:nvPr/>
        </p:nvPicPr>
        <p:blipFill rotWithShape="1">
          <a:blip r:embed="rId4">
            <a:alphaModFix/>
          </a:blip>
          <a:srcRect b="0" l="0" r="0" t="0"/>
          <a:stretch/>
        </p:blipFill>
        <p:spPr>
          <a:xfrm>
            <a:off x="908731" y="3623015"/>
            <a:ext cx="2993575" cy="2634724"/>
          </a:xfrm>
          <a:prstGeom prst="rect">
            <a:avLst/>
          </a:prstGeom>
          <a:noFill/>
          <a:ln>
            <a:noFill/>
          </a:ln>
        </p:spPr>
      </p:pic>
      <p:pic>
        <p:nvPicPr>
          <p:cNvPr id="138" name="Google Shape;138;p4"/>
          <p:cNvPicPr preferRelativeResize="0"/>
          <p:nvPr/>
        </p:nvPicPr>
        <p:blipFill rotWithShape="1">
          <a:blip r:embed="rId5">
            <a:alphaModFix/>
          </a:blip>
          <a:srcRect b="0" l="0" r="0" t="0"/>
          <a:stretch/>
        </p:blipFill>
        <p:spPr>
          <a:xfrm>
            <a:off x="4328692" y="4072287"/>
            <a:ext cx="3534616" cy="1749635"/>
          </a:xfrm>
          <a:prstGeom prst="rect">
            <a:avLst/>
          </a:prstGeom>
          <a:noFill/>
          <a:ln>
            <a:noFill/>
          </a:ln>
        </p:spPr>
      </p:pic>
      <p:pic>
        <p:nvPicPr>
          <p:cNvPr id="139" name="Google Shape;139;p4"/>
          <p:cNvPicPr preferRelativeResize="0"/>
          <p:nvPr/>
        </p:nvPicPr>
        <p:blipFill rotWithShape="1">
          <a:blip r:embed="rId6">
            <a:alphaModFix/>
          </a:blip>
          <a:srcRect b="0" l="0" r="0" t="0"/>
          <a:stretch/>
        </p:blipFill>
        <p:spPr>
          <a:xfrm>
            <a:off x="8288934" y="3623327"/>
            <a:ext cx="2996016" cy="26368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46" name="Google Shape;146;p5"/>
          <p:cNvSpPr/>
          <p:nvPr/>
        </p:nvSpPr>
        <p:spPr>
          <a:xfrm>
            <a:off x="3048" y="0"/>
            <a:ext cx="12188952" cy="6858000"/>
          </a:xfrm>
          <a:prstGeom prst="rect">
            <a:avLst/>
          </a:prstGeom>
          <a:solidFill>
            <a:schemeClr val="l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47" name="Google Shape;147;p5"/>
          <p:cNvSpPr txBox="1"/>
          <p:nvPr>
            <p:ph type="title"/>
          </p:nvPr>
        </p:nvSpPr>
        <p:spPr>
          <a:xfrm>
            <a:off x="838200" y="559813"/>
            <a:ext cx="5179237" cy="157378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700"/>
              <a:buFont typeface="Avenir"/>
              <a:buNone/>
            </a:pPr>
            <a:r>
              <a:rPr lang="en-US" sz="3700">
                <a:solidFill>
                  <a:schemeClr val="dk2"/>
                </a:solidFill>
              </a:rPr>
              <a:t>Testing, Optimizing, and Results</a:t>
            </a:r>
            <a:endParaRPr/>
          </a:p>
        </p:txBody>
      </p:sp>
      <p:sp>
        <p:nvSpPr>
          <p:cNvPr id="148" name="Google Shape;148;p5"/>
          <p:cNvSpPr txBox="1"/>
          <p:nvPr>
            <p:ph idx="1" type="body"/>
          </p:nvPr>
        </p:nvSpPr>
        <p:spPr>
          <a:xfrm>
            <a:off x="6174565" y="559814"/>
            <a:ext cx="5146081" cy="157378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SzPts val="1800"/>
              <a:buChar char="•"/>
            </a:pPr>
            <a:r>
              <a:rPr lang="en-US" sz="1800">
                <a:solidFill>
                  <a:schemeClr val="dk2"/>
                </a:solidFill>
              </a:rPr>
              <a:t>Sequential Model</a:t>
            </a:r>
            <a:endParaRPr/>
          </a:p>
          <a:p>
            <a:pPr indent="-228600" lvl="0" marL="228600" rtl="0" algn="l">
              <a:lnSpc>
                <a:spcPct val="110000"/>
              </a:lnSpc>
              <a:spcBef>
                <a:spcPts val="1000"/>
              </a:spcBef>
              <a:spcAft>
                <a:spcPts val="0"/>
              </a:spcAft>
              <a:buSzPts val="1800"/>
              <a:buChar char="•"/>
            </a:pPr>
            <a:r>
              <a:rPr lang="en-US" sz="1800">
                <a:solidFill>
                  <a:schemeClr val="dk2"/>
                </a:solidFill>
              </a:rPr>
              <a:t>EfficientNet Model</a:t>
            </a:r>
            <a:endParaRPr/>
          </a:p>
          <a:p>
            <a:pPr indent="-228600" lvl="0" marL="228600" rtl="0" algn="l">
              <a:lnSpc>
                <a:spcPct val="110000"/>
              </a:lnSpc>
              <a:spcBef>
                <a:spcPts val="1000"/>
              </a:spcBef>
              <a:spcAft>
                <a:spcPts val="0"/>
              </a:spcAft>
              <a:buSzPts val="1800"/>
              <a:buChar char="•"/>
            </a:pPr>
            <a:r>
              <a:rPr lang="en-US" sz="1800">
                <a:solidFill>
                  <a:schemeClr val="dk2"/>
                </a:solidFill>
              </a:rPr>
              <a:t>DenseNet Model (first attempt)</a:t>
            </a:r>
            <a:endParaRPr/>
          </a:p>
          <a:p>
            <a:pPr indent="-228600" lvl="0" marL="228600" rtl="0" algn="l">
              <a:lnSpc>
                <a:spcPct val="110000"/>
              </a:lnSpc>
              <a:spcBef>
                <a:spcPts val="1000"/>
              </a:spcBef>
              <a:spcAft>
                <a:spcPts val="0"/>
              </a:spcAft>
              <a:buSzPts val="1800"/>
              <a:buChar char="•"/>
            </a:pPr>
            <a:r>
              <a:rPr lang="en-US" sz="1800">
                <a:solidFill>
                  <a:schemeClr val="dk2"/>
                </a:solidFill>
              </a:rPr>
              <a:t>ResNet Model</a:t>
            </a:r>
            <a:endParaRPr/>
          </a:p>
        </p:txBody>
      </p:sp>
      <p:sp>
        <p:nvSpPr>
          <p:cNvPr id="149" name="Google Shape;149;p5"/>
          <p:cNvSpPr/>
          <p:nvPr/>
        </p:nvSpPr>
        <p:spPr>
          <a:xfrm>
            <a:off x="0" y="2697779"/>
            <a:ext cx="12192000" cy="4160221"/>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50" name="Google Shape;150;p5"/>
          <p:cNvSpPr/>
          <p:nvPr/>
        </p:nvSpPr>
        <p:spPr>
          <a:xfrm rot="10800000">
            <a:off x="-3057" y="2683887"/>
            <a:ext cx="12191999" cy="4174113"/>
          </a:xfrm>
          <a:prstGeom prst="rect">
            <a:avLst/>
          </a:prstGeom>
          <a:blipFill rotWithShape="1">
            <a:blip r:embed="rId3">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151" name="Google Shape;151;p5"/>
          <p:cNvPicPr preferRelativeResize="0"/>
          <p:nvPr/>
        </p:nvPicPr>
        <p:blipFill rotWithShape="1">
          <a:blip r:embed="rId4">
            <a:alphaModFix/>
          </a:blip>
          <a:srcRect b="0" l="0" r="0" t="0"/>
          <a:stretch/>
        </p:blipFill>
        <p:spPr>
          <a:xfrm>
            <a:off x="1103733" y="3716516"/>
            <a:ext cx="4913704" cy="1764832"/>
          </a:xfrm>
          <a:prstGeom prst="rect">
            <a:avLst/>
          </a:prstGeom>
          <a:noFill/>
          <a:ln>
            <a:noFill/>
          </a:ln>
        </p:spPr>
      </p:pic>
      <p:pic>
        <p:nvPicPr>
          <p:cNvPr id="152" name="Google Shape;152;p5"/>
          <p:cNvPicPr preferRelativeResize="0"/>
          <p:nvPr/>
        </p:nvPicPr>
        <p:blipFill rotWithShape="1">
          <a:blip r:embed="rId5">
            <a:alphaModFix/>
          </a:blip>
          <a:srcRect b="0" l="0" r="0" t="0"/>
          <a:stretch/>
        </p:blipFill>
        <p:spPr>
          <a:xfrm>
            <a:off x="6174565" y="3716516"/>
            <a:ext cx="5287803" cy="17648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6"/>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59" name="Google Shape;159;p6"/>
          <p:cNvSpPr/>
          <p:nvPr/>
        </p:nvSpPr>
        <p:spPr>
          <a:xfrm>
            <a:off x="3048" y="0"/>
            <a:ext cx="12188952" cy="6858000"/>
          </a:xfrm>
          <a:prstGeom prst="rect">
            <a:avLst/>
          </a:prstGeom>
          <a:solidFill>
            <a:schemeClr val="l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60" name="Google Shape;160;p6"/>
          <p:cNvSpPr/>
          <p:nvPr/>
        </p:nvSpPr>
        <p:spPr>
          <a:xfrm>
            <a:off x="0" y="-151"/>
            <a:ext cx="12192000" cy="2217680"/>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61" name="Google Shape;161;p6"/>
          <p:cNvSpPr/>
          <p:nvPr/>
        </p:nvSpPr>
        <p:spPr>
          <a:xfrm rot="10800000">
            <a:off x="0" y="-1"/>
            <a:ext cx="12191999" cy="2224386"/>
          </a:xfrm>
          <a:prstGeom prst="rect">
            <a:avLst/>
          </a:prstGeom>
          <a:blipFill rotWithShape="1">
            <a:blip r:embed="rId3">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2" name="Google Shape;162;p6"/>
          <p:cNvSpPr txBox="1"/>
          <p:nvPr>
            <p:ph type="title"/>
          </p:nvPr>
        </p:nvSpPr>
        <p:spPr>
          <a:xfrm>
            <a:off x="838200" y="381000"/>
            <a:ext cx="10003218" cy="1600124"/>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venir"/>
              <a:buNone/>
            </a:pPr>
            <a:r>
              <a:rPr lang="en-US"/>
              <a:t>Testing, Optimizing, and Results</a:t>
            </a:r>
            <a:endParaRPr/>
          </a:p>
        </p:txBody>
      </p:sp>
      <p:sp>
        <p:nvSpPr>
          <p:cNvPr id="163" name="Google Shape;163;p6"/>
          <p:cNvSpPr txBox="1"/>
          <p:nvPr>
            <p:ph idx="1" type="body"/>
          </p:nvPr>
        </p:nvSpPr>
        <p:spPr>
          <a:xfrm>
            <a:off x="838200" y="2745362"/>
            <a:ext cx="4114800" cy="3552824"/>
          </a:xfrm>
          <a:prstGeom prst="rect">
            <a:avLst/>
          </a:prstGeom>
          <a:noFill/>
          <a:ln>
            <a:noFill/>
          </a:ln>
        </p:spPr>
        <p:txBody>
          <a:bodyPr anchorCtr="0" anchor="ctr" bIns="45700" lIns="91425" spcFirstLastPara="1" rIns="91425" wrap="square" tIns="45700">
            <a:normAutofit/>
          </a:bodyPr>
          <a:lstStyle/>
          <a:p>
            <a:pPr indent="-114300" lvl="0" marL="228600" rtl="0" algn="l">
              <a:lnSpc>
                <a:spcPct val="110000"/>
              </a:lnSpc>
              <a:spcBef>
                <a:spcPts val="0"/>
              </a:spcBef>
              <a:spcAft>
                <a:spcPts val="0"/>
              </a:spcAft>
              <a:buSzPts val="1800"/>
              <a:buNone/>
            </a:pPr>
            <a:r>
              <a:t/>
            </a:r>
            <a:endParaRPr sz="1800">
              <a:solidFill>
                <a:schemeClr val="dk1"/>
              </a:solidFill>
            </a:endParaRPr>
          </a:p>
          <a:p>
            <a:pPr indent="-114300" lvl="0" marL="228600" rtl="0" algn="l">
              <a:lnSpc>
                <a:spcPct val="110000"/>
              </a:lnSpc>
              <a:spcBef>
                <a:spcPts val="1000"/>
              </a:spcBef>
              <a:spcAft>
                <a:spcPts val="0"/>
              </a:spcAft>
              <a:buSzPts val="1800"/>
              <a:buNone/>
            </a:pPr>
            <a:r>
              <a:t/>
            </a:r>
            <a:endParaRPr sz="1800">
              <a:solidFill>
                <a:schemeClr val="dk1"/>
              </a:solidFill>
            </a:endParaRPr>
          </a:p>
          <a:p>
            <a:pPr indent="0" lvl="0" marL="0" rtl="0" algn="l">
              <a:lnSpc>
                <a:spcPct val="110000"/>
              </a:lnSpc>
              <a:spcBef>
                <a:spcPts val="1000"/>
              </a:spcBef>
              <a:spcAft>
                <a:spcPts val="0"/>
              </a:spcAft>
              <a:buSzPts val="2400"/>
              <a:buNone/>
            </a:pPr>
            <a:r>
              <a:rPr lang="en-US" sz="2400">
                <a:solidFill>
                  <a:schemeClr val="dk2"/>
                </a:solidFill>
              </a:rPr>
              <a:t>DenseNet Model</a:t>
            </a:r>
            <a:endParaRPr/>
          </a:p>
          <a:p>
            <a:pPr indent="0" lvl="0" marL="0" rtl="0" algn="l">
              <a:lnSpc>
                <a:spcPct val="110000"/>
              </a:lnSpc>
              <a:spcBef>
                <a:spcPts val="1000"/>
              </a:spcBef>
              <a:spcAft>
                <a:spcPts val="0"/>
              </a:spcAft>
              <a:buSzPts val="2400"/>
              <a:buNone/>
            </a:pPr>
            <a:r>
              <a:t/>
            </a:r>
            <a:endParaRPr sz="2400">
              <a:solidFill>
                <a:schemeClr val="dk2"/>
              </a:solidFill>
            </a:endParaRPr>
          </a:p>
          <a:p>
            <a:pPr indent="0" lvl="0" marL="0" rtl="0" algn="l">
              <a:lnSpc>
                <a:spcPct val="110000"/>
              </a:lnSpc>
              <a:spcBef>
                <a:spcPts val="1000"/>
              </a:spcBef>
              <a:spcAft>
                <a:spcPts val="0"/>
              </a:spcAft>
              <a:buSzPts val="2400"/>
              <a:buNone/>
            </a:pPr>
            <a:r>
              <a:t/>
            </a:r>
            <a:endParaRPr sz="2400">
              <a:solidFill>
                <a:schemeClr val="dk2"/>
              </a:solidFill>
            </a:endParaRPr>
          </a:p>
          <a:p>
            <a:pPr indent="0" lvl="0" marL="0" rtl="0" algn="l">
              <a:lnSpc>
                <a:spcPct val="110000"/>
              </a:lnSpc>
              <a:spcBef>
                <a:spcPts val="1000"/>
              </a:spcBef>
              <a:spcAft>
                <a:spcPts val="0"/>
              </a:spcAft>
              <a:buSzPts val="1800"/>
              <a:buNone/>
            </a:pPr>
            <a:r>
              <a:t/>
            </a:r>
            <a:endParaRPr sz="1800">
              <a:solidFill>
                <a:schemeClr val="dk1"/>
              </a:solidFill>
            </a:endParaRPr>
          </a:p>
        </p:txBody>
      </p:sp>
      <p:pic>
        <p:nvPicPr>
          <p:cNvPr id="164" name="Google Shape;164;p6"/>
          <p:cNvPicPr preferRelativeResize="0"/>
          <p:nvPr/>
        </p:nvPicPr>
        <p:blipFill rotWithShape="1">
          <a:blip r:embed="rId4">
            <a:alphaModFix/>
          </a:blip>
          <a:srcRect b="0" l="0" r="0" t="0"/>
          <a:stretch/>
        </p:blipFill>
        <p:spPr>
          <a:xfrm>
            <a:off x="4953000" y="2598529"/>
            <a:ext cx="6269955" cy="38784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71" name="Google Shape;171;p7"/>
          <p:cNvSpPr/>
          <p:nvPr/>
        </p:nvSpPr>
        <p:spPr>
          <a:xfrm>
            <a:off x="3048" y="0"/>
            <a:ext cx="12188952" cy="6858000"/>
          </a:xfrm>
          <a:prstGeom prst="rect">
            <a:avLst/>
          </a:prstGeom>
          <a:solidFill>
            <a:schemeClr val="l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72" name="Google Shape;172;p7"/>
          <p:cNvSpPr txBox="1"/>
          <p:nvPr>
            <p:ph type="title"/>
          </p:nvPr>
        </p:nvSpPr>
        <p:spPr>
          <a:xfrm>
            <a:off x="838200" y="559813"/>
            <a:ext cx="5179237" cy="157378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700"/>
              <a:buFont typeface="Avenir"/>
              <a:buNone/>
            </a:pPr>
            <a:r>
              <a:rPr lang="en-US" sz="3700">
                <a:solidFill>
                  <a:schemeClr val="dk2"/>
                </a:solidFill>
              </a:rPr>
              <a:t>Testing, Optimizing, and Results</a:t>
            </a:r>
            <a:endParaRPr/>
          </a:p>
        </p:txBody>
      </p:sp>
      <p:sp>
        <p:nvSpPr>
          <p:cNvPr id="173" name="Google Shape;173;p7"/>
          <p:cNvSpPr txBox="1"/>
          <p:nvPr>
            <p:ph idx="1" type="body"/>
          </p:nvPr>
        </p:nvSpPr>
        <p:spPr>
          <a:xfrm>
            <a:off x="6174565" y="559814"/>
            <a:ext cx="5146081" cy="1086106"/>
          </a:xfrm>
          <a:prstGeom prst="rect">
            <a:avLst/>
          </a:prstGeom>
          <a:noFill/>
          <a:ln>
            <a:noFill/>
          </a:ln>
        </p:spPr>
        <p:txBody>
          <a:bodyPr anchorCtr="0" anchor="t" bIns="45700" lIns="91425" spcFirstLastPara="1" rIns="91425" wrap="square" tIns="45700">
            <a:normAutofit fontScale="25000" lnSpcReduction="20000"/>
          </a:bodyPr>
          <a:lstStyle/>
          <a:p>
            <a:pPr indent="-211137" lvl="0" marL="228600" rtl="0" algn="l">
              <a:lnSpc>
                <a:spcPct val="100000"/>
              </a:lnSpc>
              <a:spcBef>
                <a:spcPts val="0"/>
              </a:spcBef>
              <a:spcAft>
                <a:spcPts val="0"/>
              </a:spcAft>
              <a:buSzPct val="100000"/>
              <a:buNone/>
            </a:pPr>
            <a:r>
              <a:t/>
            </a:r>
            <a:endParaRPr sz="1100">
              <a:solidFill>
                <a:schemeClr val="dk2"/>
              </a:solidFill>
            </a:endParaRPr>
          </a:p>
          <a:p>
            <a:pPr indent="-211137" lvl="0" marL="228600" rtl="0" algn="l">
              <a:lnSpc>
                <a:spcPct val="100000"/>
              </a:lnSpc>
              <a:spcBef>
                <a:spcPts val="1000"/>
              </a:spcBef>
              <a:spcAft>
                <a:spcPts val="0"/>
              </a:spcAft>
              <a:buSzPct val="100000"/>
              <a:buNone/>
            </a:pPr>
            <a:r>
              <a:t/>
            </a:r>
            <a:endParaRPr sz="1100">
              <a:solidFill>
                <a:schemeClr val="dk2"/>
              </a:solidFill>
            </a:endParaRPr>
          </a:p>
          <a:p>
            <a:pPr indent="-211137" lvl="0" marL="228600" rtl="0" algn="l">
              <a:lnSpc>
                <a:spcPct val="100000"/>
              </a:lnSpc>
              <a:spcBef>
                <a:spcPts val="1000"/>
              </a:spcBef>
              <a:spcAft>
                <a:spcPts val="0"/>
              </a:spcAft>
              <a:buSzPct val="100000"/>
              <a:buNone/>
            </a:pPr>
            <a:r>
              <a:t/>
            </a:r>
            <a:endParaRPr sz="1100">
              <a:solidFill>
                <a:schemeClr val="dk2"/>
              </a:solidFill>
            </a:endParaRPr>
          </a:p>
          <a:p>
            <a:pPr indent="-211137" lvl="0" marL="228600" rtl="0" algn="l">
              <a:lnSpc>
                <a:spcPct val="100000"/>
              </a:lnSpc>
              <a:spcBef>
                <a:spcPts val="1000"/>
              </a:spcBef>
              <a:spcAft>
                <a:spcPts val="0"/>
              </a:spcAft>
              <a:buSzPct val="100000"/>
              <a:buNone/>
            </a:pPr>
            <a:r>
              <a:t/>
            </a:r>
            <a:endParaRPr sz="1100">
              <a:solidFill>
                <a:schemeClr val="dk2"/>
              </a:solidFill>
            </a:endParaRPr>
          </a:p>
          <a:p>
            <a:pPr indent="0" lvl="0" marL="0" rtl="0" algn="ctr">
              <a:lnSpc>
                <a:spcPct val="100000"/>
              </a:lnSpc>
              <a:spcBef>
                <a:spcPts val="1000"/>
              </a:spcBef>
              <a:spcAft>
                <a:spcPts val="0"/>
              </a:spcAft>
              <a:buSzPct val="100000"/>
              <a:buNone/>
            </a:pPr>
            <a:r>
              <a:rPr lang="en-US" sz="12800">
                <a:solidFill>
                  <a:schemeClr val="dk2"/>
                </a:solidFill>
              </a:rPr>
              <a:t>DenseNet Model</a:t>
            </a:r>
            <a:endParaRPr/>
          </a:p>
        </p:txBody>
      </p:sp>
      <p:sp>
        <p:nvSpPr>
          <p:cNvPr id="174" name="Google Shape;174;p7"/>
          <p:cNvSpPr/>
          <p:nvPr/>
        </p:nvSpPr>
        <p:spPr>
          <a:xfrm>
            <a:off x="0" y="2697779"/>
            <a:ext cx="12192000" cy="4160221"/>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75" name="Google Shape;175;p7"/>
          <p:cNvSpPr/>
          <p:nvPr/>
        </p:nvSpPr>
        <p:spPr>
          <a:xfrm rot="10800000">
            <a:off x="-3057" y="2683887"/>
            <a:ext cx="12191999" cy="4174113"/>
          </a:xfrm>
          <a:prstGeom prst="rect">
            <a:avLst/>
          </a:prstGeom>
          <a:blipFill rotWithShape="1">
            <a:blip r:embed="rId3">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A graph showing the growth of a number of people&#10;&#10;Description automatically generated" id="176" name="Google Shape;176;p7"/>
          <p:cNvPicPr preferRelativeResize="0"/>
          <p:nvPr/>
        </p:nvPicPr>
        <p:blipFill rotWithShape="1">
          <a:blip r:embed="rId4">
            <a:alphaModFix/>
          </a:blip>
          <a:srcRect b="2" l="0" r="2327" t="0"/>
          <a:stretch/>
        </p:blipFill>
        <p:spPr>
          <a:xfrm>
            <a:off x="918965" y="3475325"/>
            <a:ext cx="5070832" cy="2478959"/>
          </a:xfrm>
          <a:prstGeom prst="rect">
            <a:avLst/>
          </a:prstGeom>
          <a:noFill/>
          <a:ln>
            <a:noFill/>
          </a:ln>
        </p:spPr>
      </p:pic>
      <p:pic>
        <p:nvPicPr>
          <p:cNvPr id="177" name="Google Shape;177;p7"/>
          <p:cNvPicPr preferRelativeResize="0"/>
          <p:nvPr/>
        </p:nvPicPr>
        <p:blipFill rotWithShape="1">
          <a:blip r:embed="rId5">
            <a:alphaModFix/>
          </a:blip>
          <a:srcRect b="0" l="0" r="0" t="0"/>
          <a:stretch/>
        </p:blipFill>
        <p:spPr>
          <a:xfrm>
            <a:off x="6206768" y="3475326"/>
            <a:ext cx="5788930" cy="24789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8"/>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84" name="Google Shape;184;p8"/>
          <p:cNvSpPr/>
          <p:nvPr/>
        </p:nvSpPr>
        <p:spPr>
          <a:xfrm>
            <a:off x="3048" y="0"/>
            <a:ext cx="12188952" cy="6858000"/>
          </a:xfrm>
          <a:prstGeom prst="rect">
            <a:avLst/>
          </a:prstGeom>
          <a:solidFill>
            <a:schemeClr val="l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85" name="Google Shape;185;p8"/>
          <p:cNvSpPr/>
          <p:nvPr/>
        </p:nvSpPr>
        <p:spPr>
          <a:xfrm>
            <a:off x="0" y="-151"/>
            <a:ext cx="12192000" cy="2217680"/>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86" name="Google Shape;186;p8"/>
          <p:cNvSpPr/>
          <p:nvPr/>
        </p:nvSpPr>
        <p:spPr>
          <a:xfrm rot="10800000">
            <a:off x="0" y="-1"/>
            <a:ext cx="12191999" cy="2224386"/>
          </a:xfrm>
          <a:prstGeom prst="rect">
            <a:avLst/>
          </a:prstGeom>
          <a:blipFill rotWithShape="1">
            <a:blip r:embed="rId3">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7" name="Google Shape;187;p8"/>
          <p:cNvSpPr txBox="1"/>
          <p:nvPr>
            <p:ph type="title"/>
          </p:nvPr>
        </p:nvSpPr>
        <p:spPr>
          <a:xfrm>
            <a:off x="838200" y="381000"/>
            <a:ext cx="10003218" cy="1600124"/>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venir"/>
              <a:buNone/>
            </a:pPr>
            <a:r>
              <a:rPr lang="en-US"/>
              <a:t>Testing, Optimizing, and Results</a:t>
            </a:r>
            <a:endParaRPr/>
          </a:p>
        </p:txBody>
      </p:sp>
      <p:sp>
        <p:nvSpPr>
          <p:cNvPr id="188" name="Google Shape;188;p8"/>
          <p:cNvSpPr txBox="1"/>
          <p:nvPr>
            <p:ph idx="1" type="body"/>
          </p:nvPr>
        </p:nvSpPr>
        <p:spPr>
          <a:xfrm>
            <a:off x="838200" y="2745362"/>
            <a:ext cx="4800600" cy="35528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3200"/>
              <a:buNone/>
            </a:pPr>
            <a:r>
              <a:rPr lang="en-US" sz="3200">
                <a:solidFill>
                  <a:schemeClr val="dk2"/>
                </a:solidFill>
              </a:rPr>
              <a:t>VGG16 Model</a:t>
            </a:r>
            <a:endParaRPr/>
          </a:p>
        </p:txBody>
      </p:sp>
      <p:pic>
        <p:nvPicPr>
          <p:cNvPr id="189" name="Google Shape;189;p8"/>
          <p:cNvPicPr preferRelativeResize="0"/>
          <p:nvPr/>
        </p:nvPicPr>
        <p:blipFill rotWithShape="1">
          <a:blip r:embed="rId4">
            <a:alphaModFix/>
          </a:blip>
          <a:srcRect b="0" l="0" r="0" t="0"/>
          <a:stretch/>
        </p:blipFill>
        <p:spPr>
          <a:xfrm>
            <a:off x="5996628" y="3006634"/>
            <a:ext cx="5585772" cy="30302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9"/>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96" name="Google Shape;196;p9"/>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197" name="Google Shape;197;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98" name="Google Shape;198;p9"/>
          <p:cNvSpPr/>
          <p:nvPr/>
        </p:nvSpPr>
        <p:spPr>
          <a:xfrm>
            <a:off x="0" y="0"/>
            <a:ext cx="12188952" cy="6858000"/>
          </a:xfrm>
          <a:prstGeom prst="rect">
            <a:avLst/>
          </a:prstGeom>
          <a:solidFill>
            <a:schemeClr val="lt2">
              <a:alpha val="60784"/>
            </a:schemeClr>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99" name="Google Shape;199;p9"/>
          <p:cNvSpPr txBox="1"/>
          <p:nvPr>
            <p:ph type="title"/>
          </p:nvPr>
        </p:nvSpPr>
        <p:spPr>
          <a:xfrm>
            <a:off x="996275" y="163351"/>
            <a:ext cx="5996619" cy="1979884"/>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venir"/>
              <a:buNone/>
            </a:pPr>
            <a:r>
              <a:rPr lang="en-US">
                <a:solidFill>
                  <a:schemeClr val="dk2"/>
                </a:solidFill>
              </a:rPr>
              <a:t>Testing, Optimizing, and Results</a:t>
            </a:r>
            <a:endParaRPr/>
          </a:p>
        </p:txBody>
      </p:sp>
      <p:sp>
        <p:nvSpPr>
          <p:cNvPr id="200" name="Google Shape;200;p9"/>
          <p:cNvSpPr txBox="1"/>
          <p:nvPr>
            <p:ph idx="1" type="body"/>
          </p:nvPr>
        </p:nvSpPr>
        <p:spPr>
          <a:xfrm>
            <a:off x="7185429" y="149448"/>
            <a:ext cx="3997745" cy="1982269"/>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0"/>
              <a:buNone/>
            </a:pPr>
            <a:r>
              <a:rPr lang="en-US" sz="2200">
                <a:solidFill>
                  <a:schemeClr val="dk2"/>
                </a:solidFill>
              </a:rPr>
              <a:t>VGG16 model</a:t>
            </a:r>
            <a:endParaRPr/>
          </a:p>
        </p:txBody>
      </p:sp>
      <p:sp>
        <p:nvSpPr>
          <p:cNvPr id="201" name="Google Shape;201;p9"/>
          <p:cNvSpPr/>
          <p:nvPr/>
        </p:nvSpPr>
        <p:spPr>
          <a:xfrm>
            <a:off x="0" y="2258716"/>
            <a:ext cx="12192000" cy="4594915"/>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02" name="Google Shape;202;p9"/>
          <p:cNvSpPr/>
          <p:nvPr/>
        </p:nvSpPr>
        <p:spPr>
          <a:xfrm rot="10800000">
            <a:off x="-3056" y="2258716"/>
            <a:ext cx="12191999" cy="4608809"/>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203" name="Google Shape;203;p9"/>
          <p:cNvPicPr preferRelativeResize="0"/>
          <p:nvPr/>
        </p:nvPicPr>
        <p:blipFill rotWithShape="1">
          <a:blip r:embed="rId5">
            <a:alphaModFix/>
          </a:blip>
          <a:srcRect b="0" l="0" r="0" t="0"/>
          <a:stretch/>
        </p:blipFill>
        <p:spPr>
          <a:xfrm>
            <a:off x="2472635" y="2306585"/>
            <a:ext cx="7240616" cy="36384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ockprintVTI">
  <a:themeElements>
    <a:clrScheme name="Custom 69">
      <a:dk1>
        <a:srgbClr val="000000"/>
      </a:dk1>
      <a:lt1>
        <a:srgbClr val="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2023-08-05T23:16:06Z</dcterms:created>
  <dc:creator>Helena Mabey</dc:creator>
</cp:coreProperties>
</file>