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73" r:id="rId2"/>
    <p:sldId id="374" r:id="rId3"/>
    <p:sldId id="375" r:id="rId4"/>
    <p:sldId id="376" r:id="rId5"/>
    <p:sldId id="377" r:id="rId6"/>
    <p:sldId id="378" r:id="rId7"/>
    <p:sldId id="379" r:id="rId8"/>
    <p:sldId id="380" r:id="rId9"/>
    <p:sldId id="381" r:id="rId10"/>
    <p:sldId id="382" r:id="rId11"/>
    <p:sldId id="335" r:id="rId12"/>
    <p:sldId id="340" r:id="rId13"/>
    <p:sldId id="337" r:id="rId14"/>
    <p:sldId id="342" r:id="rId15"/>
    <p:sldId id="344" r:id="rId16"/>
    <p:sldId id="345" r:id="rId17"/>
    <p:sldId id="352" r:id="rId18"/>
    <p:sldId id="355" r:id="rId19"/>
    <p:sldId id="354" r:id="rId20"/>
    <p:sldId id="357" r:id="rId21"/>
    <p:sldId id="362" r:id="rId22"/>
    <p:sldId id="363" r:id="rId23"/>
    <p:sldId id="364" r:id="rId24"/>
    <p:sldId id="366" r:id="rId25"/>
    <p:sldId id="348" r:id="rId26"/>
    <p:sldId id="358" r:id="rId27"/>
    <p:sldId id="296" r:id="rId28"/>
    <p:sldId id="372" r:id="rId2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clrMru>
    <a:srgbClr val="CC9900"/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-186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2616" y="-64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defTabSz="931863">
              <a:defRPr sz="13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algn="r" defTabSz="931863">
              <a:defRPr sz="1300"/>
            </a:lvl1pPr>
          </a:lstStyle>
          <a:p>
            <a:fld id="{18A52DC5-D9C6-1146-963C-CD8F51633643}" type="datetime1">
              <a:rPr lang="en-US"/>
              <a:pPr/>
              <a:t>16-09-12</a:t>
            </a:fld>
            <a:endParaRPr lang="en-US"/>
          </a:p>
        </p:txBody>
      </p:sp>
      <p:sp>
        <p:nvSpPr>
          <p:cNvPr id="158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defTabSz="931863">
              <a:defRPr sz="13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8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algn="r" defTabSz="931863">
              <a:defRPr sz="1300"/>
            </a:lvl1pPr>
          </a:lstStyle>
          <a:p>
            <a:fld id="{7E015E1B-8C24-DB4B-AE3D-F244C80DD1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881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defTabSz="931863">
              <a:defRPr sz="13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algn="r" defTabSz="931863">
              <a:defRPr sz="1300"/>
            </a:lvl1pPr>
          </a:lstStyle>
          <a:p>
            <a:fld id="{1540055C-04F8-E44F-ACBC-37B1750C15C5}" type="datetime1">
              <a:rPr lang="en-US"/>
              <a:pPr/>
              <a:t>16-09-12</a:t>
            </a:fld>
            <a:endParaRPr lang="en-US"/>
          </a:p>
        </p:txBody>
      </p:sp>
      <p:sp>
        <p:nvSpPr>
          <p:cNvPr id="1434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1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defTabSz="931863">
              <a:defRPr sz="13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algn="r" defTabSz="931863">
              <a:defRPr sz="1300"/>
            </a:lvl1pPr>
          </a:lstStyle>
          <a:p>
            <a:fld id="{F53A5FDB-ACCF-D744-B895-940AC48F9D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292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D31102B-F67B-2649-A9E4-7885F8321D0F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16387" name="Rectangle 1031"/>
          <p:cNvSpPr txBox="1">
            <a:spLocks noGrp="1" noChangeArrowheads="1"/>
          </p:cNvSpPr>
          <p:nvPr/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2" tIns="46586" rIns="93172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C10EC836-7137-4C49-B315-B17618BFA1F9}" type="slidenum">
              <a:rPr lang="en-US" sz="1300"/>
              <a:pPr algn="r" eaLnBrk="1" hangingPunct="1"/>
              <a:t>1</a:t>
            </a:fld>
            <a:endParaRPr lang="en-US" sz="1300"/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A5FDB-ACCF-D744-B895-940AC48F9DF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556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B08F0E7-444E-3643-BC87-5640BBFCC990}" type="slidenum">
              <a:rPr lang="en-US" sz="1300"/>
              <a:pPr eaLnBrk="1" hangingPunct="1"/>
              <a:t>11</a:t>
            </a:fld>
            <a:endParaRPr lang="en-US" sz="1300"/>
          </a:p>
        </p:txBody>
      </p:sp>
      <p:sp>
        <p:nvSpPr>
          <p:cNvPr id="18435" name="Rectangle 1031"/>
          <p:cNvSpPr txBox="1">
            <a:spLocks noGrp="1" noChangeArrowheads="1"/>
          </p:cNvSpPr>
          <p:nvPr/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2" tIns="46586" rIns="93172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59D905E1-4AF4-8445-AF96-9D56C7511EC8}" type="slidenum">
              <a:rPr lang="en-US" sz="1300"/>
              <a:pPr algn="r" eaLnBrk="1" hangingPunct="1"/>
              <a:t>11</a:t>
            </a:fld>
            <a:endParaRPr lang="en-US" sz="1300"/>
          </a:p>
        </p:txBody>
      </p:sp>
      <p:sp>
        <p:nvSpPr>
          <p:cNvPr id="184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7" name="Rectangle 5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3E884B3-67E0-BA4A-B293-BCB502C2DBC3}" type="slidenum">
              <a:rPr lang="en-US" sz="1300"/>
              <a:pPr eaLnBrk="1" hangingPunct="1"/>
              <a:t>12</a:t>
            </a:fld>
            <a:endParaRPr lang="en-US" sz="1300"/>
          </a:p>
        </p:txBody>
      </p:sp>
      <p:sp>
        <p:nvSpPr>
          <p:cNvPr id="20483" name="Rectangle 1031"/>
          <p:cNvSpPr txBox="1">
            <a:spLocks noGrp="1" noChangeArrowheads="1"/>
          </p:cNvSpPr>
          <p:nvPr/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2" tIns="46586" rIns="93172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6C95A5D4-5176-6441-8F01-B9231C7F0A0C}" type="slidenum">
              <a:rPr lang="en-US" sz="1300"/>
              <a:pPr algn="r" eaLnBrk="1" hangingPunct="1"/>
              <a:t>12</a:t>
            </a:fld>
            <a:endParaRPr lang="en-US" sz="1300"/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4305300"/>
            <a:ext cx="6665913" cy="47974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sz="14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1DC97B1-8458-C647-AA5A-C7BA121FDB38}" type="slidenum">
              <a:rPr lang="en-US" sz="1300"/>
              <a:pPr eaLnBrk="1" hangingPunct="1"/>
              <a:t>13</a:t>
            </a:fld>
            <a:endParaRPr lang="en-US" sz="1300"/>
          </a:p>
        </p:txBody>
      </p:sp>
      <p:sp>
        <p:nvSpPr>
          <p:cNvPr id="22531" name="Rectangle 1031"/>
          <p:cNvSpPr txBox="1">
            <a:spLocks noGrp="1" noChangeArrowheads="1"/>
          </p:cNvSpPr>
          <p:nvPr/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2" tIns="46586" rIns="93172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E5D6B8A0-B4B6-C243-AD42-CE536EEBCCA4}" type="slidenum">
              <a:rPr lang="en-US" sz="1300"/>
              <a:pPr algn="r" eaLnBrk="1" hangingPunct="1"/>
              <a:t>13</a:t>
            </a:fld>
            <a:endParaRPr lang="en-US" sz="1300"/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416425"/>
            <a:ext cx="6289675" cy="4181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charset="0"/>
              <a:buChar char="Ø"/>
            </a:pPr>
            <a:endParaRPr lang="en-US" sz="1400"/>
          </a:p>
          <a:p>
            <a:pPr eaLnBrk="1" hangingPunct="1"/>
            <a:endParaRPr lang="en-US" sz="14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5017AFF-7E07-084C-BBCE-4D7E3FE7975D}" type="slidenum">
              <a:rPr lang="en-US" sz="1300"/>
              <a:pPr eaLnBrk="1" hangingPunct="1"/>
              <a:t>14</a:t>
            </a:fld>
            <a:endParaRPr lang="en-US" sz="1300"/>
          </a:p>
        </p:txBody>
      </p:sp>
      <p:sp>
        <p:nvSpPr>
          <p:cNvPr id="24579" name="Rectangle 1031"/>
          <p:cNvSpPr txBox="1">
            <a:spLocks noGrp="1" noChangeArrowheads="1"/>
          </p:cNvSpPr>
          <p:nvPr/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2" tIns="46586" rIns="93172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3F64B75F-1BBE-BA4B-8C3E-17ABC0A91080}" type="slidenum">
              <a:rPr lang="en-US" sz="1300"/>
              <a:pPr algn="r" eaLnBrk="1" hangingPunct="1"/>
              <a:t>14</a:t>
            </a:fld>
            <a:endParaRPr lang="en-US" sz="1300"/>
          </a:p>
        </p:txBody>
      </p:sp>
      <p:sp>
        <p:nvSpPr>
          <p:cNvPr id="245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4546600"/>
            <a:ext cx="6642100" cy="4592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CA" sz="14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498C0D3-CFFD-D048-A8A3-2699A26D79EC}" type="slidenum">
              <a:rPr lang="en-US" sz="1300"/>
              <a:pPr eaLnBrk="1" hangingPunct="1"/>
              <a:t>15</a:t>
            </a:fld>
            <a:endParaRPr lang="en-US" sz="1300"/>
          </a:p>
        </p:txBody>
      </p:sp>
      <p:sp>
        <p:nvSpPr>
          <p:cNvPr id="26627" name="Rectangle 1031"/>
          <p:cNvSpPr txBox="1">
            <a:spLocks noGrp="1" noChangeArrowheads="1"/>
          </p:cNvSpPr>
          <p:nvPr/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2" tIns="46586" rIns="93172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B177637F-800C-7D46-A6FC-0119D6907643}" type="slidenum">
              <a:rPr lang="en-US" sz="1300"/>
              <a:pPr algn="r" eaLnBrk="1" hangingPunct="1"/>
              <a:t>15</a:t>
            </a:fld>
            <a:endParaRPr lang="en-US" sz="1300"/>
          </a:p>
        </p:txBody>
      </p:sp>
      <p:sp>
        <p:nvSpPr>
          <p:cNvPr id="266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D7B165A-1315-D549-A72F-66FC2F55D327}" type="slidenum">
              <a:rPr lang="en-US" sz="1300"/>
              <a:pPr eaLnBrk="1" hangingPunct="1"/>
              <a:t>16</a:t>
            </a:fld>
            <a:endParaRPr lang="en-US" sz="1300"/>
          </a:p>
        </p:txBody>
      </p:sp>
      <p:sp>
        <p:nvSpPr>
          <p:cNvPr id="2867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27013" y="4416425"/>
            <a:ext cx="6473825" cy="4567238"/>
          </a:xfrm>
        </p:spPr>
        <p:txBody>
          <a:bodyPr/>
          <a:lstStyle/>
          <a:p>
            <a:pPr eaLnBrk="1" hangingPunct="1"/>
            <a:endParaRPr lang="en-US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eaLnBrk="1" hangingPunct="1"/>
            <a:endParaRPr lang="en-US"/>
          </a:p>
        </p:txBody>
      </p:sp>
      <p:sp>
        <p:nvSpPr>
          <p:cNvPr id="28677" name="Slide Number Placeholder 3"/>
          <p:cNvSpPr txBox="1">
            <a:spLocks noGrp="1"/>
          </p:cNvSpPr>
          <p:nvPr/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2" tIns="46586" rIns="93172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5796AB1D-830E-294C-AB3B-7A514FC74069}" type="slidenum">
              <a:rPr lang="en-US" sz="1300"/>
              <a:pPr algn="r" eaLnBrk="1" hangingPunct="1"/>
              <a:t>16</a:t>
            </a:fld>
            <a:endParaRPr lang="en-US" sz="13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DF92206-BD39-9D42-84AD-C506A576017F}" type="slidenum">
              <a:rPr lang="en-US" sz="1300"/>
              <a:pPr eaLnBrk="1" hangingPunct="1"/>
              <a:t>17</a:t>
            </a:fld>
            <a:endParaRPr lang="en-US" sz="13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D0058C1-7554-7549-BDC9-BD412860138D}" type="slidenum">
              <a:rPr lang="en-US" sz="1300"/>
              <a:pPr eaLnBrk="1" hangingPunct="1"/>
              <a:t>18</a:t>
            </a:fld>
            <a:endParaRPr lang="en-US" sz="13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613" y="4152900"/>
            <a:ext cx="6594475" cy="46878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b="1" i="1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0C2D89A-73BD-E844-AF0C-29474F377962}" type="slidenum">
              <a:rPr lang="en-US" sz="1300"/>
              <a:pPr eaLnBrk="1" hangingPunct="1"/>
              <a:t>19</a:t>
            </a:fld>
            <a:endParaRPr lang="en-US" sz="13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" y="4187825"/>
            <a:ext cx="6581775" cy="4879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8E71A9D-056F-4946-BEC3-FB77ED605E9C}" type="slidenum">
              <a:rPr lang="en-US" sz="1300"/>
              <a:pPr eaLnBrk="1" hangingPunct="1"/>
              <a:t>2</a:t>
            </a:fld>
            <a:endParaRPr lang="en-US" sz="13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45001CD-24E0-834C-A82A-8012E101544A}" type="slidenum">
              <a:rPr lang="en-US" sz="1300"/>
              <a:pPr eaLnBrk="1" hangingPunct="1"/>
              <a:t>20</a:t>
            </a:fld>
            <a:endParaRPr lang="en-US" sz="13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27DE7C9-7C47-5D42-AD60-0A8A22DCDA54}" type="slidenum">
              <a:rPr lang="en-US" sz="1300"/>
              <a:pPr eaLnBrk="1" hangingPunct="1"/>
              <a:t>21</a:t>
            </a:fld>
            <a:endParaRPr lang="en-US" sz="13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C6A8B54-931A-5245-BD41-F6F200E6C34F}" type="slidenum">
              <a:rPr lang="en-US" sz="1300"/>
              <a:pPr eaLnBrk="1" hangingPunct="1"/>
              <a:t>22</a:t>
            </a:fld>
            <a:endParaRPr lang="en-US" sz="13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21B1CBC-3326-1E4C-8C7F-739C97BD0C57}" type="slidenum">
              <a:rPr lang="en-US" sz="1300"/>
              <a:pPr eaLnBrk="1" hangingPunct="1"/>
              <a:t>23</a:t>
            </a:fld>
            <a:endParaRPr lang="en-US" sz="13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653368D-249E-AA45-8EBF-2ABA98EE9289}" type="slidenum">
              <a:rPr lang="en-US" sz="1300"/>
              <a:pPr eaLnBrk="1" hangingPunct="1"/>
              <a:t>24</a:t>
            </a:fld>
            <a:endParaRPr lang="en-US" sz="13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sz="1400" i="1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E80735F-3F71-9B4F-BC5D-241BCDFCEAC3}" type="slidenum">
              <a:rPr lang="en-US" sz="1300"/>
              <a:pPr eaLnBrk="1" hangingPunct="1"/>
              <a:t>25</a:t>
            </a:fld>
            <a:endParaRPr lang="en-US" sz="13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238CC34-0818-194B-93EF-22FFC293A7C5}" type="slidenum">
              <a:rPr lang="en-US" sz="1300"/>
              <a:pPr eaLnBrk="1" hangingPunct="1"/>
              <a:t>26</a:t>
            </a:fld>
            <a:endParaRPr lang="en-US" sz="13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100" y="4335463"/>
            <a:ext cx="6643688" cy="48339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177800" indent="-177800">
              <a:lnSpc>
                <a:spcPct val="80000"/>
              </a:lnSpc>
            </a:pPr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AD7991E-B2EC-3344-8247-0300E5A832DF}" type="slidenum">
              <a:rPr lang="en-US" sz="1300"/>
              <a:pPr eaLnBrk="1" hangingPunct="1"/>
              <a:t>27</a:t>
            </a:fld>
            <a:endParaRPr lang="en-US" sz="1300"/>
          </a:p>
        </p:txBody>
      </p:sp>
      <p:sp>
        <p:nvSpPr>
          <p:cNvPr id="51203" name="Rectangle 1031"/>
          <p:cNvSpPr txBox="1">
            <a:spLocks noGrp="1" noChangeArrowheads="1"/>
          </p:cNvSpPr>
          <p:nvPr/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2" tIns="46586" rIns="93172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C05E6E1E-9C40-A742-942D-0EC81F4A8EDB}" type="slidenum">
              <a:rPr lang="en-US" sz="1300"/>
              <a:pPr algn="r" eaLnBrk="1" hangingPunct="1"/>
              <a:t>27</a:t>
            </a:fld>
            <a:endParaRPr lang="en-US" sz="1300"/>
          </a:p>
        </p:txBody>
      </p:sp>
      <p:sp>
        <p:nvSpPr>
          <p:cNvPr id="51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4950" y="4597399"/>
            <a:ext cx="6540500" cy="45434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sz="1400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33AE007-AC11-6E4D-AC6D-7317BF9E1C6C}" type="slidenum">
              <a:rPr lang="en-US" sz="1300"/>
              <a:pPr eaLnBrk="1" hangingPunct="1"/>
              <a:t>28</a:t>
            </a:fld>
            <a:endParaRPr lang="en-US" sz="13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4157663"/>
            <a:ext cx="6654800" cy="5138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228600" indent="-228600"/>
            <a:endParaRPr lang="en-US" sz="13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A5FDB-ACCF-D744-B895-940AC48F9DF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24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A5FDB-ACCF-D744-B895-940AC48F9DF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06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A5FDB-ACCF-D744-B895-940AC48F9DF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16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A5FDB-ACCF-D744-B895-940AC48F9DF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64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8FBE4A-29FA-3546-B8C8-B4551E7149CB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A5FDB-ACCF-D744-B895-940AC48F9DF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96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A5FDB-ACCF-D744-B895-940AC48F9DF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74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03CDD5-9A83-CF44-9019-E787519723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8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27FC1F-6F7C-DB46-BE10-1758D0FE34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68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6BCD05-56D2-0E42-AB11-2982766BBD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2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7BEC2B-3A9D-E94A-AD6F-338A8463B6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48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5F479A-AEBD-EC47-9C94-58AC060704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15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27F4CA-9C83-3A40-B054-A431FB7365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33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EF311D-78EF-024C-9A71-E03798DC32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59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7D3D86-A4ED-CE4A-8384-F0974A15F4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5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3091C0-C901-DA4A-8BC1-24C49AB7B8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13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37DC3A-876F-7C4B-A4E3-F59008B91CC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66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0CB0E2-BD8A-044E-BE4F-95CEBB6CA0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09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761539F-C9B5-384A-888D-C12A94AE10C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ChangeArrowheads="1"/>
          </p:cNvSpPr>
          <p:nvPr/>
        </p:nvSpPr>
        <p:spPr bwMode="auto">
          <a:xfrm>
            <a:off x="195263" y="95250"/>
            <a:ext cx="8713787" cy="6413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/>
            <a:r>
              <a:rPr lang="en-US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CMN 1160A</a:t>
            </a:r>
            <a:r>
              <a:rPr lang="en-US" sz="3600" b="1" i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 – Introduction to Media Studies</a:t>
            </a:r>
          </a:p>
        </p:txBody>
      </p:sp>
      <p:pic>
        <p:nvPicPr>
          <p:cNvPr id="15363" name="Picture 7" descr="Evolution of Communic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22325"/>
            <a:ext cx="9144000" cy="382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8"/>
          <p:cNvSpPr>
            <a:spLocks noChangeArrowheads="1"/>
          </p:cNvSpPr>
          <p:nvPr/>
        </p:nvSpPr>
        <p:spPr bwMode="auto">
          <a:xfrm>
            <a:off x="179388" y="5116513"/>
            <a:ext cx="878522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 i="1" dirty="0">
                <a:solidFill>
                  <a:srgbClr val="800000"/>
                </a:solidFill>
                <a:latin typeface="Calibri" charset="0"/>
              </a:rPr>
              <a:t>Week </a:t>
            </a:r>
            <a:r>
              <a:rPr lang="en-US" sz="2400" b="1" i="1" dirty="0" smtClean="0">
                <a:solidFill>
                  <a:srgbClr val="800000"/>
                </a:solidFill>
                <a:latin typeface="Calibri" charset="0"/>
              </a:rPr>
              <a:t>2A: Defining the Field </a:t>
            </a:r>
            <a:endParaRPr lang="en-US" sz="2400" b="1" i="1" dirty="0">
              <a:solidFill>
                <a:srgbClr val="800000"/>
              </a:solidFill>
              <a:latin typeface="Calibri" charset="0"/>
            </a:endParaRPr>
          </a:p>
          <a:p>
            <a:pPr algn="ctr"/>
            <a:r>
              <a:rPr lang="en-US" sz="2400" b="1" dirty="0">
                <a:latin typeface="Calibri" charset="0"/>
              </a:rPr>
              <a:t>Daniel J. </a:t>
            </a:r>
            <a:r>
              <a:rPr lang="en-US" sz="2400" b="1" dirty="0" err="1">
                <a:latin typeface="Calibri" charset="0"/>
              </a:rPr>
              <a:t>Paré</a:t>
            </a:r>
            <a:endParaRPr lang="en-US" sz="2400" b="1" dirty="0">
              <a:latin typeface="Calibri" charset="0"/>
            </a:endParaRPr>
          </a:p>
          <a:p>
            <a:pPr algn="ctr"/>
            <a:r>
              <a:rPr lang="en-US" sz="2400" b="1" dirty="0">
                <a:latin typeface="Calibri" charset="0"/>
              </a:rPr>
              <a:t>University of Ottawa, Department of Communication</a:t>
            </a:r>
          </a:p>
          <a:p>
            <a:pPr algn="ctr"/>
            <a:r>
              <a:rPr lang="en-US" sz="2400" b="1" dirty="0">
                <a:latin typeface="Calibri" charset="0"/>
              </a:rPr>
              <a:t>September </a:t>
            </a:r>
            <a:r>
              <a:rPr lang="en-US" sz="2400" b="1" dirty="0" smtClean="0">
                <a:latin typeface="Calibri" charset="0"/>
              </a:rPr>
              <a:t>13, 2016</a:t>
            </a:r>
            <a:endParaRPr lang="en-US" sz="2400" b="1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027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ChangeArrowheads="1"/>
          </p:cNvSpPr>
          <p:nvPr/>
        </p:nvSpPr>
        <p:spPr bwMode="auto">
          <a:xfrm>
            <a:off x="669925" y="144463"/>
            <a:ext cx="7772400" cy="609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2075" tIns="46038" rIns="92075" bIns="46038" anchor="ctr"/>
          <a:lstStyle/>
          <a:p>
            <a:pPr algn="ctr" defTabSz="762000" eaLnBrk="0" hangingPunct="0"/>
            <a:r>
              <a:rPr lang="en-US" sz="40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Steps for Success:</a:t>
            </a:r>
          </a:p>
        </p:txBody>
      </p:sp>
      <p:sp>
        <p:nvSpPr>
          <p:cNvPr id="81925" name="Text Box 5"/>
          <p:cNvSpPr txBox="1">
            <a:spLocks noChangeArrowheads="1"/>
          </p:cNvSpPr>
          <p:nvPr/>
        </p:nvSpPr>
        <p:spPr bwMode="auto">
          <a:xfrm>
            <a:off x="173038" y="1139825"/>
            <a:ext cx="4398962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800">
                <a:latin typeface="Elephant" charset="0"/>
              </a:rPr>
              <a:t>1. Work Hard</a:t>
            </a:r>
          </a:p>
        </p:txBody>
      </p:sp>
      <p:sp>
        <p:nvSpPr>
          <p:cNvPr id="81926" name="Text Box 6"/>
          <p:cNvSpPr txBox="1">
            <a:spLocks noChangeArrowheads="1"/>
          </p:cNvSpPr>
          <p:nvPr/>
        </p:nvSpPr>
        <p:spPr bwMode="auto">
          <a:xfrm>
            <a:off x="2552700" y="3006725"/>
            <a:ext cx="3992563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800">
                <a:latin typeface="Elephant" charset="0"/>
              </a:rPr>
              <a:t>2. Have Fun</a:t>
            </a:r>
          </a:p>
        </p:txBody>
      </p:sp>
      <p:sp>
        <p:nvSpPr>
          <p:cNvPr id="81927" name="Text Box 7"/>
          <p:cNvSpPr txBox="1">
            <a:spLocks noChangeArrowheads="1"/>
          </p:cNvSpPr>
          <p:nvPr/>
        </p:nvSpPr>
        <p:spPr bwMode="auto">
          <a:xfrm>
            <a:off x="5322888" y="5080000"/>
            <a:ext cx="3703637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800">
                <a:latin typeface="Elephant" charset="0"/>
              </a:rPr>
              <a:t>3. Be Kind</a:t>
            </a:r>
          </a:p>
        </p:txBody>
      </p:sp>
    </p:spTree>
    <p:extLst>
      <p:ext uri="{BB962C8B-B14F-4D97-AF65-F5344CB8AC3E}">
        <p14:creationId xmlns:p14="http://schemas.microsoft.com/office/powerpoint/2010/main" val="626946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5" grpId="0"/>
      <p:bldP spid="81926" grpId="0"/>
      <p:bldP spid="819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5" descr="203publicsal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2857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4" descr="smi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2560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085" name="Rectangle 5"/>
          <p:cNvSpPr>
            <a:spLocks noChangeArrowheads="1"/>
          </p:cNvSpPr>
          <p:nvPr/>
        </p:nvSpPr>
        <p:spPr bwMode="auto">
          <a:xfrm>
            <a:off x="1708150" y="457200"/>
            <a:ext cx="7226300" cy="609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2075" tIns="46038" rIns="92075" bIns="46038" anchor="ctr"/>
          <a:lstStyle/>
          <a:p>
            <a:pPr algn="ctr" defTabSz="762000"/>
            <a:r>
              <a:rPr lang="en-US" sz="36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Importance of Media</a:t>
            </a:r>
          </a:p>
        </p:txBody>
      </p:sp>
      <p:sp>
        <p:nvSpPr>
          <p:cNvPr id="174086" name="Text Box 6"/>
          <p:cNvSpPr txBox="1">
            <a:spLocks noChangeArrowheads="1"/>
          </p:cNvSpPr>
          <p:nvPr/>
        </p:nvSpPr>
        <p:spPr bwMode="auto">
          <a:xfrm>
            <a:off x="4895850" y="1312863"/>
            <a:ext cx="4041775" cy="36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cs typeface="+mn-cs"/>
            </a:endParaRPr>
          </a:p>
        </p:txBody>
      </p:sp>
      <p:sp>
        <p:nvSpPr>
          <p:cNvPr id="174087" name="Rectangle 7"/>
          <p:cNvSpPr>
            <a:spLocks noChangeArrowheads="1"/>
          </p:cNvSpPr>
          <p:nvPr/>
        </p:nvSpPr>
        <p:spPr bwMode="auto">
          <a:xfrm>
            <a:off x="4338638" y="1093788"/>
            <a:ext cx="4719637" cy="52038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280988" indent="-280988">
              <a:spcAft>
                <a:spcPct val="120000"/>
              </a:spcAft>
              <a:buClr>
                <a:srgbClr val="FF0000"/>
              </a:buClr>
              <a:buSzPct val="75000"/>
              <a:buFont typeface="Wingdings" charset="0"/>
              <a:buChar char="Ø"/>
            </a:pPr>
            <a:r>
              <a:rPr lang="en-US" sz="2400" b="1">
                <a:effectLst>
                  <a:outerShdw blurRad="38100" dist="38100" dir="2700000" algn="tl">
                    <a:srgbClr val="DDDDDD"/>
                  </a:outerShdw>
                </a:effectLst>
              </a:rPr>
              <a:t>Primary agent of socialization - Pervasive</a:t>
            </a:r>
          </a:p>
          <a:p>
            <a:pPr marL="280988" indent="-280988">
              <a:spcAft>
                <a:spcPct val="120000"/>
              </a:spcAft>
              <a:buClr>
                <a:srgbClr val="FF0000"/>
              </a:buClr>
              <a:buSzPct val="75000"/>
              <a:buFont typeface="Wingdings" charset="0"/>
              <a:buChar char="Ø"/>
            </a:pPr>
            <a:r>
              <a:rPr lang="en-US" sz="2400" b="1">
                <a:effectLst>
                  <a:outerShdw blurRad="38100" dist="38100" dir="2700000" algn="tl">
                    <a:srgbClr val="DDDDDD"/>
                  </a:outerShdw>
                </a:effectLst>
              </a:rPr>
              <a:t>Information source</a:t>
            </a:r>
          </a:p>
          <a:p>
            <a:pPr marL="280988" indent="-280988">
              <a:spcAft>
                <a:spcPct val="120000"/>
              </a:spcAft>
              <a:buClr>
                <a:srgbClr val="FF0000"/>
              </a:buClr>
              <a:buSzPct val="75000"/>
              <a:buFont typeface="Wingdings" charset="0"/>
              <a:buChar char="Ø"/>
            </a:pPr>
            <a:r>
              <a:rPr lang="en-US" sz="2400" b="1">
                <a:effectLst>
                  <a:outerShdw blurRad="38100" dist="38100" dir="2700000" algn="tl">
                    <a:srgbClr val="DDDDDD"/>
                  </a:outerShdw>
                </a:effectLst>
              </a:rPr>
              <a:t>Entertainment /info-tainment</a:t>
            </a:r>
          </a:p>
          <a:p>
            <a:pPr marL="280988" indent="-280988">
              <a:spcAft>
                <a:spcPct val="120000"/>
              </a:spcAft>
              <a:buClr>
                <a:srgbClr val="FF0000"/>
              </a:buClr>
              <a:buSzPct val="75000"/>
              <a:buFont typeface="Wingdings" charset="0"/>
              <a:buChar char="Ø"/>
            </a:pPr>
            <a:r>
              <a:rPr lang="en-US" sz="2400" b="1">
                <a:effectLst>
                  <a:outerShdw blurRad="38100" dist="38100" dir="2700000" algn="tl">
                    <a:srgbClr val="DDDDDD"/>
                  </a:outerShdw>
                </a:effectLst>
              </a:rPr>
              <a:t>Agenda-setting</a:t>
            </a:r>
          </a:p>
          <a:p>
            <a:pPr marL="280988" indent="-280988">
              <a:spcAft>
                <a:spcPct val="120000"/>
              </a:spcAft>
              <a:buClr>
                <a:srgbClr val="FF0000"/>
              </a:buClr>
              <a:buSzPct val="75000"/>
              <a:buFont typeface="Wingdings" charset="0"/>
              <a:buChar char="Ø"/>
            </a:pPr>
            <a:r>
              <a:rPr lang="en-US" sz="2400" b="1">
                <a:effectLst>
                  <a:outerShdw blurRad="38100" dist="38100" dir="2700000" algn="tl">
                    <a:srgbClr val="DDDDDD"/>
                  </a:outerShdw>
                </a:effectLst>
              </a:rPr>
              <a:t>Global economy</a:t>
            </a:r>
          </a:p>
          <a:p>
            <a:pPr marL="280988" indent="-280988">
              <a:spcAft>
                <a:spcPct val="120000"/>
              </a:spcAft>
              <a:buClr>
                <a:srgbClr val="FF0000"/>
              </a:buClr>
              <a:buSzPct val="75000"/>
              <a:buFont typeface="Wingdings" charset="0"/>
              <a:buChar char="Ø"/>
            </a:pPr>
            <a:r>
              <a:rPr lang="en-US" sz="2400" b="1">
                <a:effectLst>
                  <a:outerShdw blurRad="38100" dist="38100" dir="2700000" algn="tl">
                    <a:srgbClr val="DDDDDD"/>
                  </a:outerShdw>
                </a:effectLst>
              </a:rPr>
              <a:t>Binding/unifying (or </a:t>
            </a:r>
            <a:r>
              <a:rPr lang="en-US" sz="2400" b="1" i="1">
                <a:effectLst>
                  <a:outerShdw blurRad="38100" dist="38100" dir="2700000" algn="tl">
                    <a:srgbClr val="DDDDDD"/>
                  </a:outerShdw>
                </a:effectLst>
              </a:rPr>
              <a:t>fragmentive</a:t>
            </a:r>
            <a:r>
              <a:rPr lang="en-US" sz="2400" b="1">
                <a:effectLst>
                  <a:outerShdw blurRad="38100" dist="38100" dir="2700000" algn="tl">
                    <a:srgbClr val="DDDDDD"/>
                  </a:outerShdw>
                </a:effectLst>
              </a:rPr>
              <a:t>?)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990600"/>
            <a:ext cx="8637587" cy="557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7942" name="Rectangle 6"/>
          <p:cNvSpPr>
            <a:spLocks noChangeArrowheads="1"/>
          </p:cNvSpPr>
          <p:nvPr/>
        </p:nvSpPr>
        <p:spPr bwMode="auto">
          <a:xfrm>
            <a:off x="685800" y="300038"/>
            <a:ext cx="7772400" cy="609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2075" tIns="46038" rIns="92075" bIns="46038" anchor="ctr"/>
          <a:lstStyle/>
          <a:p>
            <a:pPr algn="ctr" defTabSz="762000"/>
            <a:r>
              <a:rPr lang="en-US" sz="36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Importance of Media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80" name="Rectangle 4"/>
          <p:cNvSpPr>
            <a:spLocks noChangeArrowheads="1"/>
          </p:cNvSpPr>
          <p:nvPr/>
        </p:nvSpPr>
        <p:spPr bwMode="auto">
          <a:xfrm>
            <a:off x="685800" y="242888"/>
            <a:ext cx="7772400" cy="609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2075" tIns="46038" rIns="92075" bIns="46038" anchor="ctr"/>
          <a:lstStyle/>
          <a:p>
            <a:pPr algn="ctr" defTabSz="762000">
              <a:defRPr/>
            </a:pPr>
            <a:endParaRPr lang="en-US" sz="2400" b="1">
              <a:solidFill>
                <a:srgbClr val="FF0000"/>
              </a:solidFill>
              <a:cs typeface="+mn-cs"/>
            </a:endParaRPr>
          </a:p>
        </p:txBody>
      </p:sp>
      <p:pic>
        <p:nvPicPr>
          <p:cNvPr id="23555" name="Picture 5" descr="iphone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8" y="1060450"/>
            <a:ext cx="4138612" cy="503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 Box 7"/>
          <p:cNvSpPr txBox="1">
            <a:spLocks noChangeArrowheads="1"/>
          </p:cNvSpPr>
          <p:nvPr/>
        </p:nvSpPr>
        <p:spPr bwMode="auto">
          <a:xfrm>
            <a:off x="4202113" y="1020763"/>
            <a:ext cx="4749800" cy="558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0988" indent="-280988" eaLnBrk="0" hangingPunct="0">
              <a:tabLst>
                <a:tab pos="17621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93738" indent="-295275" eaLnBrk="0" hangingPunct="0">
              <a:tabLst>
                <a:tab pos="17621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17621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17621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17621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7621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7621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621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7621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1. Convergence</a:t>
            </a:r>
            <a:endParaRPr lang="en-US" b="1" i="1">
              <a:solidFill>
                <a:schemeClr val="accent2"/>
              </a:solidFill>
            </a:endParaRPr>
          </a:p>
          <a:p>
            <a:pPr eaLnBrk="1" hangingPunct="1">
              <a:spcBef>
                <a:spcPct val="25000"/>
              </a:spcBef>
            </a:pPr>
            <a:r>
              <a:rPr lang="en-US" sz="2200" b="1" i="1"/>
              <a:t>	(Blurring of sectoral boundaries)</a:t>
            </a:r>
          </a:p>
          <a:p>
            <a:pPr lvl="1" eaLnBrk="1" hangingPunct="1">
              <a:spcBef>
                <a:spcPct val="50000"/>
              </a:spcBef>
              <a:buClr>
                <a:srgbClr val="FF0000"/>
              </a:buClr>
              <a:buSzPct val="75000"/>
              <a:buFont typeface="Wingdings" charset="0"/>
              <a:buChar char="Ø"/>
            </a:pPr>
            <a:r>
              <a:rPr lang="en-US" sz="2000"/>
              <a:t>Technological – end of distinction between content and carriage</a:t>
            </a:r>
          </a:p>
          <a:p>
            <a:pPr lvl="1" eaLnBrk="1" hangingPunct="1">
              <a:spcBef>
                <a:spcPct val="50000"/>
              </a:spcBef>
              <a:buClr>
                <a:srgbClr val="FF0000"/>
              </a:buClr>
              <a:buSzPct val="75000"/>
              <a:buFont typeface="Wingdings" charset="0"/>
              <a:buChar char="Ø"/>
            </a:pPr>
            <a:r>
              <a:rPr lang="en-US" sz="2000"/>
              <a:t>Commercial – bundling of services</a:t>
            </a:r>
          </a:p>
          <a:p>
            <a:pPr lvl="1" eaLnBrk="1" hangingPunct="1">
              <a:spcBef>
                <a:spcPct val="50000"/>
              </a:spcBef>
              <a:buClr>
                <a:srgbClr val="FF0000"/>
              </a:buClr>
              <a:buSzPct val="75000"/>
              <a:buFont typeface="Wingdings" charset="0"/>
              <a:buChar char="Ø"/>
            </a:pPr>
            <a:r>
              <a:rPr lang="en-US" sz="2000"/>
              <a:t>Corporate – consolidation of media companies</a:t>
            </a:r>
          </a:p>
          <a:p>
            <a:pPr eaLnBrk="1" hangingPunct="1"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2. Regulatory uncertainty</a:t>
            </a:r>
            <a:endParaRPr lang="en-US" b="1" i="1">
              <a:solidFill>
                <a:schemeClr val="accent2"/>
              </a:solidFill>
            </a:endParaRPr>
          </a:p>
          <a:p>
            <a:pPr lvl="1" eaLnBrk="1" hangingPunct="1">
              <a:spcBef>
                <a:spcPct val="50000"/>
              </a:spcBef>
              <a:buClr>
                <a:srgbClr val="FF0000"/>
              </a:buClr>
              <a:buSzPct val="75000"/>
              <a:buFont typeface="Wingdings" charset="0"/>
              <a:buChar char="Ø"/>
            </a:pPr>
            <a:r>
              <a:rPr lang="en-US" sz="2000"/>
              <a:t>Control of diffusion of content?</a:t>
            </a:r>
          </a:p>
          <a:p>
            <a:pPr lvl="1" eaLnBrk="1" hangingPunct="1">
              <a:spcBef>
                <a:spcPct val="50000"/>
              </a:spcBef>
              <a:buClr>
                <a:srgbClr val="FF0000"/>
              </a:buClr>
              <a:buSzPct val="75000"/>
              <a:buFont typeface="Wingdings" charset="0"/>
              <a:buChar char="Ø"/>
            </a:pPr>
            <a:r>
              <a:rPr lang="en-US" sz="2000"/>
              <a:t>Canadian content rules?</a:t>
            </a:r>
          </a:p>
          <a:p>
            <a:pPr lvl="1" eaLnBrk="1" hangingPunct="1">
              <a:spcBef>
                <a:spcPct val="50000"/>
              </a:spcBef>
              <a:buClr>
                <a:srgbClr val="FF0000"/>
              </a:buClr>
              <a:buSzPct val="75000"/>
              <a:buFont typeface="Wingdings" charset="0"/>
              <a:buChar char="Ø"/>
            </a:pPr>
            <a:r>
              <a:rPr lang="en-US" sz="2000"/>
              <a:t>Liberalism vs paternalism</a:t>
            </a:r>
            <a:endParaRPr lang="en-US" sz="2200"/>
          </a:p>
          <a:p>
            <a:pPr eaLnBrk="1" hangingPunct="1">
              <a:spcBef>
                <a:spcPct val="50000"/>
              </a:spcBef>
              <a:buClr>
                <a:srgbClr val="FF0000"/>
              </a:buClr>
              <a:buSzPct val="75000"/>
              <a:buFont typeface="Wingdings" charset="0"/>
              <a:buNone/>
            </a:pPr>
            <a:endParaRPr lang="en-US" sz="2200"/>
          </a:p>
        </p:txBody>
      </p:sp>
      <p:sp>
        <p:nvSpPr>
          <p:cNvPr id="178184" name="Rectangle 8"/>
          <p:cNvSpPr>
            <a:spLocks noChangeArrowheads="1"/>
          </p:cNvSpPr>
          <p:nvPr/>
        </p:nvSpPr>
        <p:spPr bwMode="auto">
          <a:xfrm>
            <a:off x="685800" y="271463"/>
            <a:ext cx="7772400" cy="609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2075" tIns="46038" rIns="92075" bIns="46038" anchor="ctr"/>
          <a:lstStyle/>
          <a:p>
            <a:pPr algn="ctr" defTabSz="762000"/>
            <a:r>
              <a:rPr lang="en-US" sz="36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Media trends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7" name="Rectangle 5"/>
          <p:cNvSpPr>
            <a:spLocks noChangeArrowheads="1"/>
          </p:cNvSpPr>
          <p:nvPr/>
        </p:nvSpPr>
        <p:spPr bwMode="auto">
          <a:xfrm>
            <a:off x="685800" y="69850"/>
            <a:ext cx="7772400" cy="609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2075" tIns="46038" rIns="92075" bIns="46038" anchor="ctr"/>
          <a:lstStyle/>
          <a:p>
            <a:pPr algn="ctr" defTabSz="762000"/>
            <a:r>
              <a:rPr lang="en-US" sz="36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Old media versus New media</a:t>
            </a:r>
          </a:p>
        </p:txBody>
      </p:sp>
      <p:pic>
        <p:nvPicPr>
          <p:cNvPr id="25603" name="Picture 6" descr="articlefamilyt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746125"/>
            <a:ext cx="4530725" cy="296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2279" name="Rectangle 7"/>
          <p:cNvSpPr>
            <a:spLocks noChangeArrowheads="1"/>
          </p:cNvSpPr>
          <p:nvPr/>
        </p:nvSpPr>
        <p:spPr bwMode="auto">
          <a:xfrm>
            <a:off x="4954588" y="1047750"/>
            <a:ext cx="4189412" cy="55197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marL="58738" indent="-58738">
              <a:spcBef>
                <a:spcPct val="20000"/>
              </a:spcBef>
              <a:buClr>
                <a:srgbClr val="FF0000"/>
              </a:buClr>
              <a:buSzPct val="75000"/>
              <a:buFont typeface="Wingdings" charset="0"/>
              <a:buNone/>
              <a:defRPr/>
            </a:pPr>
            <a:r>
              <a:rPr lang="en-CA" sz="2400" b="1" i="1" dirty="0">
                <a:solidFill>
                  <a:schemeClr val="accent2"/>
                </a:solidFill>
                <a:cs typeface="+mn-cs"/>
              </a:rPr>
              <a:t>Old media</a:t>
            </a:r>
          </a:p>
          <a:p>
            <a:pPr lvl="1" indent="-280988">
              <a:spcBef>
                <a:spcPct val="20000"/>
              </a:spcBef>
              <a:spcAft>
                <a:spcPct val="50000"/>
              </a:spcAft>
              <a:buClr>
                <a:srgbClr val="FF0000"/>
              </a:buClr>
              <a:buSzPct val="75000"/>
              <a:buFont typeface="Wingdings" charset="0"/>
              <a:buChar char="Ø"/>
              <a:defRPr/>
            </a:pPr>
            <a:r>
              <a:rPr lang="en-CA" b="1" dirty="0">
                <a:cs typeface="+mn-cs"/>
              </a:rPr>
              <a:t>limited supply of homogenous content</a:t>
            </a:r>
          </a:p>
          <a:p>
            <a:pPr lvl="1" indent="-280988">
              <a:spcBef>
                <a:spcPct val="20000"/>
              </a:spcBef>
              <a:spcAft>
                <a:spcPct val="50000"/>
              </a:spcAft>
              <a:buClr>
                <a:srgbClr val="FF0000"/>
              </a:buClr>
              <a:buSzPct val="75000"/>
              <a:buFont typeface="Wingdings" charset="0"/>
              <a:buChar char="Ø"/>
              <a:defRPr/>
            </a:pPr>
            <a:r>
              <a:rPr lang="en-CA" b="1" dirty="0">
                <a:cs typeface="+mn-cs"/>
              </a:rPr>
              <a:t>Undifferentiated reception and effect</a:t>
            </a:r>
          </a:p>
          <a:p>
            <a:pPr lvl="1" indent="-280988">
              <a:spcBef>
                <a:spcPct val="20000"/>
              </a:spcBef>
              <a:buClr>
                <a:srgbClr val="FF0000"/>
              </a:buClr>
              <a:buSzPct val="75000"/>
              <a:buFont typeface="Wingdings" charset="0"/>
              <a:buChar char="Ø"/>
              <a:defRPr/>
            </a:pPr>
            <a:r>
              <a:rPr lang="en-CA" b="1" dirty="0">
                <a:cs typeface="+mn-cs"/>
              </a:rPr>
              <a:t>delivered to </a:t>
            </a:r>
            <a:r>
              <a:rPr lang="en-CA" b="1" dirty="0">
                <a:solidFill>
                  <a:srgbClr val="FF0000"/>
                </a:solidFill>
                <a:cs typeface="+mn-cs"/>
              </a:rPr>
              <a:t>passive </a:t>
            </a:r>
            <a:r>
              <a:rPr lang="en-CA" b="1" dirty="0">
                <a:cs typeface="+mn-cs"/>
              </a:rPr>
              <a:t>mass audience</a:t>
            </a:r>
          </a:p>
          <a:p>
            <a:pPr lvl="1" indent="-280988">
              <a:spcBef>
                <a:spcPct val="20000"/>
              </a:spcBef>
              <a:buClr>
                <a:srgbClr val="FF0000"/>
              </a:buClr>
              <a:buSzPct val="75000"/>
              <a:buFont typeface="Wingdings" charset="0"/>
              <a:buChar char="Ø"/>
              <a:defRPr/>
            </a:pPr>
            <a:endParaRPr lang="en-CA" b="1" dirty="0">
              <a:cs typeface="+mn-cs"/>
            </a:endParaRPr>
          </a:p>
          <a:p>
            <a:pPr marL="58738" indent="-58738">
              <a:spcBef>
                <a:spcPct val="50000"/>
              </a:spcBef>
              <a:buClr>
                <a:srgbClr val="FF0000"/>
              </a:buClr>
              <a:buSzPct val="75000"/>
              <a:buFont typeface="Wingdings" charset="0"/>
              <a:buNone/>
              <a:defRPr/>
            </a:pPr>
            <a:r>
              <a:rPr lang="en-CA" sz="2400" b="1" i="1" dirty="0">
                <a:solidFill>
                  <a:schemeClr val="accent2"/>
                </a:solidFill>
                <a:cs typeface="+mn-cs"/>
              </a:rPr>
              <a:t>Emerging Digital Media</a:t>
            </a:r>
          </a:p>
          <a:p>
            <a:pPr lvl="1" indent="-280988">
              <a:spcBef>
                <a:spcPct val="50000"/>
              </a:spcBef>
              <a:spcAft>
                <a:spcPct val="35000"/>
              </a:spcAft>
              <a:buClr>
                <a:srgbClr val="FF0000"/>
              </a:buClr>
              <a:buSzPct val="75000"/>
              <a:buFont typeface="Wingdings" charset="0"/>
              <a:buChar char="Ø"/>
              <a:defRPr/>
            </a:pPr>
            <a:r>
              <a:rPr lang="en-CA" b="1" dirty="0">
                <a:cs typeface="+mn-cs"/>
              </a:rPr>
              <a:t>multiple and diverse sources</a:t>
            </a:r>
          </a:p>
          <a:p>
            <a:pPr lvl="1" indent="-280988">
              <a:spcBef>
                <a:spcPct val="20000"/>
              </a:spcBef>
              <a:spcAft>
                <a:spcPct val="35000"/>
              </a:spcAft>
              <a:buClr>
                <a:srgbClr val="FF0000"/>
              </a:buClr>
              <a:buSzPct val="75000"/>
              <a:buFont typeface="Wingdings" charset="0"/>
              <a:buChar char="Ø"/>
              <a:defRPr/>
            </a:pPr>
            <a:r>
              <a:rPr lang="en-CA" b="1" dirty="0">
                <a:cs typeface="+mn-cs"/>
              </a:rPr>
              <a:t>multiple and diverse content</a:t>
            </a:r>
          </a:p>
          <a:p>
            <a:pPr lvl="1" indent="-280988">
              <a:spcBef>
                <a:spcPct val="20000"/>
              </a:spcBef>
              <a:spcAft>
                <a:spcPct val="35000"/>
              </a:spcAft>
              <a:buClr>
                <a:srgbClr val="FF0000"/>
              </a:buClr>
              <a:buSzPct val="75000"/>
              <a:buFont typeface="Wingdings" charset="0"/>
              <a:buChar char="Ø"/>
              <a:defRPr/>
            </a:pPr>
            <a:r>
              <a:rPr lang="en-CA" b="1" dirty="0">
                <a:cs typeface="+mn-cs"/>
              </a:rPr>
              <a:t>varied and unpredictable reception and effect</a:t>
            </a:r>
          </a:p>
          <a:p>
            <a:pPr lvl="1" indent="-280988">
              <a:spcBef>
                <a:spcPct val="20000"/>
              </a:spcBef>
              <a:buClr>
                <a:srgbClr val="FF0000"/>
              </a:buClr>
              <a:buSzPct val="75000"/>
              <a:buFont typeface="Wingdings" charset="0"/>
              <a:buChar char="Ø"/>
              <a:defRPr/>
            </a:pPr>
            <a:r>
              <a:rPr lang="en-CA" b="1" dirty="0">
                <a:cs typeface="+mn-cs"/>
              </a:rPr>
              <a:t>delivered fragmented audience </a:t>
            </a:r>
          </a:p>
        </p:txBody>
      </p:sp>
      <p:pic>
        <p:nvPicPr>
          <p:cNvPr id="25605" name="Picture 6" descr="MassMedia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3797300"/>
            <a:ext cx="4519613" cy="299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communicationskill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234950"/>
            <a:ext cx="8764587" cy="639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96925" y="360363"/>
            <a:ext cx="7772400" cy="609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2075" tIns="46038" rIns="92075" bIns="46038" anchor="ctr"/>
          <a:lstStyle/>
          <a:p>
            <a:pPr algn="ctr" defTabSz="762000"/>
            <a:r>
              <a:rPr lang="en-US" sz="40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Models of Communication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658" name="Group 210"/>
          <p:cNvGraphicFramePr>
            <a:graphicFrameLocks noGrp="1"/>
          </p:cNvGraphicFramePr>
          <p:nvPr/>
        </p:nvGraphicFramePr>
        <p:xfrm>
          <a:off x="328613" y="130175"/>
          <a:ext cx="8589962" cy="6280437"/>
        </p:xfrm>
        <a:graphic>
          <a:graphicData uri="http://schemas.openxmlformats.org/drawingml/2006/table">
            <a:tbl>
              <a:tblPr/>
              <a:tblGrid>
                <a:gridCol w="1411287"/>
                <a:gridCol w="3338513"/>
                <a:gridCol w="3840162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Process or Transmission School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Semiotic School 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Definition of Communication</a:t>
                      </a:r>
                      <a:endParaRPr kumimoji="0" lang="en-US" sz="2400" b="1" i="1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transmission of messages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production and exchange of meanings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6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Object of Study</a:t>
                      </a:r>
                      <a:endParaRPr kumimoji="0" lang="en-US" sz="2400" b="1" i="1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Char char=""/>
                        <a:tabLst>
                          <a:tab pos="180975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how senders and receivers encode and decode messages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176213" marR="0" lvl="0" indent="-17621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Char char=""/>
                        <a:tabLst>
                          <a:tab pos="180975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how transmitters use channels and media of communication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176213" marR="0" lvl="0" indent="-17621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Char char=""/>
                        <a:tabLst>
                          <a:tab pos="180975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how and why communication breaks down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Char char=""/>
                        <a:tabLst>
                          <a:tab pos="180975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how messages or texts interact with people in order to produce meanings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176213" marR="0" lvl="0" indent="-17621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Char char=""/>
                        <a:tabLst>
                          <a:tab pos="180975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connection between the meanings people make and the culture(s) in which they live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Main Concern</a:t>
                      </a:r>
                      <a:endParaRPr kumimoji="0" lang="en-US" sz="2400" b="1" i="1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efficiency and accuracy of communication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role of texts in culture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View of Communication</a:t>
                      </a:r>
                      <a:endParaRPr kumimoji="0" lang="en-US" sz="2400" b="1" i="1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Char char=""/>
                        <a:tabLst>
                          <a:tab pos="180975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form of social interaction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176213" marR="0" lvl="0" indent="-17621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Char char=""/>
                        <a:tabLst>
                          <a:tab pos="180975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process by which one person affects the behavior or state of another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Char char=""/>
                        <a:tabLst>
                          <a:tab pos="180975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form of social interaction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176213" marR="0" lvl="0" indent="-17621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Char char=""/>
                        <a:tabLst>
                          <a:tab pos="180975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communicative social interaction as constituting the individual as a member of a particular culture or society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6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Definition of a Message</a:t>
                      </a:r>
                      <a:endParaRPr kumimoji="0" lang="en-US" sz="2400" b="1" i="1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Char char=""/>
                        <a:tabLst>
                          <a:tab pos="180975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that which is transmitted in the communication process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176213" marR="0" lvl="0" indent="-17621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Char char=""/>
                        <a:tabLst>
                          <a:tab pos="180975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intention or intended meaning as crucial factor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Char char=""/>
                        <a:tabLst>
                          <a:tab pos="180975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as a construction of signs which, through interaction with receivers, produces meanings, including: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176213" marR="0" lvl="0" indent="-17621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Char char=""/>
                        <a:tabLst>
                          <a:tab pos="180975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conscious and unconscious meanings;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176213" marR="0" lvl="0" indent="-17621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Char char=""/>
                        <a:tabLst>
                          <a:tab pos="180975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cultural assumptions and values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View of Mis-understanding</a:t>
                      </a:r>
                      <a:endParaRPr kumimoji="0" lang="en-US" sz="2400" b="1" i="1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Char char=""/>
                        <a:tabLst>
                          <a:tab pos="180975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communication failure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176213" marR="0" lvl="0" indent="-17621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Char char=""/>
                        <a:tabLst>
                          <a:tab pos="180975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(looks to stages in process of communication to determine where failure occurred) 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Char char=""/>
                        <a:tabLst>
                          <a:tab pos="180975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may be the result of things like cultural differences between senders and receivers; not necessarily communication failure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Emphasis</a:t>
                      </a:r>
                      <a:endParaRPr kumimoji="0" lang="en-US" sz="2400" b="1" i="1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Char char=""/>
                        <a:tabLst>
                          <a:tab pos="180975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process of communication and on correcting errors or failures in communication process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176213" marR="0" lvl="0" indent="-17621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Char char=""/>
                        <a:tabLst>
                          <a:tab pos="180975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on </a:t>
                      </a:r>
                      <a:r>
                        <a:rPr kumimoji="0" lang="ja-JP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“</a:t>
                      </a:r>
                      <a:r>
                        <a:rPr kumimoji="0" lang="en-US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reading</a:t>
                      </a:r>
                      <a:r>
                        <a:rPr kumimoji="0" lang="ja-JP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”</a:t>
                      </a:r>
                      <a:r>
                        <a:rPr kumimoji="0" lang="en-US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and how </a:t>
                      </a:r>
                      <a:r>
                        <a:rPr kumimoji="0" lang="ja-JP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“</a:t>
                      </a:r>
                      <a:r>
                        <a:rPr kumimoji="0" lang="en-US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readers</a:t>
                      </a:r>
                      <a:r>
                        <a:rPr kumimoji="0" lang="ja-JP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”</a:t>
                      </a:r>
                      <a:r>
                        <a:rPr kumimoji="0" lang="en-US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with different social experiences or from different cultures may find different meanings in the same text 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Char char=""/>
                        <a:tabLst>
                          <a:tab pos="180975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on </a:t>
                      </a:r>
                      <a:r>
                        <a:rPr kumimoji="0" lang="ja-JP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“</a:t>
                      </a:r>
                      <a:r>
                        <a:rPr kumimoji="0" lang="en-US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reading</a:t>
                      </a:r>
                      <a:r>
                        <a:rPr kumimoji="0" lang="ja-JP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”</a:t>
                      </a:r>
                      <a:r>
                        <a:rPr kumimoji="0" lang="en-US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and how readers with different social experiences or from different cultures may find different meanings in the same text 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732" name="Rectangle 157"/>
          <p:cNvSpPr>
            <a:spLocks noChangeArrowheads="1"/>
          </p:cNvSpPr>
          <p:nvPr/>
        </p:nvSpPr>
        <p:spPr bwMode="auto">
          <a:xfrm>
            <a:off x="2917825" y="6496050"/>
            <a:ext cx="62261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 eaLnBrk="0" hangingPunct="0"/>
            <a:r>
              <a:rPr lang="en-US" sz="1200" i="1"/>
              <a:t>Source:</a:t>
            </a:r>
            <a:r>
              <a:rPr lang="en-US" sz="1200"/>
              <a:t> Fiske, John (1990). </a:t>
            </a:r>
            <a:r>
              <a:rPr lang="en-US" sz="1200" i="1"/>
              <a:t>Introduction to Communication Studies</a:t>
            </a:r>
            <a:r>
              <a:rPr lang="en-US" sz="1200" u="sng"/>
              <a:t>. </a:t>
            </a:r>
            <a:r>
              <a:rPr lang="en-US" sz="1200"/>
              <a:t>New York: Routledge</a:t>
            </a:r>
            <a:endParaRPr lang="en-US" sz="2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685800" y="457200"/>
            <a:ext cx="7772400" cy="609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2075" tIns="46038" rIns="92075" bIns="46038" anchor="ctr"/>
          <a:lstStyle/>
          <a:p>
            <a:pPr algn="ctr" defTabSz="762000"/>
            <a:r>
              <a:rPr lang="en-US" sz="36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Shannon and Weaver Model</a:t>
            </a:r>
          </a:p>
        </p:txBody>
      </p:sp>
      <p:pic>
        <p:nvPicPr>
          <p:cNvPr id="31747" name="Picture 5" descr="shawea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1636713"/>
            <a:ext cx="8191500" cy="386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685800" y="457200"/>
            <a:ext cx="7772400" cy="609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2075" tIns="46038" rIns="92075" bIns="46038" anchor="ctr"/>
          <a:lstStyle/>
          <a:p>
            <a:pPr algn="ctr" defTabSz="762000"/>
            <a:r>
              <a:rPr lang="en-US" sz="36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Shannon and Weaver Model</a:t>
            </a:r>
          </a:p>
        </p:txBody>
      </p:sp>
      <p:pic>
        <p:nvPicPr>
          <p:cNvPr id="33795" name="Picture 5" descr="Bell telepho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700213"/>
            <a:ext cx="8915400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8" name="Rectangle 4"/>
          <p:cNvSpPr>
            <a:spLocks noChangeArrowheads="1"/>
          </p:cNvSpPr>
          <p:nvPr/>
        </p:nvSpPr>
        <p:spPr bwMode="auto">
          <a:xfrm>
            <a:off x="685800" y="457200"/>
            <a:ext cx="7772400" cy="609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2075" tIns="46038" rIns="92075" bIns="46038" anchor="ctr"/>
          <a:lstStyle/>
          <a:p>
            <a:pPr algn="ctr" defTabSz="762000" eaLnBrk="0" hangingPunct="0"/>
            <a:r>
              <a:rPr lang="en-US" sz="40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Teaching Assistants</a:t>
            </a:r>
          </a:p>
        </p:txBody>
      </p:sp>
      <p:sp>
        <p:nvSpPr>
          <p:cNvPr id="17411" name="Text Box 5"/>
          <p:cNvSpPr txBox="1">
            <a:spLocks noChangeArrowheads="1"/>
          </p:cNvSpPr>
          <p:nvPr/>
        </p:nvSpPr>
        <p:spPr bwMode="auto">
          <a:xfrm>
            <a:off x="39145" y="1675028"/>
            <a:ext cx="4247309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indent="0"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sz="2800" b="1" dirty="0" smtClean="0">
                <a:latin typeface="Calibri" charset="0"/>
              </a:rPr>
              <a:t>Martine Stevens </a:t>
            </a: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sz="2800" b="1" dirty="0" smtClean="0">
                <a:latin typeface="Calibri" charset="0"/>
              </a:rPr>
              <a:t>Office </a:t>
            </a:r>
            <a:r>
              <a:rPr lang="en-US" sz="2800" b="1" dirty="0">
                <a:latin typeface="Calibri" charset="0"/>
              </a:rPr>
              <a:t>Hours: </a:t>
            </a:r>
            <a:r>
              <a:rPr lang="en-US" sz="2800" b="1" dirty="0" smtClean="0">
                <a:latin typeface="Calibri" charset="0"/>
              </a:rPr>
              <a:t>Weds 2 - 4pm </a:t>
            </a: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sz="2800" b="1" dirty="0" smtClean="0">
                <a:latin typeface="Calibri" charset="0"/>
              </a:rPr>
              <a:t>Location: DMS 11130</a:t>
            </a:r>
            <a:endParaRPr lang="en-US" sz="2800" b="1" dirty="0">
              <a:latin typeface="Calibr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47410" y="4338083"/>
            <a:ext cx="569819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3200" b="1" dirty="0" smtClean="0">
                <a:latin typeface="Calibri" charset="0"/>
              </a:rPr>
              <a:t>Email: </a:t>
            </a:r>
            <a:r>
              <a:rPr lang="en-US" sz="3200" b="1" dirty="0" smtClean="0">
                <a:solidFill>
                  <a:srgbClr val="800000"/>
                </a:solidFill>
                <a:latin typeface="Calibri" charset="0"/>
              </a:rPr>
              <a:t>cmn1160b.ta@gmail.com</a:t>
            </a:r>
            <a:endParaRPr lang="en-US" sz="3200" b="1" dirty="0">
              <a:solidFill>
                <a:srgbClr val="800000"/>
              </a:solidFill>
              <a:latin typeface="Calibri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236586" y="1668659"/>
            <a:ext cx="3865526" cy="196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indent="0"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sz="2800" b="1" dirty="0" err="1" smtClean="0">
                <a:latin typeface="Calibri" charset="0"/>
              </a:rPr>
              <a:t>É</a:t>
            </a:r>
            <a:r>
              <a:rPr lang="en-US" sz="2800" b="1" dirty="0" err="1" smtClean="0">
                <a:latin typeface="Calibri" charset="0"/>
              </a:rPr>
              <a:t>ric</a:t>
            </a:r>
            <a:r>
              <a:rPr lang="en-US" sz="2800" b="1" dirty="0" smtClean="0">
                <a:latin typeface="Calibri" charset="0"/>
              </a:rPr>
              <a:t> </a:t>
            </a:r>
            <a:r>
              <a:rPr lang="en-US" sz="2800" b="1" dirty="0" err="1" smtClean="0">
                <a:latin typeface="Calibri" charset="0"/>
              </a:rPr>
              <a:t>Dicaire</a:t>
            </a:r>
            <a:r>
              <a:rPr lang="en-US" sz="2800" b="1" dirty="0" smtClean="0">
                <a:latin typeface="Calibri" charset="0"/>
              </a:rPr>
              <a:t>  </a:t>
            </a: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sz="2800" b="1" dirty="0" smtClean="0">
                <a:latin typeface="Calibri" charset="0"/>
              </a:rPr>
              <a:t>Office </a:t>
            </a:r>
            <a:r>
              <a:rPr lang="en-US" sz="2800" b="1" dirty="0">
                <a:latin typeface="Calibri" charset="0"/>
              </a:rPr>
              <a:t>Hours: </a:t>
            </a:r>
            <a:r>
              <a:rPr lang="en-US" sz="2800" b="1" dirty="0" smtClean="0">
                <a:latin typeface="Calibri" charset="0"/>
              </a:rPr>
              <a:t>Fri 11am-noon </a:t>
            </a: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sz="2800" b="1" dirty="0" smtClean="0">
                <a:latin typeface="Calibri" charset="0"/>
              </a:rPr>
              <a:t>Location: DMS 11130</a:t>
            </a:r>
            <a:endParaRPr lang="en-US" sz="2800" b="1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609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4" descr="relativity_195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Rectangle 5"/>
          <p:cNvSpPr>
            <a:spLocks noChangeArrowheads="1"/>
          </p:cNvSpPr>
          <p:nvPr/>
        </p:nvSpPr>
        <p:spPr bwMode="auto">
          <a:xfrm>
            <a:off x="7096125" y="6554788"/>
            <a:ext cx="19843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200" b="1" i="1">
                <a:solidFill>
                  <a:srgbClr val="FF0000"/>
                </a:solidFill>
              </a:rPr>
              <a:t>Escher - Relativity (1953)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ChangeArrowheads="1"/>
          </p:cNvSpPr>
          <p:nvPr/>
        </p:nvSpPr>
        <p:spPr bwMode="auto">
          <a:xfrm>
            <a:off x="685800" y="457200"/>
            <a:ext cx="7772400" cy="609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2075" tIns="46038" rIns="92075" bIns="46038" anchor="ctr"/>
          <a:lstStyle/>
          <a:p>
            <a:pPr algn="ctr" defTabSz="762000"/>
            <a:r>
              <a:rPr lang="en-US" sz="3600" b="1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Semiotic School</a:t>
            </a:r>
          </a:p>
        </p:txBody>
      </p:sp>
      <p:pic>
        <p:nvPicPr>
          <p:cNvPr id="37891" name="Picture 5" descr="male domin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5375"/>
            <a:ext cx="9144000" cy="558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ChangeArrowheads="1"/>
          </p:cNvSpPr>
          <p:nvPr/>
        </p:nvSpPr>
        <p:spPr bwMode="auto">
          <a:xfrm>
            <a:off x="685800" y="457200"/>
            <a:ext cx="7772400" cy="609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2075" tIns="46038" rIns="92075" bIns="46038" anchor="ctr"/>
          <a:lstStyle/>
          <a:p>
            <a:pPr algn="ctr" defTabSz="762000"/>
            <a:r>
              <a:rPr lang="en-US" sz="36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What is a sign?</a:t>
            </a:r>
          </a:p>
        </p:txBody>
      </p:sp>
      <p:pic>
        <p:nvPicPr>
          <p:cNvPr id="39939" name="Picture 6" descr="sig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675" y="2076450"/>
            <a:ext cx="5018088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Rectangle 7"/>
          <p:cNvSpPr>
            <a:spLocks noChangeArrowheads="1"/>
          </p:cNvSpPr>
          <p:nvPr/>
        </p:nvSpPr>
        <p:spPr bwMode="auto">
          <a:xfrm>
            <a:off x="274638" y="3011488"/>
            <a:ext cx="1414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b="1" i="1">
                <a:solidFill>
                  <a:schemeClr val="accent2"/>
                </a:solidFill>
              </a:rPr>
              <a:t>Physical dimension </a:t>
            </a:r>
          </a:p>
        </p:txBody>
      </p:sp>
      <p:sp>
        <p:nvSpPr>
          <p:cNvPr id="39941" name="Rectangle 8"/>
          <p:cNvSpPr>
            <a:spLocks noChangeArrowheads="1"/>
          </p:cNvSpPr>
          <p:nvPr/>
        </p:nvSpPr>
        <p:spPr bwMode="auto">
          <a:xfrm>
            <a:off x="6769100" y="3613150"/>
            <a:ext cx="21383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b="1" i="1">
                <a:solidFill>
                  <a:schemeClr val="accent2"/>
                </a:solidFill>
              </a:rPr>
              <a:t>Representational dimension </a:t>
            </a:r>
          </a:p>
        </p:txBody>
      </p:sp>
      <p:sp>
        <p:nvSpPr>
          <p:cNvPr id="39942" name="Rectangle 9"/>
          <p:cNvSpPr>
            <a:spLocks noChangeArrowheads="1"/>
          </p:cNvSpPr>
          <p:nvPr/>
        </p:nvSpPr>
        <p:spPr bwMode="auto">
          <a:xfrm>
            <a:off x="6981825" y="2562225"/>
            <a:ext cx="14827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b="1" i="1">
                <a:solidFill>
                  <a:schemeClr val="accent2"/>
                </a:solidFill>
              </a:rPr>
              <a:t>Conceptual dimension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5" descr="CRI_1703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03313"/>
            <a:ext cx="9144000" cy="575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2" name="Rectangle 2"/>
          <p:cNvSpPr>
            <a:spLocks noChangeArrowheads="1"/>
          </p:cNvSpPr>
          <p:nvPr/>
        </p:nvSpPr>
        <p:spPr bwMode="auto">
          <a:xfrm>
            <a:off x="685800" y="457200"/>
            <a:ext cx="7772400" cy="609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2075" tIns="46038" rIns="92075" bIns="46038" anchor="ctr"/>
          <a:lstStyle/>
          <a:p>
            <a:pPr algn="ctr" defTabSz="762000"/>
            <a:r>
              <a:rPr lang="en-US" sz="36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Which is the </a:t>
            </a:r>
            <a:r>
              <a:rPr lang="ja-JP" altLang="en-US" sz="36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‘</a:t>
            </a:r>
            <a:r>
              <a:rPr lang="en-US" altLang="ja-JP" sz="36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real</a:t>
            </a:r>
            <a:r>
              <a:rPr lang="ja-JP" altLang="en-US" sz="36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’</a:t>
            </a:r>
            <a:r>
              <a:rPr lang="en-US" altLang="ja-JP" sz="36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chair?</a:t>
            </a:r>
            <a:endParaRPr lang="en-US" sz="3600" b="1">
              <a:solidFill>
                <a:srgbClr val="FF3300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41988" name="Rectangle 7"/>
          <p:cNvSpPr>
            <a:spLocks noChangeArrowheads="1"/>
          </p:cNvSpPr>
          <p:nvPr/>
        </p:nvSpPr>
        <p:spPr bwMode="auto">
          <a:xfrm>
            <a:off x="6040438" y="6513513"/>
            <a:ext cx="30241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000" b="1" i="1"/>
              <a:t>Joseph Kosuth, "One and Three Chairs," 1965.</a:t>
            </a:r>
            <a:r>
              <a:rPr lang="en-US" sz="1000" i="1"/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ChangeArrowheads="1"/>
          </p:cNvSpPr>
          <p:nvPr/>
        </p:nvSpPr>
        <p:spPr bwMode="auto">
          <a:xfrm>
            <a:off x="471488" y="457200"/>
            <a:ext cx="8215312" cy="609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2075" tIns="46038" rIns="92075" bIns="46038" anchor="ctr"/>
          <a:lstStyle/>
          <a:p>
            <a:pPr algn="ctr" defTabSz="762000"/>
            <a:r>
              <a:rPr lang="en-US" sz="36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Barthes</a:t>
            </a:r>
            <a:r>
              <a:rPr lang="ja-JP" altLang="en-US" sz="36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’</a:t>
            </a:r>
            <a:r>
              <a:rPr lang="en-US" altLang="ja-JP" sz="36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Two Orders of Signification</a:t>
            </a:r>
            <a:endParaRPr lang="en-US" sz="3600" b="1">
              <a:solidFill>
                <a:srgbClr val="FF3300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44035" name="Text Box 6"/>
          <p:cNvSpPr txBox="1">
            <a:spLocks noChangeArrowheads="1"/>
          </p:cNvSpPr>
          <p:nvPr/>
        </p:nvSpPr>
        <p:spPr bwMode="auto">
          <a:xfrm>
            <a:off x="271463" y="1157288"/>
            <a:ext cx="4071937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286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i="1">
                <a:solidFill>
                  <a:schemeClr val="accent2"/>
                </a:solidFill>
              </a:rPr>
              <a:t>Two levels of meaning: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sz="2000" b="1"/>
              <a:t>Denotation</a:t>
            </a:r>
          </a:p>
          <a:p>
            <a:pPr lvl="1" eaLnBrk="1" hangingPunct="1">
              <a:spcBef>
                <a:spcPct val="50000"/>
              </a:spcBef>
              <a:buClr>
                <a:srgbClr val="FF0000"/>
              </a:buClr>
              <a:buSzPct val="75000"/>
              <a:buFont typeface="Wingdings" charset="0"/>
              <a:buChar char="Ø"/>
            </a:pPr>
            <a:r>
              <a:rPr lang="en-US" sz="2000"/>
              <a:t>That which is inscribed, literally</a:t>
            </a:r>
          </a:p>
          <a:p>
            <a:pPr lvl="1" eaLnBrk="1" hangingPunct="1">
              <a:spcBef>
                <a:spcPct val="50000"/>
              </a:spcBef>
              <a:buClr>
                <a:srgbClr val="FF0000"/>
              </a:buClr>
              <a:buSzPct val="75000"/>
              <a:buFont typeface="Wingdings" charset="0"/>
              <a:buChar char="Ø"/>
            </a:pPr>
            <a:r>
              <a:rPr lang="en-US" sz="2000"/>
              <a:t>Everyday meaning of a sign</a:t>
            </a:r>
          </a:p>
        </p:txBody>
      </p:sp>
      <p:sp>
        <p:nvSpPr>
          <p:cNvPr id="44036" name="Text Box 7"/>
          <p:cNvSpPr txBox="1">
            <a:spLocks noChangeArrowheads="1"/>
          </p:cNvSpPr>
          <p:nvPr/>
        </p:nvSpPr>
        <p:spPr bwMode="auto">
          <a:xfrm>
            <a:off x="258763" y="3902075"/>
            <a:ext cx="407193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286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/>
              <a:t>2. Connotation</a:t>
            </a:r>
          </a:p>
          <a:p>
            <a:pPr lvl="1" eaLnBrk="1" hangingPunct="1">
              <a:spcBef>
                <a:spcPct val="50000"/>
              </a:spcBef>
              <a:buClr>
                <a:srgbClr val="FF0000"/>
              </a:buClr>
              <a:buSzPct val="75000"/>
              <a:buFont typeface="Wingdings" charset="0"/>
              <a:buChar char="Ø"/>
            </a:pPr>
            <a:r>
              <a:rPr lang="en-US" sz="2000"/>
              <a:t>Reading a sign in terms of cultural ideology</a:t>
            </a:r>
          </a:p>
          <a:p>
            <a:pPr lvl="1" eaLnBrk="1" hangingPunct="1">
              <a:spcBef>
                <a:spcPct val="50000"/>
              </a:spcBef>
              <a:buClr>
                <a:srgbClr val="FF0000"/>
              </a:buClr>
              <a:buSzPct val="75000"/>
              <a:buFont typeface="Wingdings" charset="0"/>
              <a:buChar char="Ø"/>
            </a:pPr>
            <a:r>
              <a:rPr lang="en-US" sz="2000"/>
              <a:t>Sign meets and interacts with ideas, values, beliefs and emotions of users</a:t>
            </a:r>
          </a:p>
        </p:txBody>
      </p:sp>
      <p:pic>
        <p:nvPicPr>
          <p:cNvPr id="44037" name="Picture 9" descr="red-maple-leaf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25" y="1566863"/>
            <a:ext cx="4197350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1090613"/>
            <a:ext cx="8620125" cy="5508625"/>
          </a:xfrm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6925" y="360363"/>
            <a:ext cx="7772400" cy="609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2075" tIns="46038" rIns="92075" bIns="46038" anchor="ctr"/>
          <a:lstStyle/>
          <a:p>
            <a:pPr algn="ctr" defTabSz="762000"/>
            <a:r>
              <a:rPr lang="en-US" sz="40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Models of Communication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685800" y="206375"/>
            <a:ext cx="7772400" cy="609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2075" tIns="46038" rIns="92075" bIns="46038" anchor="ctr"/>
          <a:lstStyle/>
          <a:p>
            <a:pPr algn="ctr" defTabSz="762000"/>
            <a:r>
              <a:rPr lang="en-US" sz="36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7 Media Literacy Concepts</a:t>
            </a:r>
          </a:p>
        </p:txBody>
      </p:sp>
      <p:pic>
        <p:nvPicPr>
          <p:cNvPr id="48131" name="Picture 5" descr="tumblr_lkgdlprscg1qa1c6so1_50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0900"/>
            <a:ext cx="4614863" cy="600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2" name="Rectangle 3"/>
          <p:cNvSpPr>
            <a:spLocks noChangeArrowheads="1"/>
          </p:cNvSpPr>
          <p:nvPr/>
        </p:nvSpPr>
        <p:spPr bwMode="auto">
          <a:xfrm>
            <a:off x="4652963" y="800100"/>
            <a:ext cx="4306887" cy="571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defTabSz="762000">
              <a:spcBef>
                <a:spcPct val="20000"/>
              </a:spcBef>
              <a:spcAft>
                <a:spcPct val="25000"/>
              </a:spcAft>
              <a:buClr>
                <a:srgbClr val="FF3300"/>
              </a:buClr>
              <a:buSzPct val="75000"/>
              <a:buFont typeface="Wingdings" charset="0"/>
              <a:buChar char="Ø"/>
            </a:pPr>
            <a:r>
              <a:rPr lang="en-US" sz="2200"/>
              <a:t>All media are constructions</a:t>
            </a:r>
          </a:p>
          <a:p>
            <a:pPr marL="342900" indent="-342900" defTabSz="762000">
              <a:spcBef>
                <a:spcPct val="50000"/>
              </a:spcBef>
              <a:spcAft>
                <a:spcPct val="25000"/>
              </a:spcAft>
              <a:buClr>
                <a:srgbClr val="FF3300"/>
              </a:buClr>
              <a:buSzPct val="75000"/>
              <a:buFont typeface="Wingdings" charset="0"/>
              <a:buChar char="Ø"/>
            </a:pPr>
            <a:r>
              <a:rPr lang="en-US" sz="2200"/>
              <a:t>Audiences negotiate meaning in media</a:t>
            </a:r>
          </a:p>
          <a:p>
            <a:pPr marL="342900" indent="-342900" defTabSz="762000">
              <a:spcBef>
                <a:spcPct val="50000"/>
              </a:spcBef>
              <a:spcAft>
                <a:spcPct val="25000"/>
              </a:spcAft>
              <a:buClr>
                <a:srgbClr val="FF3300"/>
              </a:buClr>
              <a:buSzPct val="75000"/>
              <a:buFont typeface="Wingdings" charset="0"/>
              <a:buChar char="Ø"/>
            </a:pPr>
            <a:r>
              <a:rPr lang="en-US" sz="2200"/>
              <a:t>Media have commercial implications</a:t>
            </a:r>
          </a:p>
          <a:p>
            <a:pPr marL="342900" indent="-342900" defTabSz="762000">
              <a:spcBef>
                <a:spcPct val="50000"/>
              </a:spcBef>
              <a:spcAft>
                <a:spcPct val="25000"/>
              </a:spcAft>
              <a:buClr>
                <a:srgbClr val="FF3300"/>
              </a:buClr>
              <a:buSzPct val="75000"/>
              <a:buFont typeface="Wingdings" charset="0"/>
              <a:buChar char="Ø"/>
            </a:pPr>
            <a:r>
              <a:rPr lang="en-US" sz="2200"/>
              <a:t>Media contain ideological and value messages</a:t>
            </a:r>
          </a:p>
          <a:p>
            <a:pPr marL="342900" indent="-342900" defTabSz="762000">
              <a:spcBef>
                <a:spcPct val="50000"/>
              </a:spcBef>
              <a:spcAft>
                <a:spcPct val="25000"/>
              </a:spcAft>
              <a:buClr>
                <a:srgbClr val="FF3300"/>
              </a:buClr>
              <a:buSzPct val="75000"/>
              <a:buFont typeface="Wingdings" charset="0"/>
              <a:buChar char="Ø"/>
            </a:pPr>
            <a:r>
              <a:rPr lang="en-US" sz="2200"/>
              <a:t>Media have social and political implications</a:t>
            </a:r>
          </a:p>
          <a:p>
            <a:pPr marL="342900" indent="-342900" defTabSz="762000">
              <a:spcBef>
                <a:spcPct val="50000"/>
              </a:spcBef>
              <a:spcAft>
                <a:spcPct val="25000"/>
              </a:spcAft>
              <a:buClr>
                <a:srgbClr val="FF3300"/>
              </a:buClr>
              <a:buSzPct val="75000"/>
              <a:buFont typeface="Wingdings" charset="0"/>
              <a:buChar char="Ø"/>
            </a:pPr>
            <a:r>
              <a:rPr lang="en-US" sz="2200"/>
              <a:t>Form and content are closely related</a:t>
            </a:r>
          </a:p>
          <a:p>
            <a:pPr marL="342900" indent="-342900" defTabSz="762000">
              <a:spcBef>
                <a:spcPct val="50000"/>
              </a:spcBef>
              <a:buClr>
                <a:srgbClr val="FF3300"/>
              </a:buClr>
              <a:buSzPct val="75000"/>
              <a:buFont typeface="Wingdings" charset="0"/>
              <a:buChar char="Ø"/>
            </a:pPr>
            <a:r>
              <a:rPr lang="en-US" sz="2200"/>
              <a:t>Each media has unique aesthetic form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444500" y="157163"/>
            <a:ext cx="8185150" cy="609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2075" tIns="46038" rIns="92075" bIns="46038" anchor="ctr"/>
          <a:lstStyle/>
          <a:p>
            <a:pPr algn="ctr" defTabSz="762000"/>
            <a:r>
              <a:rPr lang="en-US" sz="36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4 Components of Mass Media</a:t>
            </a:r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4967288" y="795338"/>
            <a:ext cx="4162425" cy="58737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2075" tIns="46038" rIns="92075" bIns="46038"/>
          <a:lstStyle/>
          <a:p>
            <a:pPr marL="609600" indent="-609600" defTabSz="762000">
              <a:spcBef>
                <a:spcPct val="75000"/>
              </a:spcBef>
              <a:buClr>
                <a:srgbClr val="FF3300"/>
              </a:buClr>
              <a:buSzPct val="75000"/>
              <a:buFont typeface="Wingdings" charset="0"/>
              <a:buNone/>
            </a:pPr>
            <a:r>
              <a:rPr lang="en-US" b="1">
                <a:effectLst>
                  <a:outerShdw blurRad="38100" dist="38100" dir="2700000" algn="tl">
                    <a:srgbClr val="DDDDDD"/>
                  </a:outerShdw>
                </a:effectLst>
              </a:rPr>
              <a:t>1. </a:t>
            </a:r>
            <a:r>
              <a:rPr lang="en-US" b="1">
                <a:solidFill>
                  <a:srgbClr val="FF0000"/>
                </a:solidFill>
              </a:rPr>
              <a:t>Media messages</a:t>
            </a:r>
            <a:r>
              <a:rPr lang="en-US" b="1"/>
              <a:t> – news items, novels, etc</a:t>
            </a:r>
          </a:p>
          <a:p>
            <a:pPr marL="609600" indent="-609600" defTabSz="762000">
              <a:spcBef>
                <a:spcPct val="75000"/>
              </a:spcBef>
              <a:buClr>
                <a:srgbClr val="FF3300"/>
              </a:buClr>
              <a:buSzPct val="75000"/>
              <a:buFont typeface="Wingdings" charset="0"/>
              <a:buNone/>
            </a:pPr>
            <a:r>
              <a:rPr lang="en-US" b="1"/>
              <a:t>2. </a:t>
            </a:r>
            <a:r>
              <a:rPr lang="en-US" b="1">
                <a:solidFill>
                  <a:srgbClr val="FF0000"/>
                </a:solidFill>
              </a:rPr>
              <a:t>Mass media</a:t>
            </a:r>
            <a:r>
              <a:rPr lang="en-US" b="1"/>
              <a:t> – stuff that </a:t>
            </a:r>
            <a:r>
              <a:rPr lang="ja-JP" altLang="en-US" b="1"/>
              <a:t>‘</a:t>
            </a:r>
            <a:r>
              <a:rPr lang="en-US" altLang="ja-JP" b="1"/>
              <a:t>carries</a:t>
            </a:r>
            <a:r>
              <a:rPr lang="ja-JP" altLang="en-US" b="1"/>
              <a:t>’</a:t>
            </a:r>
            <a:r>
              <a:rPr lang="en-US" altLang="ja-JP" b="1"/>
              <a:t> messages (i.e. infrastructure – from cables to books)</a:t>
            </a:r>
          </a:p>
          <a:p>
            <a:pPr marL="609600" indent="-609600" defTabSz="762000">
              <a:spcBef>
                <a:spcPct val="75000"/>
              </a:spcBef>
              <a:buClr>
                <a:srgbClr val="FF3300"/>
              </a:buClr>
              <a:buSzPct val="75000"/>
              <a:buFont typeface="Wingdings" charset="0"/>
              <a:buNone/>
            </a:pPr>
            <a:r>
              <a:rPr lang="en-US" b="1"/>
              <a:t>3. </a:t>
            </a:r>
            <a:r>
              <a:rPr lang="en-US" b="1">
                <a:solidFill>
                  <a:srgbClr val="FF0000"/>
                </a:solidFill>
              </a:rPr>
              <a:t>Mass communication</a:t>
            </a:r>
            <a:r>
              <a:rPr lang="en-US" b="1"/>
              <a:t> – process of how messages reach the audience on a large scale</a:t>
            </a:r>
          </a:p>
          <a:p>
            <a:pPr marL="1143000" lvl="2" indent="-228600" defTabSz="762000">
              <a:spcBef>
                <a:spcPct val="35000"/>
              </a:spcBef>
              <a:buClr>
                <a:srgbClr val="FF3300"/>
              </a:buClr>
              <a:buSzPct val="75000"/>
              <a:buFont typeface="Wingdings" charset="0"/>
              <a:buChar char="Ø"/>
            </a:pPr>
            <a:r>
              <a:rPr lang="en-US" sz="1600" b="1"/>
              <a:t>Production and dissemination of mass information and entertainment</a:t>
            </a:r>
          </a:p>
          <a:p>
            <a:pPr marL="1143000" lvl="2" indent="-228600" defTabSz="762000">
              <a:spcBef>
                <a:spcPct val="35000"/>
              </a:spcBef>
              <a:buClr>
                <a:srgbClr val="FF3300"/>
              </a:buClr>
              <a:buSzPct val="75000"/>
              <a:buFont typeface="Wingdings" charset="0"/>
              <a:buChar char="Ø"/>
            </a:pPr>
            <a:r>
              <a:rPr lang="en-US" sz="1600" b="1"/>
              <a:t>Decentralised production and wide accessibility</a:t>
            </a:r>
          </a:p>
          <a:p>
            <a:pPr marL="1143000" lvl="2" indent="-228600" defTabSz="762000">
              <a:spcBef>
                <a:spcPct val="35000"/>
              </a:spcBef>
              <a:buClr>
                <a:srgbClr val="FF3300"/>
              </a:buClr>
              <a:buSzPct val="75000"/>
              <a:buFont typeface="Wingdings" charset="0"/>
              <a:buChar char="Ø"/>
            </a:pPr>
            <a:r>
              <a:rPr lang="en-US" sz="1600" b="1"/>
              <a:t>Interactive exchange</a:t>
            </a:r>
          </a:p>
          <a:p>
            <a:pPr marL="609600" indent="-609600" defTabSz="762000">
              <a:spcBef>
                <a:spcPct val="75000"/>
              </a:spcBef>
              <a:buClr>
                <a:srgbClr val="FF3300"/>
              </a:buClr>
              <a:buSzPct val="75000"/>
              <a:buFont typeface="Wingdings" charset="0"/>
              <a:buNone/>
            </a:pPr>
            <a:r>
              <a:rPr lang="en-US" b="1"/>
              <a:t>4. </a:t>
            </a:r>
            <a:r>
              <a:rPr lang="en-US" b="1">
                <a:solidFill>
                  <a:srgbClr val="FF0000"/>
                </a:solidFill>
              </a:rPr>
              <a:t>Mass audiences</a:t>
            </a:r>
            <a:r>
              <a:rPr lang="en-US" b="1"/>
              <a:t> – diverse, unrelated in terms of nationality, gender, class, age, </a:t>
            </a:r>
            <a:r>
              <a:rPr lang="ja-JP" altLang="en-US" b="1"/>
              <a:t>‘</a:t>
            </a:r>
            <a:r>
              <a:rPr lang="en-US" altLang="ja-JP" b="1"/>
              <a:t>tastes, etc</a:t>
            </a:r>
            <a:endParaRPr lang="en-US" b="1" i="1">
              <a:solidFill>
                <a:srgbClr val="FF0000"/>
              </a:solidFill>
            </a:endParaRPr>
          </a:p>
        </p:txBody>
      </p:sp>
      <p:pic>
        <p:nvPicPr>
          <p:cNvPr id="50180" name="Picture 4" descr="mass-media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850900"/>
            <a:ext cx="4332287" cy="571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/>
          </p:cNvSpPr>
          <p:nvPr/>
        </p:nvSpPr>
        <p:spPr bwMode="auto">
          <a:xfrm>
            <a:off x="457200" y="466725"/>
            <a:ext cx="8229600" cy="638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 algn="ctr"/>
            <a:r>
              <a:rPr 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The Dimensions of Mass Media</a:t>
            </a:r>
          </a:p>
        </p:txBody>
      </p:sp>
      <p:pic>
        <p:nvPicPr>
          <p:cNvPr id="52227" name="Picture 5" descr="new m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8" y="1101725"/>
            <a:ext cx="3657600" cy="546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8" name="Content Placeholder 2"/>
          <p:cNvSpPr>
            <a:spLocks/>
          </p:cNvSpPr>
          <p:nvPr/>
        </p:nvSpPr>
        <p:spPr bwMode="auto">
          <a:xfrm>
            <a:off x="4030663" y="1136650"/>
            <a:ext cx="4968875" cy="548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342900">
              <a:spcBef>
                <a:spcPct val="20000"/>
              </a:spcBef>
              <a:spcAft>
                <a:spcPct val="30000"/>
              </a:spcAft>
              <a:buFont typeface="Cambria" charset="0"/>
              <a:buAutoNum type="arabicPeriod"/>
            </a:pPr>
            <a:r>
              <a:rPr lang="en-US" sz="2000" b="1"/>
              <a:t>A distinct set of activities</a:t>
            </a:r>
          </a:p>
          <a:p>
            <a:pPr marL="457200" indent="-342900">
              <a:spcBef>
                <a:spcPct val="20000"/>
              </a:spcBef>
              <a:spcAft>
                <a:spcPct val="30000"/>
              </a:spcAft>
              <a:buFont typeface="Cambria" charset="0"/>
              <a:buAutoNum type="arabicPeriod"/>
            </a:pPr>
            <a:r>
              <a:rPr lang="en-US" sz="2000" b="1"/>
              <a:t>Involving particular technological configurations</a:t>
            </a:r>
          </a:p>
          <a:p>
            <a:pPr marL="457200" indent="-342900">
              <a:spcBef>
                <a:spcPct val="20000"/>
              </a:spcBef>
              <a:spcAft>
                <a:spcPct val="30000"/>
              </a:spcAft>
              <a:buFont typeface="Cambria" charset="0"/>
              <a:buAutoNum type="arabicPeriod" startAt="3"/>
            </a:pPr>
            <a:r>
              <a:rPr lang="en-US" sz="2000" b="1"/>
              <a:t>Associated with formally-constituted institutions and organizations</a:t>
            </a:r>
          </a:p>
          <a:p>
            <a:pPr marL="457200" indent="-342900">
              <a:spcBef>
                <a:spcPct val="20000"/>
              </a:spcBef>
              <a:spcAft>
                <a:spcPct val="30000"/>
              </a:spcAft>
              <a:buFont typeface="Cambria" charset="0"/>
              <a:buAutoNum type="arabicPeriod" startAt="3"/>
            </a:pPr>
            <a:r>
              <a:rPr lang="en-US" sz="2000" b="1"/>
              <a:t>Acting within certain laws, rules, and understandings</a:t>
            </a:r>
          </a:p>
          <a:p>
            <a:pPr marL="457200" indent="-342900">
              <a:spcBef>
                <a:spcPct val="20000"/>
              </a:spcBef>
              <a:spcAft>
                <a:spcPct val="30000"/>
              </a:spcAft>
              <a:buFont typeface="Cambria" charset="0"/>
              <a:buAutoNum type="arabicPeriod" startAt="5"/>
            </a:pPr>
            <a:r>
              <a:rPr lang="en-US" sz="2000" b="1"/>
              <a:t>Carried out by persons occupying certain roles: organizational dimensions of the media</a:t>
            </a:r>
          </a:p>
          <a:p>
            <a:pPr marL="457200" indent="-342900">
              <a:spcBef>
                <a:spcPct val="20000"/>
              </a:spcBef>
              <a:spcAft>
                <a:spcPct val="30000"/>
              </a:spcAft>
              <a:buFont typeface="Cambria" charset="0"/>
              <a:buAutoNum type="arabicPeriod" startAt="6"/>
            </a:pPr>
            <a:r>
              <a:rPr lang="en-US" sz="2000" b="1"/>
              <a:t>Conveying information, entertainment, images, and words</a:t>
            </a:r>
          </a:p>
          <a:p>
            <a:pPr marL="457200" indent="-342900">
              <a:spcBef>
                <a:spcPct val="20000"/>
              </a:spcBef>
              <a:spcAft>
                <a:spcPct val="30000"/>
              </a:spcAft>
              <a:buFont typeface="Cambria" charset="0"/>
              <a:buAutoNum type="arabicPeriod" startAt="6"/>
            </a:pPr>
            <a:r>
              <a:rPr lang="en-US" sz="2000" b="1"/>
              <a:t>To or among members of society: the mass audience?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1" descr="6416340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2498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179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123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1" descr="READIN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4649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843" name="Group 19"/>
          <p:cNvGraphicFramePr>
            <a:graphicFrameLocks noGrp="1"/>
          </p:cNvGraphicFramePr>
          <p:nvPr/>
        </p:nvGraphicFramePr>
        <p:xfrm>
          <a:off x="0" y="1165225"/>
          <a:ext cx="9144000" cy="1127616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  <a:gridCol w="3048000"/>
              </a:tblGrid>
              <a:tr h="1127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Exam # 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~ 80 minutes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(Chapters 1-4 inclusive)</a:t>
                      </a:r>
                    </a:p>
                  </a:txBody>
                  <a:tcPr marT="45648" marB="4564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25% of final mark</a:t>
                      </a:r>
                    </a:p>
                  </a:txBody>
                  <a:tcPr marT="45648" marB="4564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Thurs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Oct.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6/16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~ 60-80 multiple guess &amp; true/false questions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48" marB="4564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85800" y="4572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defTabSz="762000" eaLnBrk="0" hangingPunct="0">
              <a:defRPr/>
            </a:pPr>
            <a:r>
              <a:rPr lang="en-US" sz="40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/>
                <a:cs typeface="Calibri"/>
              </a:rPr>
              <a:t>Course Assessment</a:t>
            </a:r>
          </a:p>
        </p:txBody>
      </p:sp>
      <p:graphicFrame>
        <p:nvGraphicFramePr>
          <p:cNvPr id="77860" name="Group 36"/>
          <p:cNvGraphicFramePr>
            <a:graphicFrameLocks noGrp="1"/>
          </p:cNvGraphicFramePr>
          <p:nvPr/>
        </p:nvGraphicFramePr>
        <p:xfrm>
          <a:off x="0" y="2408238"/>
          <a:ext cx="9144000" cy="1128712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  <a:gridCol w="3048000"/>
              </a:tblGrid>
              <a:tr h="11287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Exam # 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~ 80 minutes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(Chapters 5-8 inclusive)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25% of final 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Tues Nov.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15/16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~ 60-80 multiple guess &amp; true/false questions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876" name="Group 52"/>
          <p:cNvGraphicFramePr>
            <a:graphicFrameLocks noGrp="1"/>
          </p:cNvGraphicFramePr>
          <p:nvPr/>
        </p:nvGraphicFramePr>
        <p:xfrm>
          <a:off x="0" y="3649663"/>
          <a:ext cx="9144000" cy="1016000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  <a:gridCol w="3048000"/>
              </a:tblGrid>
              <a:tr h="101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0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Think Piece Essay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15% of final mark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Tues Nov.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22/16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892" name="Group 68"/>
          <p:cNvGraphicFramePr>
            <a:graphicFrameLocks noGrp="1"/>
          </p:cNvGraphicFramePr>
          <p:nvPr/>
        </p:nvGraphicFramePr>
        <p:xfrm>
          <a:off x="0" y="4799013"/>
          <a:ext cx="9144000" cy="1433512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  <a:gridCol w="3048000"/>
              </a:tblGrid>
              <a:tr h="14335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Final Exam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~ 180 minutes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(Chapters 1-12) (Emphasis on Chapters 9-12)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35% of final 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Exam time (Dec. 9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– Dec.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22)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~ 150-180 multiple guess &amp; true/false questions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826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ChangeArrowheads="1"/>
          </p:cNvSpPr>
          <p:nvPr/>
        </p:nvSpPr>
        <p:spPr bwMode="auto">
          <a:xfrm>
            <a:off x="685800" y="192088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defTabSz="762000" eaLnBrk="0" hangingPunct="0">
              <a:defRPr/>
            </a:pPr>
            <a:r>
              <a:rPr lang="en-US" sz="40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/>
                <a:cs typeface="Calibri"/>
              </a:rPr>
              <a:t>Etiquette: Rules of the Game</a:t>
            </a:r>
          </a:p>
        </p:txBody>
      </p:sp>
      <p:pic>
        <p:nvPicPr>
          <p:cNvPr id="23554" name="Picture 4" descr="calvin-and-hobbes-e13285505902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" y="1028700"/>
            <a:ext cx="4906963" cy="53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699" name="Text Box 3"/>
          <p:cNvSpPr txBox="1">
            <a:spLocks noChangeArrowheads="1"/>
          </p:cNvSpPr>
          <p:nvPr/>
        </p:nvSpPr>
        <p:spPr bwMode="auto">
          <a:xfrm>
            <a:off x="4219575" y="1162050"/>
            <a:ext cx="4833938" cy="5816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US" dirty="0" smtClean="0">
                <a:latin typeface="Calibri" charset="0"/>
              </a:rPr>
              <a:t>Come to class prepared (i.e. complete readings before class, ready to actively engage in class discussions)</a:t>
            </a:r>
          </a:p>
          <a:p>
            <a:pPr eaLnBrk="1" hangingPunct="1">
              <a:spcBef>
                <a:spcPct val="50000"/>
              </a:spcBef>
              <a:buClr>
                <a:srgbClr val="800000"/>
              </a:buClr>
              <a:buSzPct val="75000"/>
              <a:buFont typeface="Wingdings" charset="0"/>
              <a:buNone/>
              <a:defRPr/>
            </a:pPr>
            <a:endParaRPr lang="en-US" dirty="0" smtClean="0">
              <a:latin typeface="Calibri" charset="0"/>
            </a:endParaRPr>
          </a:p>
          <a:p>
            <a:pPr eaLnBrk="1" hangingPunct="1">
              <a:spcBef>
                <a:spcPct val="50000"/>
              </a:spcBef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US" dirty="0" smtClean="0">
                <a:latin typeface="Calibri" charset="0"/>
              </a:rPr>
              <a:t>Meetings begin </a:t>
            </a:r>
            <a:r>
              <a:rPr lang="en-US" b="1" u="sng" dirty="0" smtClean="0">
                <a:latin typeface="Calibri" charset="0"/>
              </a:rPr>
              <a:t>promptly</a:t>
            </a:r>
            <a:r>
              <a:rPr lang="en-US" dirty="0" smtClean="0">
                <a:latin typeface="Calibri" charset="0"/>
              </a:rPr>
              <a:t> at </a:t>
            </a:r>
            <a:r>
              <a:rPr lang="en-US" b="1" u="sng" dirty="0" smtClean="0">
                <a:solidFill>
                  <a:srgbClr val="800000"/>
                </a:solidFill>
                <a:latin typeface="Calibri" charset="0"/>
              </a:rPr>
              <a:t>16:</a:t>
            </a:r>
            <a:r>
              <a:rPr lang="en-US" b="1" u="sng" dirty="0">
                <a:solidFill>
                  <a:srgbClr val="800000"/>
                </a:solidFill>
                <a:latin typeface="Calibri" charset="0"/>
              </a:rPr>
              <a:t>0</a:t>
            </a:r>
            <a:r>
              <a:rPr lang="en-US" b="1" u="sng" dirty="0" smtClean="0">
                <a:solidFill>
                  <a:srgbClr val="800000"/>
                </a:solidFill>
                <a:latin typeface="Calibri" charset="0"/>
              </a:rPr>
              <a:t>0 </a:t>
            </a:r>
            <a:r>
              <a:rPr lang="en-US" dirty="0" smtClean="0">
                <a:latin typeface="Calibri" charset="0"/>
              </a:rPr>
              <a:t>on </a:t>
            </a:r>
            <a:r>
              <a:rPr lang="en-US" b="1" u="sng" dirty="0" smtClean="0">
                <a:solidFill>
                  <a:srgbClr val="800000"/>
                </a:solidFill>
                <a:latin typeface="Calibri" charset="0"/>
              </a:rPr>
              <a:t>Tuesdays</a:t>
            </a:r>
            <a:r>
              <a:rPr lang="en-US" dirty="0" smtClean="0">
                <a:latin typeface="Calibri" charset="0"/>
              </a:rPr>
              <a:t> and </a:t>
            </a:r>
            <a:r>
              <a:rPr lang="en-US" b="1" u="sng" dirty="0" smtClean="0">
                <a:solidFill>
                  <a:srgbClr val="800000"/>
                </a:solidFill>
                <a:latin typeface="Calibri" charset="0"/>
              </a:rPr>
              <a:t>14:</a:t>
            </a:r>
            <a:r>
              <a:rPr lang="en-US" b="1" u="sng" dirty="0">
                <a:solidFill>
                  <a:srgbClr val="800000"/>
                </a:solidFill>
                <a:latin typeface="Calibri" charset="0"/>
              </a:rPr>
              <a:t>3</a:t>
            </a:r>
            <a:r>
              <a:rPr lang="en-US" b="1" u="sng" dirty="0" smtClean="0">
                <a:solidFill>
                  <a:srgbClr val="800000"/>
                </a:solidFill>
                <a:latin typeface="Calibri" charset="0"/>
              </a:rPr>
              <a:t>0 </a:t>
            </a:r>
            <a:r>
              <a:rPr lang="en-US" dirty="0" smtClean="0">
                <a:latin typeface="Calibri" charset="0"/>
              </a:rPr>
              <a:t>on </a:t>
            </a:r>
            <a:r>
              <a:rPr lang="en-US" b="1" u="sng" dirty="0" smtClean="0">
                <a:solidFill>
                  <a:srgbClr val="800000"/>
                </a:solidFill>
                <a:latin typeface="Calibri" charset="0"/>
              </a:rPr>
              <a:t>Thursdays</a:t>
            </a:r>
            <a:r>
              <a:rPr lang="en-US" dirty="0" smtClean="0">
                <a:latin typeface="Calibri" charset="0"/>
              </a:rPr>
              <a:t> </a:t>
            </a:r>
            <a:endParaRPr lang="en-US" dirty="0" smtClean="0">
              <a:latin typeface="Calibri" charset="0"/>
            </a:endParaRPr>
          </a:p>
          <a:p>
            <a:pPr eaLnBrk="1" hangingPunct="1">
              <a:spcBef>
                <a:spcPct val="50000"/>
              </a:spcBef>
              <a:buClr>
                <a:srgbClr val="800000"/>
              </a:buClr>
              <a:buSzPct val="75000"/>
              <a:buFont typeface="Wingdings" charset="0"/>
              <a:buNone/>
              <a:defRPr/>
            </a:pPr>
            <a:endParaRPr lang="en-US" dirty="0" smtClean="0">
              <a:latin typeface="Calibri" charset="0"/>
            </a:endParaRPr>
          </a:p>
          <a:p>
            <a:pPr eaLnBrk="1" hangingPunct="1">
              <a:spcBef>
                <a:spcPct val="50000"/>
              </a:spcBef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US" dirty="0" smtClean="0">
                <a:latin typeface="Calibri" charset="0"/>
              </a:rPr>
              <a:t>Please refrain from bringing food to, and/or eating during, class meetings. Beverages are fine</a:t>
            </a:r>
          </a:p>
          <a:p>
            <a:pPr eaLnBrk="1" hangingPunct="1">
              <a:spcBef>
                <a:spcPct val="50000"/>
              </a:spcBef>
              <a:buClr>
                <a:srgbClr val="FF0000"/>
              </a:buClr>
              <a:buSzPct val="75000"/>
              <a:buFont typeface="Wingdings" charset="0"/>
              <a:buNone/>
              <a:defRPr/>
            </a:pPr>
            <a:endParaRPr lang="en-US" dirty="0" smtClean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012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ChangeArrowheads="1"/>
          </p:cNvSpPr>
          <p:nvPr/>
        </p:nvSpPr>
        <p:spPr bwMode="auto">
          <a:xfrm>
            <a:off x="669925" y="144463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defTabSz="762000" eaLnBrk="0" hangingPunct="0">
              <a:defRPr/>
            </a:pPr>
            <a:r>
              <a:rPr lang="en-US" sz="40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/>
                <a:cs typeface="Calibri"/>
              </a:rPr>
              <a:t>Etiquette: Rules of the Game</a:t>
            </a:r>
          </a:p>
        </p:txBody>
      </p:sp>
      <p:pic>
        <p:nvPicPr>
          <p:cNvPr id="25602" name="Picture 5" descr="no-cell-phone-sig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388" y="736600"/>
            <a:ext cx="4953000" cy="607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4734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5" descr="social-media-net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1336675"/>
            <a:ext cx="7704138" cy="395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2" name="Text Box 6"/>
          <p:cNvSpPr txBox="1">
            <a:spLocks noChangeArrowheads="1"/>
          </p:cNvSpPr>
          <p:nvPr/>
        </p:nvSpPr>
        <p:spPr bwMode="auto">
          <a:xfrm>
            <a:off x="1292225" y="163513"/>
            <a:ext cx="65024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6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/>
                <a:cs typeface="Calibri"/>
              </a:rPr>
              <a:t>WEAPONS OF</a:t>
            </a:r>
          </a:p>
        </p:txBody>
      </p:sp>
      <p:sp>
        <p:nvSpPr>
          <p:cNvPr id="80903" name="Text Box 7"/>
          <p:cNvSpPr txBox="1">
            <a:spLocks noChangeArrowheads="1"/>
          </p:cNvSpPr>
          <p:nvPr/>
        </p:nvSpPr>
        <p:spPr bwMode="auto">
          <a:xfrm>
            <a:off x="0" y="5360988"/>
            <a:ext cx="9144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6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/>
                <a:cs typeface="Calibri"/>
              </a:rPr>
              <a:t>MASS DISTRACTION</a:t>
            </a:r>
          </a:p>
        </p:txBody>
      </p:sp>
    </p:spTree>
    <p:extLst>
      <p:ext uri="{BB962C8B-B14F-4D97-AF65-F5344CB8AC3E}">
        <p14:creationId xmlns:p14="http://schemas.microsoft.com/office/powerpoint/2010/main" val="4065875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6787</TotalTime>
  <Words>974</Words>
  <Application>Microsoft Macintosh PowerPoint</Application>
  <PresentationFormat>On-screen Show (4:3)</PresentationFormat>
  <Paragraphs>194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ＭＳ Ｐゴシック</vt:lpstr>
      <vt:lpstr>Calibri</vt:lpstr>
      <vt:lpstr>Wingdings</vt:lpstr>
      <vt:lpstr>Cambria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Daniel Pare</dc:creator>
  <cp:keywords/>
  <dc:description/>
  <cp:lastModifiedBy>Daniel</cp:lastModifiedBy>
  <cp:revision>64</cp:revision>
  <cp:lastPrinted>2016-09-13T01:17:29Z</cp:lastPrinted>
  <dcterms:created xsi:type="dcterms:W3CDTF">2004-01-08T18:27:57Z</dcterms:created>
  <dcterms:modified xsi:type="dcterms:W3CDTF">2016-09-13T01:44:43Z</dcterms:modified>
  <cp:category/>
</cp:coreProperties>
</file>