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1" r:id="rId2"/>
    <p:sldId id="479" r:id="rId3"/>
    <p:sldId id="423" r:id="rId4"/>
    <p:sldId id="474" r:id="rId5"/>
    <p:sldId id="424" r:id="rId6"/>
    <p:sldId id="438" r:id="rId7"/>
    <p:sldId id="477" r:id="rId8"/>
    <p:sldId id="440" r:id="rId9"/>
    <p:sldId id="441" r:id="rId10"/>
    <p:sldId id="456" r:id="rId11"/>
    <p:sldId id="452" r:id="rId12"/>
    <p:sldId id="459" r:id="rId13"/>
    <p:sldId id="457" r:id="rId14"/>
    <p:sldId id="460" r:id="rId15"/>
    <p:sldId id="458" r:id="rId16"/>
    <p:sldId id="46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C66"/>
    <a:srgbClr val="CC9900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664" y="-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3ADB-CB32-4343-B245-4B672DD5443C}" type="datetimeFigureOut">
              <a:rPr lang="en-US" smtClean="0"/>
              <a:t>16-09-14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6A82E-3FCD-FC41-81AF-892420CB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69A6D5F-A5A9-3B4C-8DC8-D9610C66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86553-5B2D-184B-A8FA-E01D7C2FFC3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1031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0" tIns="45715" rIns="91430" bIns="45715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263" indent="-2698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44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2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034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06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78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50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AD6BC245-407D-134C-9FFC-0E3A9DE83A3D}" type="slidenum">
              <a:rPr lang="en-US" sz="1300" smtClean="0"/>
              <a:pPr algn="r">
                <a:defRPr/>
              </a:pPr>
              <a:t>1</a:t>
            </a:fld>
            <a:endParaRPr lang="en-US" sz="1300" smtClean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A81F4-4F6C-0742-9FBE-16E00776B70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317500"/>
            <a:ext cx="2438400" cy="1828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Rectangle 1"/>
          <p:cNvSpPr/>
          <p:nvPr/>
        </p:nvSpPr>
        <p:spPr>
          <a:xfrm>
            <a:off x="203200" y="653545"/>
            <a:ext cx="173990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050" i="1" dirty="0"/>
              <a:t>Does media ownership grant permission to control editorial perspective?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050" i="1" dirty="0"/>
              <a:t>Government may control media directly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050" i="1" dirty="0"/>
              <a:t>Freedom of information vs. privacy concerns</a:t>
            </a: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E4F03-D39B-BD49-B0C0-9B8C0EC6FBE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6B06-F0FF-3E46-B786-5C5BA00A00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FE6BF-7C48-9F4C-9067-678509959A3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8902" y="211644"/>
            <a:ext cx="2125884" cy="1000501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1C0F1-7749-5A47-A6E7-81A2386434D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350498-256D-1847-BCCC-0657265BD90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898E5-87E1-F041-9DB4-922F9334C83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AED39-704C-BD45-998C-2CDB2E65297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1031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0" tIns="45715" rIns="91430" bIns="45715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263" indent="-2698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44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2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034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06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78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50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6B08DF68-5F60-824F-A348-02B86E2E0489}" type="slidenum">
              <a:rPr lang="en-US" sz="1300" smtClean="0"/>
              <a:pPr algn="r">
                <a:defRPr/>
              </a:pPr>
              <a:t>2</a:t>
            </a:fld>
            <a:endParaRPr lang="en-US" sz="1300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4D0022-EF3A-E34A-8E95-0B3D6937B10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139700" y="4213225"/>
            <a:ext cx="64928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  <a:p>
            <a:pPr lvl="1">
              <a:defRPr/>
            </a:pPr>
            <a:endParaRPr lang="en-US" dirty="0">
              <a:cs typeface="+mn-cs"/>
            </a:endParaRPr>
          </a:p>
          <a:p>
            <a:pPr lvl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9880D-5747-5F4E-8859-6EAC8A7F352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B0186A-2A3D-2441-8CF3-0311C83C65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72784-0BA2-2D42-AD3D-4322441FB37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78309-05B1-DF4A-9EBB-F39CEFDFF12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0854F-D354-2640-A3A7-AD7501B6900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E506B-B287-E243-A988-F0BC6B4EF92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342900"/>
            <a:ext cx="3441700" cy="25812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TextBox 1"/>
          <p:cNvSpPr txBox="1"/>
          <p:nvPr/>
        </p:nvSpPr>
        <p:spPr>
          <a:xfrm>
            <a:off x="139700" y="736600"/>
            <a:ext cx="1308100" cy="74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050" i="1" dirty="0" err="1">
                <a:latin typeface="Arial"/>
                <a:cs typeface="Arial"/>
              </a:rPr>
              <a:t>Habermas</a:t>
            </a:r>
            <a:r>
              <a:rPr lang="en-US" sz="1050" i="1" dirty="0">
                <a:latin typeface="Arial"/>
                <a:cs typeface="Arial"/>
              </a:rPr>
              <a:t> is a major advocate of the need to create </a:t>
            </a:r>
            <a:r>
              <a:rPr lang="ja-JP" altLang="en-US" sz="1050" i="1" dirty="0">
                <a:latin typeface="Arial"/>
                <a:cs typeface="Arial"/>
              </a:rPr>
              <a:t>‘</a:t>
            </a:r>
            <a:r>
              <a:rPr lang="en-US" sz="1050" i="1" dirty="0">
                <a:latin typeface="Arial"/>
                <a:cs typeface="Arial"/>
              </a:rPr>
              <a:t>spaces</a:t>
            </a:r>
            <a:r>
              <a:rPr lang="ja-JP" altLang="en-US" sz="1050" i="1" dirty="0">
                <a:latin typeface="Arial"/>
                <a:cs typeface="Arial"/>
              </a:rPr>
              <a:t>’</a:t>
            </a:r>
            <a:r>
              <a:rPr lang="en-US" sz="1050" i="1" dirty="0">
                <a:latin typeface="Arial"/>
                <a:cs typeface="Arial"/>
              </a:rPr>
              <a:t> for public discourse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2400" y="787400"/>
            <a:ext cx="1308100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050" i="1" dirty="0" smtClean="0">
                <a:latin typeface="Arial"/>
                <a:cs typeface="Arial"/>
              </a:rPr>
              <a:t>Think of public sphere as a ‘marketplace of ideas’</a:t>
            </a:r>
            <a:endParaRPr lang="en-US" sz="1050" i="1" dirty="0">
              <a:latin typeface="Arial"/>
              <a:cs typeface="Arial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D8F2-EB06-9340-B6B4-C73381A77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2727-462F-D042-BA46-2C31FF9E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95B16-BD1F-CA42-BF03-512523B2B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98651-C829-FD4C-8625-5C0729AC9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0831-F44B-594D-9036-4D10D04C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6B20-480C-FC44-A04E-50FE7B11E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28EF-AA33-F34D-890E-5EA51C00B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47D6B-EDE4-094E-AEBF-B03AC2614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CCE21-1F51-6F40-B6D0-8F730BAF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6849B-8D0D-D446-B2B3-452B1A092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DFE35-8BD1-EC48-AB6D-9D78AA7D3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cs typeface="+mn-cs"/>
              </a:defRPr>
            </a:lvl1pPr>
          </a:lstStyle>
          <a:p>
            <a:pPr>
              <a:defRPr/>
            </a:pPr>
            <a:fld id="{15EDF860-9B1F-6F4A-8770-F30759704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79388" y="333375"/>
            <a:ext cx="8713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CMN 1160A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 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53013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800000"/>
                </a:solidFill>
              </a:rPr>
              <a:t>Week </a:t>
            </a:r>
            <a:r>
              <a:rPr lang="en-US" sz="2400" i="1" dirty="0" smtClean="0">
                <a:solidFill>
                  <a:srgbClr val="800000"/>
                </a:solidFill>
              </a:rPr>
              <a:t>2B: Communication</a:t>
            </a:r>
            <a:r>
              <a:rPr lang="en-US" sz="2400" i="1" dirty="0">
                <a:solidFill>
                  <a:srgbClr val="800000"/>
                </a:solidFill>
              </a:rPr>
              <a:t>: Social and Cultural Forms</a:t>
            </a:r>
          </a:p>
          <a:p>
            <a:pPr algn="ctr">
              <a:defRPr/>
            </a:pPr>
            <a:r>
              <a:rPr lang="en-US" sz="2400" dirty="0"/>
              <a:t>Daniel J. </a:t>
            </a:r>
            <a:r>
              <a:rPr lang="en-US" sz="2400" dirty="0" err="1"/>
              <a:t>Paré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University of Ottawa, Department of Communication</a:t>
            </a:r>
          </a:p>
          <a:p>
            <a:pPr algn="ctr">
              <a:defRPr/>
            </a:pPr>
            <a:r>
              <a:rPr lang="en-US" sz="2400" dirty="0"/>
              <a:t>September </a:t>
            </a:r>
            <a:r>
              <a:rPr lang="en-US" sz="2400" dirty="0" smtClean="0"/>
              <a:t>15, 2016</a:t>
            </a:r>
            <a:endParaRPr lang="en-US" sz="2400" dirty="0"/>
          </a:p>
        </p:txBody>
      </p:sp>
      <p:pic>
        <p:nvPicPr>
          <p:cNvPr id="3075" name="Picture 7" descr="digital form mos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10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rack-obama-4-8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4135" y="67737"/>
            <a:ext cx="8128000" cy="84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Politics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2" descr="fetch%3EUID%3E"/>
          <p:cNvSpPr>
            <a:spLocks noChangeAspect="1" noChangeArrowheads="1"/>
          </p:cNvSpPr>
          <p:nvPr/>
        </p:nvSpPr>
        <p:spPr bwMode="auto">
          <a:xfrm>
            <a:off x="1681163" y="1752600"/>
            <a:ext cx="57816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0" name="Picture 3" descr="two-step-flow-of-communication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6975"/>
            <a:ext cx="429895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0" name="Content Placeholder 2"/>
          <p:cNvSpPr>
            <a:spLocks/>
          </p:cNvSpPr>
          <p:nvPr/>
        </p:nvSpPr>
        <p:spPr bwMode="auto">
          <a:xfrm>
            <a:off x="4630738" y="1250950"/>
            <a:ext cx="4078287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spcBef>
                <a:spcPct val="20000"/>
              </a:spcBef>
              <a:defRPr/>
            </a:pPr>
            <a:r>
              <a:rPr lang="en-US" sz="24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Two-Step Flow Model</a:t>
            </a:r>
            <a:endParaRPr lang="en-US" sz="2400" i="1" dirty="0">
              <a:solidFill>
                <a:srgbClr val="800000"/>
              </a:solidFill>
              <a:cs typeface="+mn-cs"/>
            </a:endParaRPr>
          </a:p>
          <a:p>
            <a:pPr marL="342900" indent="-22860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lang="en-US" sz="2000" dirty="0">
                <a:cs typeface="+mn-cs"/>
              </a:rPr>
              <a:t>Developed by Katz and </a:t>
            </a:r>
            <a:r>
              <a:rPr lang="en-US" sz="2000" dirty="0" err="1">
                <a:cs typeface="+mn-cs"/>
              </a:rPr>
              <a:t>Lazarsfeld</a:t>
            </a:r>
            <a:r>
              <a:rPr lang="en-US" sz="2000" dirty="0">
                <a:cs typeface="+mn-cs"/>
              </a:rPr>
              <a:t> (1955)</a:t>
            </a:r>
          </a:p>
          <a:p>
            <a:pPr marL="342900" indent="-228600">
              <a:spcBef>
                <a:spcPct val="20000"/>
              </a:spcBef>
              <a:buClr>
                <a:srgbClr val="800000"/>
              </a:buClr>
              <a:buFontTx/>
              <a:buChar char="•"/>
              <a:defRPr/>
            </a:pPr>
            <a:r>
              <a:rPr lang="ja-JP" altLang="en-US" sz="2000" dirty="0">
                <a:latin typeface="Arial"/>
                <a:cs typeface="+mn-cs"/>
              </a:rPr>
              <a:t>‘</a:t>
            </a:r>
            <a:r>
              <a:rPr lang="en-US" sz="2000" dirty="0">
                <a:cs typeface="+mn-cs"/>
              </a:rPr>
              <a:t>Opinion leaders</a:t>
            </a:r>
            <a:r>
              <a:rPr lang="ja-JP" altLang="en-US" sz="2000" dirty="0">
                <a:latin typeface="Arial"/>
                <a:cs typeface="+mn-cs"/>
              </a:rPr>
              <a:t>’</a:t>
            </a:r>
            <a:r>
              <a:rPr lang="en-US" sz="2000" dirty="0">
                <a:cs typeface="+mn-cs"/>
              </a:rPr>
              <a:t>: people with better access to and understanding of the media</a:t>
            </a:r>
          </a:p>
          <a:p>
            <a:pPr marL="639763" lvl="1" indent="-228600">
              <a:spcBef>
                <a:spcPct val="20000"/>
              </a:spcBef>
              <a:buClr>
                <a:srgbClr val="800000"/>
              </a:buClr>
              <a:buFontTx/>
              <a:buChar char="–"/>
              <a:defRPr/>
            </a:pPr>
            <a:r>
              <a:rPr lang="en-US" sz="2000" dirty="0">
                <a:cs typeface="+mn-cs"/>
              </a:rPr>
              <a:t>These people transmit information to the greater population and are seen as key media/information players.</a:t>
            </a: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450850" y="457200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Politics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450850" y="457200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Politics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4956175" y="1484313"/>
            <a:ext cx="377348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cs typeface="+mn-cs"/>
              </a:rPr>
              <a:t>Media obsessions</a:t>
            </a:r>
          </a:p>
          <a:p>
            <a:pPr marL="742950" lvl="1" indent="-28575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dirty="0">
                <a:cs typeface="+mn-cs"/>
              </a:rPr>
              <a:t>Politics</a:t>
            </a:r>
          </a:p>
          <a:p>
            <a:pPr marL="742950" lvl="1" indent="-28575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dirty="0">
                <a:cs typeface="+mn-cs"/>
              </a:rPr>
              <a:t>Conflict</a:t>
            </a:r>
          </a:p>
          <a:p>
            <a:pPr marL="742950" lvl="1" indent="-28575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dirty="0">
                <a:cs typeface="+mn-cs"/>
              </a:rPr>
              <a:t>Scandals</a:t>
            </a:r>
          </a:p>
          <a:p>
            <a:pPr marL="742950" lvl="1" indent="-28575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dirty="0">
                <a:cs typeface="+mn-cs"/>
              </a:rPr>
              <a:t>Horse races</a:t>
            </a:r>
          </a:p>
          <a:p>
            <a:pPr marL="742950" lvl="1" indent="-28575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dirty="0">
                <a:cs typeface="+mn-cs"/>
              </a:rPr>
              <a:t>Brevity</a:t>
            </a:r>
          </a:p>
        </p:txBody>
      </p:sp>
      <p:pic>
        <p:nvPicPr>
          <p:cNvPr id="31747" name="Picture 8" descr="anchorman_movie_poster_01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77925"/>
            <a:ext cx="434022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9" descr="24-hour-news-cycl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28576">
            <a:off x="184150" y="4878388"/>
            <a:ext cx="46910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14 at 15.14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32_podborka_kreativ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5" descr="uppnet_spr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3297238"/>
            <a:ext cx="2470150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450850" y="157163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Economics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5" descr="4464828517_2fdf5f479c_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1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4630738" y="1268413"/>
            <a:ext cx="4232275" cy="437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00050" indent="-400050"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cs typeface="+mn-cs"/>
              </a:rPr>
              <a:t>We construct our identities through social interactions.</a:t>
            </a:r>
          </a:p>
          <a:p>
            <a:pPr marL="400050" indent="-400050">
              <a:spcBef>
                <a:spcPct val="18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cs typeface="+mn-cs"/>
              </a:rPr>
              <a:t>Media allows us to explore the world and our relationships to it.</a:t>
            </a:r>
          </a:p>
          <a:p>
            <a:pPr marL="400050" indent="-400050">
              <a:spcBef>
                <a:spcPct val="18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cs typeface="+mn-cs"/>
              </a:rPr>
              <a:t>Does media encourage consumerist values?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450850" y="457200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Identity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" descr="barbara-kruger-consumerism-criti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450850" y="457200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 - Identity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</a:rPr>
              <a:t>Defining Society and Culture</a:t>
            </a:r>
          </a:p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</a:rPr>
              <a:t>Notion of the Public Sphere </a:t>
            </a:r>
          </a:p>
          <a:p>
            <a:pPr marL="342900" indent="-342900" defTabSz="7620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</a:rPr>
              <a:t>Social Roles of Media</a:t>
            </a:r>
          </a:p>
        </p:txBody>
      </p:sp>
    </p:spTree>
    <p:extLst>
      <p:ext uri="{BB962C8B-B14F-4D97-AF65-F5344CB8AC3E}">
        <p14:creationId xmlns:p14="http://schemas.microsoft.com/office/powerpoint/2010/main" val="292631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5" descr="multi-cultural_face_blo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038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Society, Culture and Media</a:t>
            </a:r>
          </a:p>
        </p:txBody>
      </p:sp>
      <p:sp>
        <p:nvSpPr>
          <p:cNvPr id="233479" name="Content Placeholder 2"/>
          <p:cNvSpPr>
            <a:spLocks/>
          </p:cNvSpPr>
          <p:nvPr/>
        </p:nvSpPr>
        <p:spPr bwMode="auto">
          <a:xfrm>
            <a:off x="4114800" y="1143000"/>
            <a:ext cx="487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spcBef>
                <a:spcPct val="20000"/>
              </a:spcBef>
              <a:defRPr/>
            </a:pPr>
            <a:r>
              <a:rPr lang="en-US" sz="2400" b="1" i="1" dirty="0">
                <a:solidFill>
                  <a:schemeClr val="accent2"/>
                </a:solidFill>
                <a:cs typeface="+mn-cs"/>
              </a:rPr>
              <a:t>Society</a:t>
            </a:r>
            <a:r>
              <a:rPr lang="en-US" sz="2400" i="1" dirty="0">
                <a:solidFill>
                  <a:schemeClr val="accent2"/>
                </a:solidFill>
                <a:cs typeface="+mn-cs"/>
              </a:rPr>
              <a:t>:</a:t>
            </a:r>
            <a:r>
              <a:rPr lang="en-US" sz="2400" dirty="0">
                <a:cs typeface="+mn-cs"/>
              </a:rPr>
              <a:t>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>
                <a:cs typeface="+mn-cs"/>
              </a:rPr>
              <a:t>the body of institutions and relationships within which people live, and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>
                <a:cs typeface="+mn-cs"/>
              </a:rPr>
              <a:t>the conditions in which such relationships are formed</a:t>
            </a:r>
          </a:p>
          <a:p>
            <a:pPr marL="231775" indent="-231775">
              <a:spcBef>
                <a:spcPct val="100000"/>
              </a:spcBef>
              <a:defRPr/>
            </a:pPr>
            <a:r>
              <a:rPr lang="en-US" sz="2400" b="1" i="1" dirty="0">
                <a:solidFill>
                  <a:schemeClr val="accent2"/>
                </a:solidFill>
                <a:cs typeface="+mn-cs"/>
              </a:rPr>
              <a:t>Culture</a:t>
            </a:r>
            <a:r>
              <a:rPr lang="en-US" sz="2400" i="1" dirty="0">
                <a:solidFill>
                  <a:schemeClr val="accent2"/>
                </a:solidFill>
                <a:cs typeface="+mn-cs"/>
              </a:rPr>
              <a:t>:</a:t>
            </a:r>
            <a:r>
              <a:rPr lang="en-US" sz="2200" dirty="0">
                <a:cs typeface="+mn-cs"/>
              </a:rPr>
              <a:t>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>
                <a:cs typeface="+mn-cs"/>
              </a:rPr>
              <a:t>the process of intellectual, spiritual, and aesthetic development,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>
                <a:cs typeface="+mn-cs"/>
              </a:rPr>
              <a:t>the works and practices that arise from this development, and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>
                <a:cs typeface="+mn-cs"/>
              </a:rPr>
              <a:t>a particular way of life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stratford_fest-767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206375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3" descr="WWE RAW International Tennis Complex, Zayed Sports City 9-2-2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34950"/>
            <a:ext cx="24003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 descr="231098-42821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34963"/>
            <a:ext cx="222567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Ballet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6971">
            <a:off x="290513" y="2343150"/>
            <a:ext cx="288766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large_GR-Symphony-453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3113"/>
            <a:ext cx="337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Keeping-Up-With-The-Kardashia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4364038"/>
            <a:ext cx="3381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Nicki-Minaj-superbass-lyrics-album-hairstyles (2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492125"/>
            <a:ext cx="1598612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2" descr="NASC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27141">
            <a:off x="5235575" y="2559050"/>
            <a:ext cx="296386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513138" y="3119438"/>
            <a:ext cx="157956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VS.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5" descr="Trailer_Park_Bo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madamaButterf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5" descr="More3TenorsR_468x3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Hamlet-Books-Shakespe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4724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3" descr="Fifty_Shades_of_Grey_Men-06165-12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4114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" descr="1297290210247_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250825" y="457200"/>
            <a:ext cx="8642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Threat to Canada?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Social Roles of Media</a:t>
            </a:r>
          </a:p>
        </p:txBody>
      </p:sp>
      <p:pic>
        <p:nvPicPr>
          <p:cNvPr id="21506" name="Picture 5" descr="Haber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266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27"/>
          <p:cNvGrpSpPr>
            <a:grpSpLocks/>
          </p:cNvGrpSpPr>
          <p:nvPr/>
        </p:nvGrpSpPr>
        <p:grpSpPr bwMode="auto">
          <a:xfrm>
            <a:off x="3478213" y="1163638"/>
            <a:ext cx="5400675" cy="5329237"/>
            <a:chOff x="1156" y="733"/>
            <a:chExt cx="3402" cy="3357"/>
          </a:xfrm>
        </p:grpSpPr>
        <p:sp>
          <p:nvSpPr>
            <p:cNvPr id="21509" name="Oval 28"/>
            <p:cNvSpPr>
              <a:spLocks noChangeArrowheads="1"/>
            </p:cNvSpPr>
            <p:nvPr/>
          </p:nvSpPr>
          <p:spPr bwMode="auto">
            <a:xfrm>
              <a:off x="2018" y="1842"/>
              <a:ext cx="1584" cy="9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Oval 29"/>
            <p:cNvSpPr>
              <a:spLocks noChangeArrowheads="1"/>
            </p:cNvSpPr>
            <p:nvPr/>
          </p:nvSpPr>
          <p:spPr bwMode="auto">
            <a:xfrm>
              <a:off x="2925" y="2341"/>
              <a:ext cx="93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Oval 30"/>
            <p:cNvSpPr>
              <a:spLocks noChangeArrowheads="1"/>
            </p:cNvSpPr>
            <p:nvPr/>
          </p:nvSpPr>
          <p:spPr bwMode="auto">
            <a:xfrm>
              <a:off x="2608" y="2432"/>
              <a:ext cx="576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Oval 31"/>
            <p:cNvSpPr>
              <a:spLocks noChangeArrowheads="1"/>
            </p:cNvSpPr>
            <p:nvPr/>
          </p:nvSpPr>
          <p:spPr bwMode="auto">
            <a:xfrm>
              <a:off x="2290" y="2478"/>
              <a:ext cx="504" cy="4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32"/>
            <p:cNvSpPr>
              <a:spLocks noChangeArrowheads="1"/>
            </p:cNvSpPr>
            <p:nvPr/>
          </p:nvSpPr>
          <p:spPr bwMode="auto">
            <a:xfrm>
              <a:off x="1746" y="1933"/>
              <a:ext cx="720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33"/>
            <p:cNvSpPr txBox="1">
              <a:spLocks noChangeArrowheads="1"/>
            </p:cNvSpPr>
            <p:nvPr/>
          </p:nvSpPr>
          <p:spPr bwMode="auto">
            <a:xfrm>
              <a:off x="3729" y="1706"/>
              <a:ext cx="64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/>
                <a:t>Media</a:t>
              </a:r>
              <a:endParaRPr lang="en-US" sz="1800" b="1"/>
            </a:p>
          </p:txBody>
        </p:sp>
        <p:sp>
          <p:nvSpPr>
            <p:cNvPr id="21515" name="Text Box 34"/>
            <p:cNvSpPr txBox="1">
              <a:spLocks noChangeArrowheads="1"/>
            </p:cNvSpPr>
            <p:nvPr/>
          </p:nvSpPr>
          <p:spPr bwMode="auto">
            <a:xfrm>
              <a:off x="3878" y="2976"/>
              <a:ext cx="680" cy="4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/>
                <a:t>Universities/debating</a:t>
              </a:r>
              <a:r>
                <a:rPr lang="en-US" sz="1200"/>
                <a:t> </a:t>
              </a:r>
              <a:r>
                <a:rPr lang="en-US" sz="1200" b="1"/>
                <a:t>societies</a:t>
              </a:r>
              <a:endParaRPr lang="en-US" sz="1800" b="1"/>
            </a:p>
          </p:txBody>
        </p:sp>
        <p:sp>
          <p:nvSpPr>
            <p:cNvPr id="21516" name="Text Box 35"/>
            <p:cNvSpPr txBox="1">
              <a:spLocks noChangeArrowheads="1"/>
            </p:cNvSpPr>
            <p:nvPr/>
          </p:nvSpPr>
          <p:spPr bwMode="auto">
            <a:xfrm>
              <a:off x="1803" y="3067"/>
              <a:ext cx="7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/>
                <a:t>Café</a:t>
              </a:r>
              <a:r>
                <a:rPr lang="en-US" sz="1200"/>
                <a:t> </a:t>
              </a:r>
              <a:r>
                <a:rPr lang="en-US" sz="1200" b="1"/>
                <a:t>society/salons</a:t>
              </a:r>
              <a:endParaRPr lang="en-US" sz="1800" b="1"/>
            </a:p>
          </p:txBody>
        </p:sp>
        <p:sp>
          <p:nvSpPr>
            <p:cNvPr id="21517" name="Text Box 36"/>
            <p:cNvSpPr txBox="1">
              <a:spLocks noChangeArrowheads="1"/>
            </p:cNvSpPr>
            <p:nvPr/>
          </p:nvSpPr>
          <p:spPr bwMode="auto">
            <a:xfrm>
              <a:off x="1156" y="1706"/>
              <a:ext cx="50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Culture</a:t>
              </a:r>
              <a:endParaRPr lang="en-US" sz="1800" b="1"/>
            </a:p>
          </p:txBody>
        </p:sp>
        <p:sp>
          <p:nvSpPr>
            <p:cNvPr id="257061" name="Line 37"/>
            <p:cNvSpPr>
              <a:spLocks noChangeShapeType="1"/>
            </p:cNvSpPr>
            <p:nvPr/>
          </p:nvSpPr>
          <p:spPr bwMode="auto">
            <a:xfrm flipH="1">
              <a:off x="3243" y="1979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2" name="Line 38"/>
            <p:cNvSpPr>
              <a:spLocks noChangeShapeType="1"/>
            </p:cNvSpPr>
            <p:nvPr/>
          </p:nvSpPr>
          <p:spPr bwMode="auto">
            <a:xfrm flipH="1" flipV="1">
              <a:off x="3515" y="2659"/>
              <a:ext cx="363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3" name="Line 39"/>
            <p:cNvSpPr>
              <a:spLocks noChangeShapeType="1"/>
            </p:cNvSpPr>
            <p:nvPr/>
          </p:nvSpPr>
          <p:spPr bwMode="auto">
            <a:xfrm flipV="1">
              <a:off x="2427" y="2659"/>
              <a:ext cx="181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4" name="Line 40"/>
            <p:cNvSpPr>
              <a:spLocks noChangeShapeType="1"/>
            </p:cNvSpPr>
            <p:nvPr/>
          </p:nvSpPr>
          <p:spPr bwMode="auto">
            <a:xfrm flipV="1">
              <a:off x="2426" y="2750"/>
              <a:ext cx="544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5" name="Line 41"/>
            <p:cNvSpPr>
              <a:spLocks noChangeShapeType="1"/>
            </p:cNvSpPr>
            <p:nvPr/>
          </p:nvSpPr>
          <p:spPr bwMode="auto">
            <a:xfrm>
              <a:off x="1656" y="1979"/>
              <a:ext cx="408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6" name="Rectangle 42"/>
            <p:cNvSpPr>
              <a:spLocks noChangeArrowheads="1"/>
            </p:cNvSpPr>
            <p:nvPr/>
          </p:nvSpPr>
          <p:spPr bwMode="auto">
            <a:xfrm>
              <a:off x="2422" y="733"/>
              <a:ext cx="10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cs typeface="+mn-cs"/>
                </a:rPr>
                <a:t>THE STATE</a:t>
              </a:r>
            </a:p>
          </p:txBody>
        </p:sp>
        <p:sp>
          <p:nvSpPr>
            <p:cNvPr id="257067" name="Rectangle 43"/>
            <p:cNvSpPr>
              <a:spLocks noChangeArrowheads="1"/>
            </p:cNvSpPr>
            <p:nvPr/>
          </p:nvSpPr>
          <p:spPr bwMode="auto">
            <a:xfrm>
              <a:off x="2414" y="3840"/>
              <a:ext cx="1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cs typeface="+mn-cs"/>
                </a:rPr>
                <a:t>THE MARKET</a:t>
              </a:r>
            </a:p>
          </p:txBody>
        </p:sp>
        <p:sp>
          <p:nvSpPr>
            <p:cNvPr id="257068" name="AutoShape 44"/>
            <p:cNvSpPr>
              <a:spLocks noChangeArrowheads="1"/>
            </p:cNvSpPr>
            <p:nvPr/>
          </p:nvSpPr>
          <p:spPr bwMode="auto">
            <a:xfrm>
              <a:off x="2795" y="987"/>
              <a:ext cx="229" cy="823"/>
            </a:xfrm>
            <a:prstGeom prst="upDownArrow">
              <a:avLst>
                <a:gd name="adj1" fmla="val 50000"/>
                <a:gd name="adj2" fmla="val 718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7069" name="AutoShape 45"/>
            <p:cNvSpPr>
              <a:spLocks noChangeArrowheads="1"/>
            </p:cNvSpPr>
            <p:nvPr/>
          </p:nvSpPr>
          <p:spPr bwMode="auto">
            <a:xfrm>
              <a:off x="2792" y="2991"/>
              <a:ext cx="229" cy="823"/>
            </a:xfrm>
            <a:prstGeom prst="upDownArrow">
              <a:avLst>
                <a:gd name="adj1" fmla="val 50000"/>
                <a:gd name="adj2" fmla="val 718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57070" name="Text Box 46"/>
          <p:cNvSpPr txBox="1">
            <a:spLocks noChangeArrowheads="1"/>
          </p:cNvSpPr>
          <p:nvPr/>
        </p:nvSpPr>
        <p:spPr bwMode="auto">
          <a:xfrm>
            <a:off x="387350" y="4564063"/>
            <a:ext cx="211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1">
                <a:cs typeface="+mn-cs"/>
              </a:rPr>
              <a:t>Jurgen Habermas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311</Words>
  <Application>Microsoft Macintosh PowerPoint</Application>
  <PresentationFormat>On-screen Show (4:3)</PresentationFormat>
  <Paragraphs>70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Daniel</cp:lastModifiedBy>
  <cp:revision>25</cp:revision>
  <cp:lastPrinted>2016-09-14T20:03:49Z</cp:lastPrinted>
  <dcterms:created xsi:type="dcterms:W3CDTF">2012-09-10T13:58:13Z</dcterms:created>
  <dcterms:modified xsi:type="dcterms:W3CDTF">2016-09-14T20:07:51Z</dcterms:modified>
</cp:coreProperties>
</file>