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89" r:id="rId4"/>
    <p:sldId id="301" r:id="rId5"/>
    <p:sldId id="329" r:id="rId6"/>
    <p:sldId id="330" r:id="rId7"/>
    <p:sldId id="332" r:id="rId8"/>
    <p:sldId id="302" r:id="rId9"/>
    <p:sldId id="311" r:id="rId10"/>
    <p:sldId id="357" r:id="rId11"/>
    <p:sldId id="396" r:id="rId12"/>
    <p:sldId id="401" r:id="rId13"/>
    <p:sldId id="342" r:id="rId14"/>
    <p:sldId id="402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5" d="100"/>
          <a:sy n="75" d="100"/>
        </p:scale>
        <p:origin x="-10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88EA7F1-B08B-D843-AC9B-EB792E213427}" type="datetime1">
              <a:rPr lang="en-US"/>
              <a:pPr/>
              <a:t>16-10-03</a:t>
            </a:fld>
            <a:endParaRPr lang="en-US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742F6E-A67C-A44B-B471-9B140A758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43F22AF-3FC8-0E46-8D27-31C30E5D42D9}" type="datetime1">
              <a:rPr lang="en-US"/>
              <a:pPr/>
              <a:t>16-10-03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4D9BE94-5A66-D249-9555-E0B6AE7F3A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A593B-4A61-F943-AD0B-35ECA979C807}" type="slidenum">
              <a:rPr lang="en-US"/>
              <a:pPr/>
              <a:t>1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B4EC0D5-5A0C-184A-A818-A691E84EEFC6}" type="slidenum">
              <a:rPr lang="en-US" sz="1200"/>
              <a:pPr algn="r" eaLnBrk="1" hangingPunct="1"/>
              <a:t>1</a:t>
            </a:fld>
            <a:endParaRPr 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7D50-60DA-794C-9A9C-4F6397ADC913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B067E-457D-714B-B16E-95406203FA05}" type="slidenum">
              <a:rPr lang="en-US"/>
              <a:pPr/>
              <a:t>11</a:t>
            </a:fld>
            <a:endParaRPr lang="en-US"/>
          </a:p>
        </p:txBody>
      </p:sp>
      <p:sp>
        <p:nvSpPr>
          <p:cNvPr id="22630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6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A60FE-D25A-DA49-A766-8012183B641E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7CA9C-4B92-4841-A1E0-E340BC24A1DE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910884A-541E-FA42-AE93-0BE79232AE42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03689-6BE6-5C49-B4B8-63F2A7CA33E8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8A569-CD73-7D46-AA3D-A79DB0513954}" type="slidenum">
              <a:rPr lang="en-US"/>
              <a:pPr/>
              <a:t>2</a:t>
            </a:fld>
            <a:endParaRPr lang="en-US"/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C4C1286-3530-FD45-B92D-2C529866456D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C60CDDF-2710-6F49-9B55-D242FA1866AF}" type="slidenum">
              <a:rPr lang="en-US" sz="1200">
                <a:latin typeface="Calibri" charset="0"/>
              </a:rPr>
              <a:pPr algn="r"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76B0D-47E1-F341-A0FD-C428AC827E9E}" type="slidenum">
              <a:rPr lang="en-US"/>
              <a:pPr/>
              <a:t>3</a:t>
            </a:fld>
            <a:endParaRPr lang="en-US"/>
          </a:p>
        </p:txBody>
      </p:sp>
      <p:sp>
        <p:nvSpPr>
          <p:cNvPr id="20480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18741-9421-1D45-8C03-40648C618067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4989B15-7731-7749-A43F-EEB195FA0963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E6856-E3D3-FA40-BE51-91FD56828676}" type="slidenum">
              <a:rPr lang="en-US"/>
              <a:pPr/>
              <a:t>5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527BB-9BC4-244B-AE43-28CD48C68A2C}" type="slidenum">
              <a:rPr lang="en-US"/>
              <a:pPr/>
              <a:t>6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2446A-9EED-564C-A424-533F6AEB46A8}" type="slidenum">
              <a:rPr lang="en-US"/>
              <a:pPr/>
              <a:t>7</a:t>
            </a:fld>
            <a:endParaRPr lang="en-US"/>
          </a:p>
        </p:txBody>
      </p:sp>
      <p:sp>
        <p:nvSpPr>
          <p:cNvPr id="22323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6534B-614C-9540-93CC-5EF5FA40D318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71AD7AA-AB2B-D24C-A7DC-DBDCE3CCA153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0AF25-E3A0-4245-A4A7-E2016A95A842}" type="slidenum">
              <a:rPr lang="en-US"/>
              <a:pPr/>
              <a:t>9</a:t>
            </a:fld>
            <a:endParaRPr lang="en-US"/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8F37B31-8F5F-F945-831C-EC99447DF134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AEC82-0090-A347-AC8C-DC2C53B30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27AC-DF45-7042-9F4E-FFA7808BB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5D9D2-9224-D543-B30A-C615FAE09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4422-6056-BD45-9F87-B832AA80D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40808-B22B-514F-97D8-932A75788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0BDE-E335-3545-BD2B-DA78006DB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6B19-2E12-064C-89F7-D3FBD88B1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5C85A-82E7-994D-9F67-3DFF67EA1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62AB-02BA-6844-967C-D24303F75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4433B-E7B3-D64F-BB4C-83A0435DF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9B76-3E77-E142-A59D-EFBE93398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DDD232BC-6537-9243-8777-C48294B46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magrittes-pipe-semiotic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182563"/>
            <a:ext cx="8713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CMN 1160A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– Introduction to Media Studies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229225"/>
            <a:ext cx="8785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Calibri" charset="0"/>
              </a:rPr>
              <a:t>Week 5A: Theoretical Perspectives on Media Content</a:t>
            </a:r>
          </a:p>
          <a:p>
            <a:pPr algn="ctr"/>
            <a:r>
              <a:rPr lang="en-US" sz="2400" b="1" dirty="0">
                <a:latin typeface="Calibri" charset="0"/>
              </a:rPr>
              <a:t>Daniel J. </a:t>
            </a:r>
            <a:r>
              <a:rPr lang="en-US" sz="2400" b="1" dirty="0" err="1">
                <a:latin typeface="Calibri" charset="0"/>
              </a:rPr>
              <a:t>Paré</a:t>
            </a:r>
            <a:endParaRPr lang="en-US" sz="2400" b="1" dirty="0">
              <a:latin typeface="Calibri" charset="0"/>
            </a:endParaRPr>
          </a:p>
          <a:p>
            <a:pPr algn="ctr"/>
            <a:r>
              <a:rPr lang="en-US" sz="2400" b="1" dirty="0">
                <a:latin typeface="Calibri" charset="0"/>
              </a:rPr>
              <a:t>University of Ottawa, Department of Communication</a:t>
            </a:r>
          </a:p>
          <a:p>
            <a:pPr algn="ctr"/>
            <a:r>
              <a:rPr lang="en-US" sz="2400" b="1" dirty="0">
                <a:latin typeface="Calibri" charset="0"/>
              </a:rPr>
              <a:t>October </a:t>
            </a:r>
            <a:r>
              <a:rPr lang="en-US" sz="2400" b="1" dirty="0" smtClean="0">
                <a:latin typeface="Calibri" charset="0"/>
              </a:rPr>
              <a:t>4, 2016</a:t>
            </a:r>
            <a:endParaRPr lang="en-US" sz="2400" b="1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3" name="Picture 5" descr="6a00d83451b74a69e20177441c5908970d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457200" y="274638"/>
            <a:ext cx="8153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Theories of the Media – Society Relations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4800600" y="1135063"/>
            <a:ext cx="4038600" cy="54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06400" indent="-406400">
              <a:spcBef>
                <a:spcPct val="15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Libertarian Theory</a:t>
            </a:r>
          </a:p>
          <a:p>
            <a:pPr marL="406400" indent="-406400">
              <a:spcBef>
                <a:spcPct val="15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Social Responsibility Theory</a:t>
            </a:r>
          </a:p>
          <a:p>
            <a:pPr marL="406400" indent="-406400">
              <a:spcBef>
                <a:spcPct val="15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The Mass Society Thesis</a:t>
            </a:r>
          </a:p>
          <a:p>
            <a:pPr marL="406400" indent="-406400">
              <a:spcBef>
                <a:spcPct val="15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>
                <a:latin typeface="Calibri" charset="0"/>
              </a:rPr>
              <a:t>Political Economy and Marx</a:t>
            </a:r>
          </a:p>
          <a:p>
            <a:pPr marL="406400" indent="-406400"/>
            <a:endParaRPr lang="en-US" sz="2800" b="1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4" name="Picture 4" descr="Illi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533400" y="274638"/>
            <a:ext cx="8153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Analyzing Content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724400" y="990600"/>
            <a:ext cx="419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0513" indent="-290513">
              <a:spcBef>
                <a:spcPct val="20000"/>
              </a:spcBef>
              <a:buClr>
                <a:srgbClr val="FF0000"/>
              </a:buClr>
              <a:buSzPct val="75000"/>
              <a:buFont typeface="Wingdings" charset="0"/>
              <a:buNone/>
            </a:pPr>
            <a:r>
              <a:rPr lang="en-US" sz="2800" b="1" dirty="0">
                <a:latin typeface="Calibri" charset="0"/>
              </a:rPr>
              <a:t>Discourse Analysis </a:t>
            </a:r>
          </a:p>
          <a:p>
            <a:pPr marL="739775" lvl="1" indent="-334963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Examines language and the perspective or </a:t>
            </a:r>
            <a:r>
              <a:rPr lang="ja-JP" altLang="en-US" sz="2400" dirty="0">
                <a:latin typeface="Calibri" charset="0"/>
              </a:rPr>
              <a:t>‘</a:t>
            </a:r>
            <a:r>
              <a:rPr lang="en-US" altLang="ja-JP" sz="2400" dirty="0">
                <a:latin typeface="Calibri" charset="0"/>
              </a:rPr>
              <a:t>position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 it gives us in the social world</a:t>
            </a:r>
            <a:endParaRPr lang="en-US" sz="2400" b="1" dirty="0">
              <a:latin typeface="Calibri" charset="0"/>
            </a:endParaRPr>
          </a:p>
          <a:p>
            <a:pPr marL="290513" indent="-290513">
              <a:spcBef>
                <a:spcPct val="60000"/>
              </a:spcBef>
              <a:buClr>
                <a:srgbClr val="FF0000"/>
              </a:buClr>
              <a:buSzPct val="75000"/>
              <a:buFont typeface="Wingdings" charset="0"/>
              <a:buNone/>
            </a:pPr>
            <a:r>
              <a:rPr lang="en-US" sz="2800" b="1" dirty="0">
                <a:latin typeface="Calibri" charset="0"/>
              </a:rPr>
              <a:t>Content Analysis</a:t>
            </a:r>
          </a:p>
          <a:p>
            <a:pPr marL="739775" lvl="1" indent="-334963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Examines the characteristics of media content, especially quantitative aspects</a:t>
            </a:r>
            <a:endParaRPr lang="en-US" sz="2400" b="1" dirty="0">
              <a:latin typeface="Calibri" charset="0"/>
            </a:endParaRPr>
          </a:p>
          <a:p>
            <a:pPr marL="290513" indent="-290513">
              <a:spcBef>
                <a:spcPct val="60000"/>
              </a:spcBef>
              <a:buClr>
                <a:srgbClr val="FF0000"/>
              </a:buClr>
              <a:buSzPct val="75000"/>
              <a:buFont typeface="Wingdings" charset="0"/>
              <a:buNone/>
            </a:pPr>
            <a:r>
              <a:rPr lang="en-US" sz="2800" b="1" dirty="0">
                <a:latin typeface="Calibri" charset="0"/>
              </a:rPr>
              <a:t>Genres / Media forms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4" name="Picture 4" descr="24-obsession-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25" name="Picture 5" descr="ad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1066800"/>
            <a:ext cx="4267200" cy="5486400"/>
          </a:xfrm>
        </p:spPr>
        <p:txBody>
          <a:bodyPr/>
          <a:lstStyle/>
          <a:p>
            <a:pPr indent="-228600" eaLnBrk="1" hangingPunct="1">
              <a:lnSpc>
                <a:spcPct val="80000"/>
              </a:lnSpc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GB" sz="2400" dirty="0">
                <a:latin typeface="Calibri" charset="0"/>
                <a:ea typeface="ＭＳ Ｐゴシック" charset="0"/>
              </a:rPr>
              <a:t>Allows us to see what is hidden in texts.</a:t>
            </a:r>
          </a:p>
          <a:p>
            <a:pPr indent="-228600" eaLnBrk="1" hangingPunct="1">
              <a:lnSpc>
                <a:spcPct val="80000"/>
              </a:lnSpc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GB" sz="2400" dirty="0">
                <a:latin typeface="Calibri" charset="0"/>
                <a:ea typeface="ＭＳ Ｐゴシック" charset="0"/>
              </a:rPr>
              <a:t>Gives us an understanding of the </a:t>
            </a:r>
            <a:r>
              <a:rPr lang="en-GB" sz="2400" i="1" dirty="0">
                <a:latin typeface="Calibri" charset="0"/>
                <a:ea typeface="ＭＳ Ｐゴシック" charset="0"/>
              </a:rPr>
              <a:t>polysemy</a:t>
            </a:r>
            <a:r>
              <a:rPr lang="en-GB" sz="2400" dirty="0">
                <a:latin typeface="Calibri" charset="0"/>
                <a:ea typeface="ＭＳ Ｐゴシック" charset="0"/>
              </a:rPr>
              <a:t> of communication.</a:t>
            </a:r>
          </a:p>
          <a:p>
            <a:pPr indent="-228600" eaLnBrk="1" hangingPunct="1">
              <a:lnSpc>
                <a:spcPct val="80000"/>
              </a:lnSpc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GB" sz="2400" dirty="0">
                <a:latin typeface="Calibri" charset="0"/>
                <a:ea typeface="ＭＳ Ｐゴシック" charset="0"/>
              </a:rPr>
              <a:t>Reveals just how much of culture we take for granted as natural and necessary.</a:t>
            </a:r>
          </a:p>
          <a:p>
            <a:pPr indent="-228600" eaLnBrk="1" hangingPunct="1">
              <a:lnSpc>
                <a:spcPct val="80000"/>
              </a:lnSpc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GB" sz="2400" dirty="0">
                <a:latin typeface="Calibri" charset="0"/>
                <a:ea typeface="ＭＳ Ｐゴシック" charset="0"/>
              </a:rPr>
              <a:t>Unifies the study of communication, and makes legitimate the study of things like pop-culture</a:t>
            </a:r>
          </a:p>
          <a:p>
            <a:pPr indent="-228600" eaLnBrk="1" hangingPunct="1">
              <a:lnSpc>
                <a:spcPct val="80000"/>
              </a:lnSpc>
              <a:buClr>
                <a:srgbClr val="FF0000"/>
              </a:buClr>
              <a:buSzPct val="75000"/>
              <a:buFont typeface="Wingdings" charset="0"/>
              <a:buChar char="Ø"/>
            </a:pPr>
            <a:endParaRPr lang="en-GB" sz="2400" dirty="0">
              <a:latin typeface="Calibri" charset="0"/>
              <a:ea typeface="ＭＳ Ｐゴシック" charset="0"/>
            </a:endParaRPr>
          </a:p>
        </p:txBody>
      </p:sp>
      <p:pic>
        <p:nvPicPr>
          <p:cNvPr id="134147" name="Picture 4" descr="sau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Rationale for </a:t>
            </a:r>
            <a:r>
              <a:rPr lang="en-GB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</a:t>
            </a:r>
            <a:r>
              <a:rPr lang="en-GB" altLang="ja-JP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nalyzing</a:t>
            </a:r>
            <a:r>
              <a:rPr lang="en-GB" altLang="ja-JP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content?</a:t>
            </a:r>
            <a:endParaRPr lang="en-GB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9" name="Picture 5" descr="85-457-d_killing_us_softly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4572000" y="1695450"/>
            <a:ext cx="42481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4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400" b="1" dirty="0">
                <a:latin typeface="Calibri" charset="0"/>
              </a:rPr>
              <a:t>Objectification – equating women with objects</a:t>
            </a:r>
          </a:p>
          <a:p>
            <a:pPr marL="342900" indent="-342900">
              <a:spcBef>
                <a:spcPct val="4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400" b="1" dirty="0">
                <a:latin typeface="Calibri" charset="0"/>
              </a:rPr>
              <a:t>Irrelevant </a:t>
            </a:r>
            <a:r>
              <a:rPr lang="en-CA" sz="2400" b="1" dirty="0" err="1">
                <a:latin typeface="Calibri" charset="0"/>
              </a:rPr>
              <a:t>sexualization</a:t>
            </a:r>
            <a:endParaRPr lang="en-CA" sz="2400" b="1" dirty="0">
              <a:latin typeface="Calibri" charset="0"/>
            </a:endParaRPr>
          </a:p>
          <a:p>
            <a:pPr marL="342900" indent="-342900">
              <a:spcBef>
                <a:spcPct val="4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400" b="1" dirty="0" err="1">
                <a:latin typeface="Calibri" charset="0"/>
              </a:rPr>
              <a:t>Infanticization</a:t>
            </a:r>
            <a:r>
              <a:rPr lang="en-CA" sz="2400" b="1" dirty="0">
                <a:latin typeface="Calibri" charset="0"/>
              </a:rPr>
              <a:t> – women as silly, childish, vulnerable, vapid</a:t>
            </a:r>
          </a:p>
          <a:p>
            <a:pPr marL="342900" indent="-342900">
              <a:spcBef>
                <a:spcPct val="4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400" b="1" dirty="0">
                <a:latin typeface="Calibri" charset="0"/>
              </a:rPr>
              <a:t>Domestication – women as homebodies, slaves to husbands and children</a:t>
            </a:r>
            <a:endParaRPr lang="en-CA" sz="2400" b="1" i="1" dirty="0">
              <a:latin typeface="Calibri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038600" y="457200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Advertising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cs typeface="+mn-cs"/>
              </a:rPr>
              <a:t>’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 Image of Women</a:t>
            </a:r>
            <a:endParaRPr lang="en-US" sz="3600" b="1" i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800" b="1">
                <a:latin typeface="Calibri" charset="0"/>
              </a:rPr>
              <a:t>Post-Structuralism</a:t>
            </a:r>
          </a:p>
          <a:p>
            <a:pPr marL="342900" indent="-34290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800" b="1">
                <a:latin typeface="Calibri" charset="0"/>
              </a:rPr>
              <a:t>Communication and Social Theory</a:t>
            </a:r>
          </a:p>
          <a:p>
            <a:pPr marL="742950" lvl="1" indent="-285750" defTabSz="762000">
              <a:spcBef>
                <a:spcPct val="7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800" b="1">
                <a:latin typeface="Calibri" charset="0"/>
              </a:rPr>
              <a:t>Hall	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2" name="Picture 6" descr="j-p-rini-roger-has-always-been-text-driven-new-yorker-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0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524000" y="274638"/>
            <a:ext cx="6019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Studying Content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4800600" y="965200"/>
            <a:ext cx="4343400" cy="53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0513" indent="-290513"/>
            <a:r>
              <a:rPr lang="en-US" sz="2800" b="1" i="1" dirty="0">
                <a:solidFill>
                  <a:schemeClr val="accent2"/>
                </a:solidFill>
                <a:latin typeface="Calibri" charset="0"/>
              </a:rPr>
              <a:t>Post - Structuralism 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/>
              <a:t>Meaning comes from the decoder</a:t>
            </a:r>
            <a:endParaRPr lang="en-US" sz="2400" dirty="0">
              <a:latin typeface="Calibri" charset="0"/>
            </a:endParaRP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/>
              <a:t>Meaning is never fixed - changes from reader to reader </a:t>
            </a:r>
            <a:r>
              <a:rPr lang="en-US" sz="2400" dirty="0">
                <a:latin typeface="Calibri" charset="0"/>
              </a:rPr>
              <a:t> 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altLang="ja-JP" sz="2400" dirty="0"/>
              <a:t>There is no single </a:t>
            </a:r>
            <a:r>
              <a:rPr lang="ja-JP" altLang="en-US" sz="2400" dirty="0"/>
              <a:t>‘</a:t>
            </a:r>
            <a:r>
              <a:rPr lang="en-US" altLang="ja-JP" sz="2400" dirty="0"/>
              <a:t>true</a:t>
            </a:r>
            <a:r>
              <a:rPr lang="ja-JP" altLang="en-US" sz="2400" dirty="0"/>
              <a:t>’</a:t>
            </a:r>
            <a:r>
              <a:rPr lang="en-US" altLang="ja-JP" sz="2400" dirty="0"/>
              <a:t> meaning to a text - Auteur theory is only one window on the reality of the text </a:t>
            </a:r>
          </a:p>
          <a:p>
            <a:pPr marL="290513" indent="-290513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altLang="ja-JP" sz="2400" dirty="0" err="1"/>
              <a:t>Intertextuality</a:t>
            </a:r>
            <a:endParaRPr lang="en-US" sz="2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marx-b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4876800" y="1752600"/>
            <a:ext cx="3886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1">
                <a:latin typeface="Calibri" charset="0"/>
              </a:rPr>
              <a:t>Philosophers have hitherto only interpreted the world in various ways; the point is to change it.</a:t>
            </a: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4724400" y="42306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2000">
                <a:latin typeface="Calibri" charset="0"/>
              </a:rPr>
              <a:t>- Karl Marx (1845). </a:t>
            </a:r>
            <a:r>
              <a:rPr lang="en-US" sz="2000" i="1">
                <a:latin typeface="Calibri" charset="0"/>
              </a:rPr>
              <a:t>Theses On Feuerbach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dirty="0" smtClean="0">
                <a:solidFill>
                  <a:srgbClr val="800000"/>
                </a:solidFill>
                <a:latin typeface="Calibri"/>
                <a:cs typeface="Calibri"/>
              </a:rPr>
              <a:t>Communication Theory as Social Theory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7" name="Picture 5" descr="hallencoding-dec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4572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352800" y="274638"/>
            <a:ext cx="56388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Stuart Hall – Encoding/Decoding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_39076171_8saddam_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4572000" y="152400"/>
            <a:ext cx="4572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Three Interpretative Positions</a:t>
            </a:r>
          </a:p>
        </p:txBody>
      </p:sp>
      <p:pic>
        <p:nvPicPr>
          <p:cNvPr id="116745" name="Picture 9" descr="45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46" name="Picture 10" descr="20060403-PM-photo-Afghanista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57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47" name="Picture 11" descr="bringthemhomecr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4572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5194300" y="1603375"/>
            <a:ext cx="3949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latin typeface="Calibri" charset="0"/>
              </a:rPr>
              <a:t>Dominant (or 'hegemonic') reading</a:t>
            </a:r>
            <a:endParaRPr lang="en-US" sz="2800" b="1">
              <a:solidFill>
                <a:schemeClr val="accent2"/>
              </a:solidFill>
              <a:latin typeface="Calibri" charset="0"/>
            </a:endParaRP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5257800" y="3484563"/>
            <a:ext cx="3068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latin typeface="Calibri" charset="0"/>
              </a:rPr>
              <a:t>Negotiated reading</a:t>
            </a:r>
            <a:endParaRPr lang="en-US" sz="2800" b="1">
              <a:solidFill>
                <a:schemeClr val="accent2"/>
              </a:solidFill>
              <a:latin typeface="Calibri" charset="0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5213350" y="4953000"/>
            <a:ext cx="3854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latin typeface="Calibri" charset="0"/>
              </a:rPr>
              <a:t>Oppositional (or </a:t>
            </a:r>
            <a:r>
              <a:rPr lang="ja-JP" altLang="en-US" sz="2800" b="1" i="1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b="1" i="1">
                <a:solidFill>
                  <a:schemeClr val="accent2"/>
                </a:solidFill>
                <a:latin typeface="Calibri" charset="0"/>
              </a:rPr>
              <a:t>counter-hegemonic</a:t>
            </a:r>
            <a:r>
              <a:rPr lang="ja-JP" altLang="en-US" sz="2800" b="1" i="1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b="1" i="1">
                <a:solidFill>
                  <a:schemeClr val="accent2"/>
                </a:solidFill>
                <a:latin typeface="Calibri" charset="0"/>
              </a:rPr>
              <a:t>) reading</a:t>
            </a:r>
            <a:endParaRPr lang="en-US" sz="2800" b="1">
              <a:solidFill>
                <a:schemeClr val="accent2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6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gradFill rotWithShape="1">
            <a:gsLst>
              <a:gs pos="0">
                <a:schemeClr val="accent1">
                  <a:alpha val="6000"/>
                </a:schemeClr>
              </a:gs>
              <a:gs pos="100000">
                <a:schemeClr val="accent1">
                  <a:gamma/>
                  <a:shade val="46275"/>
                  <a:invGamma/>
                  <a:alpha val="8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651125" y="6056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Group 12"/>
          <p:cNvGrpSpPr>
            <a:grpSpLocks/>
          </p:cNvGrpSpPr>
          <p:nvPr/>
        </p:nvGrpSpPr>
        <p:grpSpPr bwMode="auto">
          <a:xfrm>
            <a:off x="0" y="1487488"/>
            <a:ext cx="4419600" cy="4608512"/>
            <a:chOff x="0" y="768"/>
            <a:chExt cx="2784" cy="2903"/>
          </a:xfrm>
        </p:grpSpPr>
        <p:sp>
          <p:nvSpPr>
            <p:cNvPr id="89094" name="AutoShape 6"/>
            <p:cNvSpPr>
              <a:spLocks noChangeArrowheads="1"/>
            </p:cNvSpPr>
            <p:nvPr/>
          </p:nvSpPr>
          <p:spPr bwMode="auto">
            <a:xfrm>
              <a:off x="192" y="2564"/>
              <a:ext cx="2592" cy="1107"/>
            </a:xfrm>
            <a:prstGeom prst="curvedUpArrow">
              <a:avLst>
                <a:gd name="adj1" fmla="val 64022"/>
                <a:gd name="adj2" fmla="val 93659"/>
                <a:gd name="adj3" fmla="val 33333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8000" b="1">
                <a:cs typeface="+mn-cs"/>
              </a:endParaRPr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1824" y="22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 i="1">
                  <a:solidFill>
                    <a:schemeClr val="accent2"/>
                  </a:solidFill>
                  <a:cs typeface="+mn-cs"/>
                </a:rPr>
                <a:t>Action</a:t>
              </a: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96" y="2256"/>
              <a:ext cx="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i="1">
                  <a:solidFill>
                    <a:schemeClr val="accent2"/>
                  </a:solidFill>
                  <a:cs typeface="+mn-cs"/>
                </a:rPr>
                <a:t>Structure</a:t>
              </a:r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auto">
            <a:xfrm rot="-10800000">
              <a:off x="0" y="1152"/>
              <a:ext cx="2640" cy="1107"/>
            </a:xfrm>
            <a:prstGeom prst="curvedUpArrow">
              <a:avLst>
                <a:gd name="adj1" fmla="val 65207"/>
                <a:gd name="adj2" fmla="val 95393"/>
                <a:gd name="adj3" fmla="val 33333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8000" b="1">
                <a:cs typeface="+mn-cs"/>
              </a:endParaRPr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720" y="76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 i="1">
                  <a:solidFill>
                    <a:schemeClr val="accent2"/>
                  </a:solidFill>
                  <a:cs typeface="+mn-cs"/>
                </a:rPr>
                <a:t>Social Practice</a:t>
              </a:r>
            </a:p>
          </p:txBody>
        </p:sp>
      </p:grp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4572000" y="1085850"/>
            <a:ext cx="4419600" cy="54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latin typeface="Calibri" charset="0"/>
                <a:cs typeface="+mn-cs"/>
              </a:rPr>
              <a:t>STRUCTURE:</a:t>
            </a:r>
            <a:r>
              <a:rPr lang="en-US" sz="2000" b="1">
                <a:latin typeface="Calibri" charset="0"/>
                <a:cs typeface="+mn-cs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en-US" sz="2000">
                <a:latin typeface="Calibri" charset="0"/>
                <a:cs typeface="+mn-cs"/>
              </a:rPr>
              <a:t>Institutions, such as religion, the state, and the economy, and </a:t>
            </a:r>
            <a:r>
              <a:rPr lang="en-US" sz="2000">
                <a:solidFill>
                  <a:srgbClr val="000000"/>
                </a:solidFill>
                <a:latin typeface="Calibri" charset="0"/>
                <a:cs typeface="+mn-cs"/>
              </a:rPr>
              <a:t>factors such as sex, gender, age, class, nationality, ethnicity, etc., which influence the opportunities that individuals have.</a:t>
            </a:r>
          </a:p>
          <a:p>
            <a:pPr>
              <a:spcBef>
                <a:spcPct val="135000"/>
              </a:spcBef>
              <a:defRPr/>
            </a:pPr>
            <a:r>
              <a:rPr lang="en-US" sz="2400" b="1">
                <a:solidFill>
                  <a:srgbClr val="000000"/>
                </a:solidFill>
                <a:latin typeface="Calibri" charset="0"/>
                <a:cs typeface="+mn-cs"/>
              </a:rPr>
              <a:t>AGENCY: </a:t>
            </a:r>
          </a:p>
          <a:p>
            <a:pPr>
              <a:spcBef>
                <a:spcPct val="20000"/>
              </a:spcBef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cs typeface="+mn-cs"/>
              </a:rPr>
              <a:t>The capacity of individuals to act independently and make free choices. </a:t>
            </a:r>
          </a:p>
          <a:p>
            <a:pPr>
              <a:spcBef>
                <a:spcPct val="135000"/>
              </a:spcBef>
              <a:defRPr/>
            </a:pPr>
            <a:r>
              <a:rPr lang="en-US" sz="2400" b="1">
                <a:solidFill>
                  <a:srgbClr val="000000"/>
                </a:solidFill>
                <a:latin typeface="Calibri" charset="0"/>
                <a:cs typeface="+mn-cs"/>
              </a:rPr>
              <a:t>THE ISSUE: </a:t>
            </a:r>
          </a:p>
          <a:p>
            <a:pPr>
              <a:spcBef>
                <a:spcPct val="20000"/>
              </a:spcBef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cs typeface="+mn-cs"/>
              </a:rPr>
              <a:t>Are we free to choose how to think, believe, act, and behave, or do structural forces dominate us?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Structure and Agency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404</Words>
  <Application>Microsoft Macintosh PowerPoint</Application>
  <PresentationFormat>On-screen Show (4:3)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ＭＳ Ｐゴシック</vt:lpstr>
      <vt:lpstr>Calibri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Pare</dc:creator>
  <dc:description>(c) Daniel Pare 2012</dc:description>
  <cp:lastModifiedBy>Daniel</cp:lastModifiedBy>
  <cp:revision>18</cp:revision>
  <dcterms:created xsi:type="dcterms:W3CDTF">2012-09-30T20:55:08Z</dcterms:created>
  <dcterms:modified xsi:type="dcterms:W3CDTF">2016-10-03T17:22:29Z</dcterms:modified>
</cp:coreProperties>
</file>