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63" r:id="rId9"/>
    <p:sldId id="284" r:id="rId10"/>
    <p:sldId id="286" r:id="rId11"/>
    <p:sldId id="287" r:id="rId12"/>
    <p:sldId id="288" r:id="rId13"/>
    <p:sldId id="2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50" d="100"/>
          <a:sy n="50" d="100"/>
        </p:scale>
        <p:origin x="-2536" y="-10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8B47A-0019-1941-89A3-A69C4CA0E7CA}" type="datetimeFigureOut">
              <a:rPr lang="en-US" smtClean="0"/>
              <a:t>16-10-18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7C4C4-E291-0B47-B1AF-3C03AAEC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42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0814A56-5B4E-084F-A702-0C5FCC806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32C88-1843-6941-81BD-C5489E28ACEB}" type="slidenum">
              <a:rPr lang="en-US"/>
              <a:pPr/>
              <a:t>1</a:t>
            </a:fld>
            <a:endParaRPr lang="en-US"/>
          </a:p>
        </p:txBody>
      </p:sp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6F3B8-7BCF-C148-9374-DF82152BD81B}" type="slidenum">
              <a:rPr lang="en-US"/>
              <a:pPr/>
              <a:t>10</a:t>
            </a:fld>
            <a:endParaRPr 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F9016-D45A-E04F-A7CE-086ACA19AAFC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0010B-B5C3-6C43-8B63-795E00FF970D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1031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63" tIns="47682" rIns="95363" bIns="47682" anchor="b"/>
          <a:lstStyle>
            <a:lvl1pPr defTabSz="952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560500" indent="-39082663" defTabSz="952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0DA5F85-6E23-7940-A404-602A7DEBB184}" type="slidenum">
              <a:rPr lang="en-US" sz="1200">
                <a:cs typeface="ＭＳ Ｐゴシック" charset="0"/>
              </a:rPr>
              <a:pPr algn="r"/>
              <a:t>12</a:t>
            </a:fld>
            <a:endParaRPr lang="en-US" sz="1200">
              <a:cs typeface="ＭＳ Ｐゴシック" charset="0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B8CBE-74D3-704F-AF28-B1389DCB1AD9}" type="slidenum">
              <a:rPr lang="en-US"/>
              <a:pPr/>
              <a:t>13</a:t>
            </a:fld>
            <a:endParaRPr 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F7AA7-DFA0-804C-A69D-DEC4EFCC1724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80938-5F7B-E24F-8BC5-FEF814A1683D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A5D64-654B-794B-BB78-99FDA6D1E05C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D44FF-E121-A24D-B1A7-6D93F3D70407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82449-F046-4F42-8D96-242FD01B31BF}" type="slidenum">
              <a:rPr lang="en-US"/>
              <a:pPr/>
              <a:t>6</a:t>
            </a:fld>
            <a:endParaRPr lang="en-US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41D3F-38BC-D94E-A10A-8BCED9F95C66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8E175-DBC1-E242-B3C6-4F8B282F70ED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D1583-3C24-9C47-88CC-916A8DBCCE5F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0FB4A-C310-DD4A-B067-524483011C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2DE-DF11-6C4A-B1E8-6E67478767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A3E09-4A4E-A740-95FE-17239D5BD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A577-5EC6-8D46-9C47-2D912B34F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13E41-5E94-EB4B-A179-C59CAF0FA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93E2-E160-214B-A03F-DD4D90C01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C964F-7C66-CA4F-93B0-E3BA61BA3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65AD2-768C-884B-967E-07518BE7C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A4A8A-B0DE-BD46-A651-F412190B3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09032-0A49-224A-8ABE-BBC7F2F859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A8A41-2F7D-B145-92AC-D4A3508983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0E60A2-B4B8-2042-867B-DF9775BA6C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ld_typewr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228600"/>
            <a:ext cx="871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CMN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1160B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– Introduction to Media Studies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0" y="52578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Week 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7A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: Communication Technology and Society: Theory &amp; Practice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Daniel J.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Paré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ＭＳ Ｐゴシック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University of Ottawa, Department of Communication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October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18, 2016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4296708082_4d19b51f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04800" y="3048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Long Island Expressway to Jones Beach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future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800600" y="2286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The Internet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48200" y="838200"/>
            <a:ext cx="449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None/>
            </a:pPr>
            <a:endParaRPr lang="en-US" sz="2800" b="1" i="1" dirty="0">
              <a:solidFill>
                <a:schemeClr val="accent2"/>
              </a:solidFill>
              <a:latin typeface="Calibri" charset="0"/>
            </a:endParaRPr>
          </a:p>
          <a:p>
            <a:pPr marL="225425" indent="-225425" defTabSz="762000">
              <a:lnSpc>
                <a:spcPct val="80000"/>
              </a:lnSpc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Roots in the Cold War</a:t>
            </a:r>
          </a:p>
          <a:p>
            <a:pPr marL="688975" lvl="1" indent="-290513" defTabSz="762000">
              <a:lnSpc>
                <a:spcPct val="80000"/>
              </a:lnSpc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Originated from 1969 ARPANET US government defense project</a:t>
            </a:r>
          </a:p>
          <a:p>
            <a:pPr marL="688975" lvl="1" indent="-290513" defTabSz="762000">
              <a:lnSpc>
                <a:spcPct val="80000"/>
              </a:lnSpc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Developed as non-</a:t>
            </a:r>
            <a:r>
              <a:rPr lang="en-US" sz="2400" dirty="0" err="1">
                <a:latin typeface="Calibri" charset="0"/>
              </a:rPr>
              <a:t>centralzed</a:t>
            </a:r>
            <a:r>
              <a:rPr lang="en-US" sz="2400" dirty="0">
                <a:latin typeface="Calibri" charset="0"/>
              </a:rPr>
              <a:t> peer-to-peer system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End-to-End Design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Net Neutrality</a:t>
            </a:r>
          </a:p>
        </p:txBody>
      </p:sp>
    </p:spTree>
    <p:extLst>
      <p:ext uri="{BB962C8B-B14F-4D97-AF65-F5344CB8AC3E}">
        <p14:creationId xmlns:p14="http://schemas.microsoft.com/office/powerpoint/2010/main" val="404402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1143000"/>
            <a:ext cx="85344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4163" indent="-284163">
              <a:spcBef>
                <a:spcPct val="2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i="1" dirty="0">
                <a:latin typeface="Calibri" charset="0"/>
                <a:cs typeface="ＭＳ Ｐゴシック" charset="0"/>
              </a:rPr>
              <a:t>Key Feature = Internet consists of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cs typeface="ＭＳ Ｐゴシック" charset="0"/>
              </a:rPr>
              <a:t> </a:t>
            </a:r>
            <a:r>
              <a:rPr lang="ja-JP" altLang="en-US" sz="2400" b="1" i="1" dirty="0">
                <a:solidFill>
                  <a:srgbClr val="800000"/>
                </a:solidFill>
                <a:latin typeface="Calibri" charset="0"/>
                <a:cs typeface="ＭＳ Ｐゴシック" charset="0"/>
              </a:rPr>
              <a:t>‘</a:t>
            </a:r>
            <a:r>
              <a:rPr lang="en-US" sz="2400" b="1" i="1" dirty="0">
                <a:solidFill>
                  <a:srgbClr val="800000"/>
                </a:solidFill>
                <a:latin typeface="Calibri" charset="0"/>
                <a:cs typeface="ＭＳ Ｐゴシック" charset="0"/>
              </a:rPr>
              <a:t>4 layers</a:t>
            </a:r>
            <a:r>
              <a:rPr lang="ja-JP" altLang="en-US" sz="2400" b="1" i="1" dirty="0">
                <a:solidFill>
                  <a:srgbClr val="800000"/>
                </a:solidFill>
                <a:latin typeface="Calibri" charset="0"/>
                <a:cs typeface="ＭＳ Ｐゴシック" charset="0"/>
              </a:rPr>
              <a:t>’</a:t>
            </a:r>
            <a:endParaRPr lang="en-US" sz="2400" b="1" i="1" dirty="0">
              <a:solidFill>
                <a:srgbClr val="800000"/>
              </a:solidFill>
              <a:latin typeface="Calibri" charset="0"/>
              <a:cs typeface="ＭＳ Ｐゴシック" charset="0"/>
            </a:endParaRPr>
          </a:p>
          <a:p>
            <a:pPr marL="284163" indent="-284163">
              <a:spcBef>
                <a:spcPct val="10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i="1" dirty="0">
                <a:latin typeface="Calibri" charset="0"/>
                <a:cs typeface="ＭＳ Ｐゴシック" charset="0"/>
              </a:rPr>
              <a:t>1. Content/Transaction Layer</a:t>
            </a:r>
          </a:p>
          <a:p>
            <a:pPr marL="688975" lvl="1" indent="-290513">
              <a:lnSpc>
                <a:spcPct val="80000"/>
              </a:lnSpc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  <a:cs typeface="ＭＳ Ｐゴシック" charset="0"/>
              </a:rPr>
              <a:t>Info available on or over the Internet, including Web sites (i.e. email, music files, video streams, &amp; transactions).</a:t>
            </a:r>
            <a:r>
              <a:rPr lang="en-US" sz="2400" dirty="0">
                <a:latin typeface="Calibri" charset="0"/>
                <a:cs typeface="ＭＳ Ｐゴシック" charset="0"/>
              </a:rPr>
              <a:t> </a:t>
            </a:r>
            <a:endParaRPr lang="en-US" sz="2400" b="1" dirty="0">
              <a:latin typeface="Calibri" charset="0"/>
              <a:cs typeface="ＭＳ Ｐゴシック" charset="0"/>
            </a:endParaRPr>
          </a:p>
          <a:p>
            <a:pPr marL="284163" indent="-284163"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2. Application Layer </a:t>
            </a:r>
          </a:p>
          <a:p>
            <a:pPr marL="688975" lvl="1" indent="-290513">
              <a:lnSpc>
                <a:spcPct val="80000"/>
              </a:lnSpc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  <a:cs typeface="ＭＳ Ｐゴシック" charset="0"/>
              </a:rPr>
              <a:t>Hardware &amp; software (i.e. email, Web browsers, html)</a:t>
            </a:r>
            <a:endParaRPr lang="en-US" sz="2400" b="1" dirty="0">
              <a:solidFill>
                <a:srgbClr val="000000"/>
              </a:solidFill>
              <a:latin typeface="Calibri" charset="0"/>
              <a:cs typeface="ＭＳ Ｐゴシック" charset="0"/>
            </a:endParaRPr>
          </a:p>
          <a:p>
            <a:pPr marL="284163" indent="-284163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3. Logical Infrastructure Layer</a:t>
            </a:r>
          </a:p>
          <a:p>
            <a:pPr marL="688975" lvl="1" indent="-290513">
              <a:lnSpc>
                <a:spcPct val="80000"/>
              </a:lnSpc>
              <a:spcBef>
                <a:spcPct val="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ja-JP" alt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‘</a:t>
            </a:r>
            <a:r>
              <a:rPr 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Glue</a:t>
            </a:r>
            <a:r>
              <a:rPr lang="ja-JP" alt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’</a:t>
            </a:r>
            <a:r>
              <a:rPr 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 that ties all 4 layers together (i.e. communication protocols – TCP/IP; domain names </a:t>
            </a:r>
            <a:r>
              <a:rPr lang="en-US" sz="2400" b="1" dirty="0" err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etc</a:t>
            </a:r>
            <a:r>
              <a:rPr 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)</a:t>
            </a:r>
          </a:p>
          <a:p>
            <a:pPr marL="284163" indent="-284163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4. Physical Infrastructure Layer</a:t>
            </a:r>
          </a:p>
          <a:p>
            <a:pPr marL="688975" lvl="1" indent="-290513">
              <a:lnSpc>
                <a:spcPct val="80000"/>
              </a:lnSpc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  <a:cs typeface="ＭＳ Ｐゴシック" charset="0"/>
              </a:rPr>
              <a:t>telephone &amp; cable TV access lines, network lines </a:t>
            </a:r>
            <a:endParaRPr lang="en-US" sz="2400" b="1" dirty="0">
              <a:solidFill>
                <a:srgbClr val="000000"/>
              </a:solidFill>
              <a:latin typeface="Calibri" charset="0"/>
              <a:cs typeface="ＭＳ Ｐゴシック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Structure of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17301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0-18 at 09.3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7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ＭＳ Ｐゴシック" charset="0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3200" b="1" dirty="0">
                <a:latin typeface="Calibri" charset="0"/>
                <a:cs typeface="ＭＳ Ｐゴシック" charset="0"/>
              </a:rPr>
              <a:t>Defining Technology</a:t>
            </a:r>
          </a:p>
          <a:p>
            <a:pPr marL="342900" indent="-342900" defTabSz="76200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3200" b="1" dirty="0">
                <a:latin typeface="Calibri" charset="0"/>
                <a:cs typeface="ＭＳ Ｐゴシック" charset="0"/>
              </a:rPr>
              <a:t>Technology/Society Relationship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charlie_chaplin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Defining Technology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8600" y="29718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Technē: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419600" y="2971800"/>
            <a:ext cx="53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477000" y="2971800"/>
            <a:ext cx="251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Logos: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37897" grpId="0"/>
      <p:bldP spid="378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sh_9757378_cloud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Thinking About Technology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648200" y="838200"/>
            <a:ext cx="449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>
              <a:spcBef>
                <a:spcPct val="2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800" b="1" i="1" dirty="0">
                <a:solidFill>
                  <a:srgbClr val="800000"/>
                </a:solidFill>
                <a:latin typeface="Calibri" charset="0"/>
              </a:rPr>
              <a:t>1. Instrumentalist View: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Technologies are neutral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Technological outcomes depend on how artifact is used by humans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Focus on efficiency and effectiveness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Technological progress unquestionably positive</a:t>
            </a:r>
            <a:endParaRPr lang="en-US" sz="2800" b="1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419600" y="838200"/>
            <a:ext cx="472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>
              <a:spcBef>
                <a:spcPct val="2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800" b="1" i="1" dirty="0">
                <a:solidFill>
                  <a:srgbClr val="800000"/>
                </a:solidFill>
                <a:latin typeface="Calibri" charset="0"/>
              </a:rPr>
              <a:t>2. Technological Determinism</a:t>
            </a:r>
            <a:r>
              <a:rPr lang="en-US" sz="2800" b="1" i="1" dirty="0">
                <a:solidFill>
                  <a:schemeClr val="accent2"/>
                </a:solidFill>
                <a:latin typeface="Calibri" charset="0"/>
              </a:rPr>
              <a:t>: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Technology operates according to an inherent, internal logic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Technological outcomes depend imposed by technology itself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Technology as external force (i.e. autonomous)</a:t>
            </a:r>
          </a:p>
        </p:txBody>
      </p:sp>
      <p:pic>
        <p:nvPicPr>
          <p:cNvPr id="41991" name="Picture 7" descr="TechnologyAutono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Thinking About 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648200" y="838200"/>
            <a:ext cx="449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>
              <a:spcBef>
                <a:spcPct val="2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800" b="1" i="1" dirty="0">
                <a:solidFill>
                  <a:srgbClr val="800000"/>
                </a:solidFill>
                <a:latin typeface="Calibri" charset="0"/>
              </a:rPr>
              <a:t>3. </a:t>
            </a:r>
            <a:r>
              <a:rPr lang="en-US" sz="2800" b="1" i="1" dirty="0" err="1">
                <a:solidFill>
                  <a:srgbClr val="800000"/>
                </a:solidFill>
                <a:latin typeface="Calibri" charset="0"/>
              </a:rPr>
              <a:t>Substantivist</a:t>
            </a:r>
            <a:r>
              <a:rPr lang="en-US" sz="2800" b="1" i="1" dirty="0">
                <a:solidFill>
                  <a:srgbClr val="800000"/>
                </a:solidFill>
                <a:latin typeface="Calibri" charset="0"/>
              </a:rPr>
              <a:t> View: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Technologies embody specific values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We make things with technological instruments </a:t>
            </a:r>
            <a:r>
              <a:rPr lang="en-US" sz="2800" i="1" u="sng" dirty="0">
                <a:solidFill>
                  <a:schemeClr val="accent2"/>
                </a:solidFill>
                <a:latin typeface="Calibri" charset="0"/>
              </a:rPr>
              <a:t>but</a:t>
            </a:r>
            <a:r>
              <a:rPr lang="en-US" sz="2800" dirty="0">
                <a:latin typeface="Calibri" charset="0"/>
              </a:rPr>
              <a:t> technologies also make something of us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Technological progress often negative</a:t>
            </a:r>
          </a:p>
        </p:txBody>
      </p:sp>
      <p:pic>
        <p:nvPicPr>
          <p:cNvPr id="44039" name="Picture 7" descr="140070022_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Thinking About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0618top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Thinking About Technology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48200" y="838200"/>
            <a:ext cx="449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>
              <a:spcBef>
                <a:spcPct val="2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800" b="1" i="1" dirty="0">
                <a:solidFill>
                  <a:srgbClr val="800000"/>
                </a:solidFill>
                <a:latin typeface="Calibri" charset="0"/>
              </a:rPr>
              <a:t>4. Social Constructivist View: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Technology is not an autonomous force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Technologies constructed via interactions between artifact and social context in which it is situated</a:t>
            </a:r>
          </a:p>
          <a:p>
            <a:pPr marL="225425" indent="-225425" defTabSz="762000">
              <a:spcBef>
                <a:spcPct val="12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Efficiency/Effectiveness does not necessarily impose specific outcomes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4572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What determines technological outcomes?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24000" y="1389063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Chart" r:id="rId4" imgW="6096000" imgH="4067251" progId="MSGraph.Chart.8">
                  <p:embed followColorScheme="full"/>
                </p:oleObj>
              </mc:Choice>
              <mc:Fallback>
                <p:oleObj name="Chart" r:id="rId4" imgW="6096000" imgH="4067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89063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1447800"/>
            <a:ext cx="84391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spcAft>
                <a:spcPct val="30000"/>
              </a:spcAft>
              <a:buClr>
                <a:srgbClr val="FF3300"/>
              </a:buClr>
              <a:buFont typeface="Wingdings" charset="0"/>
              <a:buNone/>
            </a:pPr>
            <a:r>
              <a:rPr lang="en-US" sz="2800" b="1" dirty="0">
                <a:solidFill>
                  <a:srgbClr val="800000"/>
                </a:solidFill>
                <a:latin typeface="Calibri" charset="0"/>
              </a:rPr>
              <a:t>Technological determinism: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Technical properties of artifacts determines social/economic/political impact (i.e. technology as an autonomous force)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Technical properties impose particular outcomes </a:t>
            </a:r>
            <a:endParaRPr lang="en-US" sz="2000" b="1" dirty="0">
              <a:solidFill>
                <a:srgbClr val="FF0000"/>
              </a:solidFill>
              <a:latin typeface="Calibri" charset="0"/>
            </a:endParaRPr>
          </a:p>
          <a:p>
            <a:pPr marL="342900" indent="-342900" defTabSz="762000">
              <a:spcBef>
                <a:spcPct val="50000"/>
              </a:spcBef>
              <a:spcAft>
                <a:spcPct val="50000"/>
              </a:spcAft>
              <a:buClr>
                <a:srgbClr val="FF3300"/>
              </a:buClr>
              <a:buFont typeface="Wingdings" charset="0"/>
              <a:buNone/>
            </a:pPr>
            <a:r>
              <a:rPr lang="en-US" sz="2800" b="1" dirty="0">
                <a:solidFill>
                  <a:srgbClr val="800000"/>
                </a:solidFill>
                <a:latin typeface="Calibri" charset="0"/>
              </a:rPr>
              <a:t>Social constructivism:</a:t>
            </a:r>
          </a:p>
          <a:p>
            <a:pPr marL="742950" lvl="1" indent="-285750" defTabSz="762000"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Technical properties are the outcome of conflicting interests and ideas </a:t>
            </a:r>
          </a:p>
          <a:p>
            <a:pPr marL="742950" lvl="1" indent="-28575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Multiple outcomes possible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technology-and-human-communicatio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600200" y="3048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Technology and Society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962400" y="1143000"/>
            <a:ext cx="5181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25425" indent="-225425" defTabSz="762000">
              <a:spcBef>
                <a:spcPct val="2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800" b="1" i="1" dirty="0">
                <a:solidFill>
                  <a:srgbClr val="800000"/>
                </a:solidFill>
                <a:latin typeface="Calibri" charset="0"/>
              </a:rPr>
              <a:t>What determines technological outcomes?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 Design of technology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 Situation/context of artifact</a:t>
            </a:r>
          </a:p>
          <a:p>
            <a:pPr marL="225425" indent="-225425" defTabSz="762000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dirty="0">
                <a:latin typeface="Calibri" charset="0"/>
              </a:rPr>
              <a:t> How technology is actually used</a:t>
            </a:r>
          </a:p>
          <a:p>
            <a:pPr marL="398463" lvl="1" defTabSz="762000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dirty="0">
                <a:latin typeface="Calibri" charset="0"/>
              </a:rPr>
              <a:t> intended vs. unintended uses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415</Words>
  <Application>Microsoft Macintosh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ＭＳ Ｐゴシック</vt:lpstr>
      <vt:lpstr>Wingdings</vt:lpstr>
      <vt:lpstr>Times New Roman</vt:lpstr>
      <vt:lpstr>ＭＳ 明朝</vt:lpstr>
      <vt:lpstr>Default Design</vt:lpstr>
      <vt:lpstr>Microsoft Graph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Daniel</cp:lastModifiedBy>
  <cp:revision>11</cp:revision>
  <cp:lastPrinted>2016-10-18T13:38:10Z</cp:lastPrinted>
  <dcterms:created xsi:type="dcterms:W3CDTF">2012-10-15T02:27:07Z</dcterms:created>
  <dcterms:modified xsi:type="dcterms:W3CDTF">2016-10-18T13:41:20Z</dcterms:modified>
</cp:coreProperties>
</file>