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E00D51F-80FC-4869-AE2C-1677FE4EC11C}">
  <a:tblStyle styleId="{7E00D51F-80FC-4869-AE2C-1677FE4EC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3b6453a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3b6453a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</a:rPr>
              <a:t>Panda, Sanjaya K., et al. “Allocation-Aware Task Scheduling for Heterogeneous Multi-Cloud Systems.” </a:t>
            </a:r>
            <a:r>
              <a:rPr i="1" lang="en">
                <a:solidFill>
                  <a:srgbClr val="9E9E9E"/>
                </a:solidFill>
              </a:rPr>
              <a:t>Procedia Computer Science</a:t>
            </a:r>
            <a:r>
              <a:rPr lang="en">
                <a:solidFill>
                  <a:srgbClr val="9E9E9E"/>
                </a:solidFill>
              </a:rPr>
              <a:t>, vol. 50, 2015, pp. 176–184., doi:10.1016/j.procs.2015.04.081.</a:t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a051db2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a051db2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b6453a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b6453a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b6453a1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b6453a1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b6453a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b6453a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a051db2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a051db2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b6453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b6453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b6453a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b6453a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b6453a1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b6453a1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b6453a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b6453a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a051db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a051db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a051db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a051db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b6453a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b6453a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Multi-cloud distributed task scheduling</a:t>
            </a:r>
            <a:br>
              <a:rPr lang="en" sz="3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for cost 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and runtime 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Brennan McDonald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Time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</a:t>
            </a:r>
            <a:r>
              <a:rPr baseline="-25000" lang="en"/>
              <a:t>ij</a:t>
            </a:r>
            <a:r>
              <a:rPr lang="en"/>
              <a:t> is the Execution time required to run task </a:t>
            </a:r>
            <a:r>
              <a:rPr i="1" lang="en"/>
              <a:t>i</a:t>
            </a:r>
            <a:r>
              <a:rPr lang="en"/>
              <a:t> on VM </a:t>
            </a:r>
            <a:r>
              <a:rPr i="1" lang="en"/>
              <a:t>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T</a:t>
            </a:r>
            <a:r>
              <a:rPr baseline="-25000" lang="en"/>
              <a:t>i</a:t>
            </a:r>
            <a:r>
              <a:rPr lang="en"/>
              <a:t> = {I,D} denote the i</a:t>
            </a:r>
            <a:r>
              <a:rPr baseline="30000" lang="en"/>
              <a:t>th</a:t>
            </a:r>
            <a:r>
              <a:rPr lang="en"/>
              <a:t> task with the set of instruction I in MI and data D in Mb</a:t>
            </a:r>
            <a:br>
              <a:rPr lang="en"/>
            </a:br>
            <a:br>
              <a:rPr lang="en"/>
            </a:br>
            <a:r>
              <a:rPr lang="en"/>
              <a:t>Let V</a:t>
            </a:r>
            <a:r>
              <a:rPr baseline="-25000" lang="en"/>
              <a:t>j</a:t>
            </a:r>
            <a:r>
              <a:rPr lang="en"/>
              <a:t> = {P,B} denote the j</a:t>
            </a:r>
            <a:r>
              <a:rPr baseline="30000" lang="en"/>
              <a:t>th</a:t>
            </a:r>
            <a:r>
              <a:rPr lang="en"/>
              <a:t> virtual machine with the processing speed P in MIPS and </a:t>
            </a:r>
            <a:r>
              <a:rPr lang="en"/>
              <a:t>bandwidth</a:t>
            </a:r>
            <a:r>
              <a:rPr lang="en"/>
              <a:t> B in Mbps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625" y="1971675"/>
            <a:ext cx="3238500" cy="120015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700000" dist="57150">
              <a:srgbClr val="000000">
                <a:alpha val="50000"/>
              </a:srgbClr>
            </a:outerShdw>
          </a:effectLst>
        </p:spPr>
      </p:pic>
      <p:sp>
        <p:nvSpPr>
          <p:cNvPr id="114" name="Google Shape;114;p22"/>
          <p:cNvSpPr txBox="1"/>
          <p:nvPr/>
        </p:nvSpPr>
        <p:spPr>
          <a:xfrm>
            <a:off x="35400" y="4387725"/>
            <a:ext cx="90732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Formula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1400">
                <a:solidFill>
                  <a:srgbClr val="9E9E9E"/>
                </a:solidFill>
              </a:rPr>
              <a:t>RtC = </a:t>
            </a:r>
            <a:r>
              <a:rPr lang="en" sz="1400">
                <a:solidFill>
                  <a:srgbClr val="9E9E9E"/>
                </a:solidFill>
              </a:rPr>
              <a:t>ETC</a:t>
            </a:r>
            <a:r>
              <a:rPr baseline="-25000" lang="en" sz="1400">
                <a:solidFill>
                  <a:srgbClr val="9E9E9E"/>
                </a:solidFill>
              </a:rPr>
              <a:t>ji </a:t>
            </a:r>
            <a:r>
              <a:rPr lang="en" sz="1400">
                <a:solidFill>
                  <a:srgbClr val="9E9E9E"/>
                </a:solidFill>
              </a:rPr>
              <a:t>/ CPMS</a:t>
            </a:r>
            <a:r>
              <a:rPr baseline="-25000" lang="en" sz="1400">
                <a:solidFill>
                  <a:srgbClr val="9E9E9E"/>
                </a:solidFill>
              </a:rPr>
              <a:t>j</a:t>
            </a:r>
            <a:br>
              <a:rPr lang="en"/>
            </a:br>
            <a:br>
              <a:rPr lang="en"/>
            </a:br>
            <a:r>
              <a:rPr lang="en"/>
              <a:t>Let CPMS</a:t>
            </a:r>
            <a:r>
              <a:rPr baseline="-25000" lang="en"/>
              <a:t>j</a:t>
            </a:r>
            <a:r>
              <a:rPr lang="en"/>
              <a:t> denote the cost/ms of of the VM </a:t>
            </a:r>
            <a:r>
              <a:rPr i="1" lang="en"/>
              <a:t>j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3119700" y="13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{7E00D51F-80FC-4869-AE2C-1677FE4EC11C}</a:tableStyleId>
              </a:tblPr>
              <a:tblGrid>
                <a:gridCol w="1114550"/>
                <a:gridCol w="1298425"/>
                <a:gridCol w="1458175"/>
                <a:gridCol w="1200650"/>
              </a:tblGrid>
              <a:tr h="49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Jobs to run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CPMS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j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ETC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</a:rPr>
                        <a:t>ji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Cost Formula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0.0005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0.034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Limitations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Accurately</a:t>
            </a:r>
            <a:r>
              <a:rPr lang="en"/>
              <a:t> measuring performance.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for changing cost models on the fly.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Interfacing with new clouds or changing cloud APIs.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task requirements.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to multi-cloud scheduling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performance to cost ratio.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set of hardware </a:t>
            </a:r>
            <a:r>
              <a:rPr lang="en"/>
              <a:t>available for different requirements.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barrier to entry for multi-cloud.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Work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414425" y="1319550"/>
            <a:ext cx="8066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Lin, Weiwei, et al. “Bandwidth-Aware Divisible Task Scheduling for Cloud Computing.” </a:t>
            </a:r>
            <a:r>
              <a:rPr i="1" lang="en" sz="1100">
                <a:solidFill>
                  <a:srgbClr val="9E9E9E"/>
                </a:solidFill>
              </a:rPr>
              <a:t>Software: Practice and Experience</a:t>
            </a:r>
            <a:r>
              <a:rPr lang="en" sz="1100">
                <a:solidFill>
                  <a:srgbClr val="9E9E9E"/>
                </a:solidFill>
              </a:rPr>
              <a:t>, vol. 44, no. 2, 2012, pp. 163–174., doi:10.1002/spe.2163.</a:t>
            </a:r>
            <a:endParaRPr sz="1100">
              <a:solidFill>
                <a:srgbClr val="9E9E9E"/>
              </a:solidFill>
            </a:endParaRPr>
          </a:p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9E9E9E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14425" y="1997400"/>
            <a:ext cx="80667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Panda, Sanjaya K., et al. “Allocation-Aware Task Scheduling for Heterogeneous Multi-Cloud Systems.” </a:t>
            </a:r>
            <a:r>
              <a:rPr i="1" lang="en" sz="1100">
                <a:solidFill>
                  <a:srgbClr val="9E9E9E"/>
                </a:solidFill>
              </a:rPr>
              <a:t>Procedia Computer Science</a:t>
            </a:r>
            <a:r>
              <a:rPr lang="en" sz="1100">
                <a:solidFill>
                  <a:srgbClr val="9E9E9E"/>
                </a:solidFill>
              </a:rPr>
              <a:t>, vol. 50, 2015, pp. 176–184., doi:10.1016/j.procs.2015.04.081.</a:t>
            </a:r>
            <a:endParaRPr sz="1100">
              <a:solidFill>
                <a:srgbClr val="9E9E9E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14425" y="2819675"/>
            <a:ext cx="7918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E9E9E"/>
                </a:solidFill>
              </a:rPr>
              <a:t>Panda, Sanjaya Kumar, et al. “Fairness-Aware Task Allocation for Heterogeneous Multi-Cloud Systems.” </a:t>
            </a:r>
            <a:r>
              <a:rPr i="1" lang="en" sz="1100">
                <a:solidFill>
                  <a:srgbClr val="9E9E9E"/>
                </a:solidFill>
              </a:rPr>
              <a:t>Advances in Systems Analysis, Software Engineering, and High Performance Computing Advanced Research on Cloud Computing Design and Applications</a:t>
            </a:r>
            <a:r>
              <a:rPr lang="en" sz="1100">
                <a:solidFill>
                  <a:srgbClr val="9E9E9E"/>
                </a:solidFill>
              </a:rPr>
              <a:t>, 2015, pp. 147–170., doi:10.4018/978-1-4666-8676-2.ch011.</a:t>
            </a:r>
            <a:endParaRPr sz="11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Cloud computing offers the ability to provision resources on a per-task basis.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Task scheduling is considered an NP hard problem. </a:t>
            </a: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O(m</a:t>
            </a:r>
            <a:r>
              <a:rPr baseline="30000"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) complexity when running </a:t>
            </a:r>
            <a:r>
              <a:rPr i="1"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 tasks on </a:t>
            </a:r>
            <a:r>
              <a:rPr i="1"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 resources.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Current algorithms optimize for a specific variable</a:t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800"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# of tasks</a:t>
            </a:r>
            <a:endParaRPr sz="1800"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○"/>
            </a:pPr>
            <a:r>
              <a:rPr lang="en" sz="18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Lowest compute/power consumption</a:t>
            </a:r>
            <a:br>
              <a:rPr lang="en" sz="1800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712200" y="-265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64100" y="4193550"/>
            <a:ext cx="4415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Conventional Task Scheduling </a:t>
            </a:r>
            <a:r>
              <a:rPr lang="en"/>
              <a:t>A</a:t>
            </a:r>
            <a:r>
              <a:rPr lang="en"/>
              <a:t>lgorithm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100" y="454325"/>
            <a:ext cx="4415801" cy="353834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700000" dist="66675">
              <a:srgbClr val="000000">
                <a:alpha val="8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Multi-cloud Task Scheduling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The ability to schedule a compute task across multiple cloud providers.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Federate resources to act like a single unit.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Optimize for both cost and runtime.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  <a:t>Use measured performance instead of reported performance.</a:t>
            </a:r>
            <a:br>
              <a:rPr lang="en">
                <a:solidFill>
                  <a:srgbClr val="9E9E9E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E9E9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9712200" y="-265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364100" y="4193550"/>
            <a:ext cx="4415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Multi-Cloud</a:t>
            </a:r>
            <a:r>
              <a:rPr lang="en"/>
              <a:t> Scheduling Algorithm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076" l="0" r="0" t="5076"/>
          <a:stretch/>
        </p:blipFill>
        <p:spPr>
          <a:xfrm>
            <a:off x="2364100" y="454325"/>
            <a:ext cx="4415800" cy="3538349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7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Algorithm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74700" y="1115475"/>
            <a:ext cx="42972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 = Global Queue</a:t>
            </a:r>
            <a:br>
              <a:rPr lang="en"/>
            </a:br>
            <a:br>
              <a:rPr lang="en"/>
            </a:br>
            <a:r>
              <a:rPr lang="en"/>
              <a:t>n</a:t>
            </a:r>
            <a:r>
              <a:rPr lang="en"/>
              <a:t> = number of VMs across all clouds</a:t>
            </a:r>
            <a:br>
              <a:rPr lang="en"/>
            </a:br>
            <a:br>
              <a:rPr lang="en"/>
            </a:br>
            <a:r>
              <a:rPr lang="en"/>
              <a:t>ETC(i,j) = expected runtime of task i on vm j</a:t>
            </a:r>
            <a:br>
              <a:rPr lang="en"/>
            </a:br>
            <a:br>
              <a:rPr lang="en"/>
            </a:br>
            <a:r>
              <a:rPr lang="en"/>
              <a:t>CPMS(j) = Cost per ms of VM </a:t>
            </a:r>
            <a:r>
              <a:rPr i="1" lang="en"/>
              <a:t>j</a:t>
            </a:r>
            <a:br>
              <a:rPr lang="en"/>
            </a:br>
            <a:br>
              <a:rPr lang="en"/>
            </a:br>
            <a:r>
              <a:rPr lang="en"/>
              <a:t>M = total # of clouds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501" y="1094488"/>
            <a:ext cx="3549650" cy="29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State-of-the-art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Round Robin (RR)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Modified Round Robin (MRR) </a:t>
            </a:r>
            <a:r>
              <a:rPr baseline="30000" lang="en"/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Come First Serve (FCFS)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Monte Carlo Tree (MCT)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Particle Swarm Optimization (PSO)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11700" y="4410325"/>
            <a:ext cx="8520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[1] Khurma, R., Al Harahsheh, H. and Sharieh, A. (2018). Task Scheduling Algorithm in Cloud Computing Based on Modified Round Robin Algorithm. </a:t>
            </a:r>
            <a:r>
              <a:rPr i="1" lang="en" sz="1100">
                <a:solidFill>
                  <a:schemeClr val="dk1"/>
                </a:solidFill>
              </a:rPr>
              <a:t>Journal of Theoretical and Applied information Technology</a:t>
            </a:r>
            <a:r>
              <a:rPr lang="en" sz="1100">
                <a:solidFill>
                  <a:schemeClr val="dk1"/>
                </a:solidFill>
              </a:rPr>
              <a:t>, 96(17), pp.5869-5888.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settings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CloudSim set up to simulate cloud federation.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Three instances with 200 cloudlets each.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r>
              <a:rPr lang="en"/>
              <a:t> testing will use machines on their respective clouds.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Cloud </a:t>
            </a:r>
            <a:r>
              <a:rPr lang="en"/>
              <a:t>1 : (2X) Google Cloud n1-standard-1 (1 vCPU, 3.75GB RAM)</a:t>
            </a:r>
            <a:br>
              <a:rPr lang="en"/>
            </a:br>
            <a:r>
              <a:rPr lang="en"/>
              <a:t>	Cloud 2 : (2X) AWS a1.medium (1 vCPU, 2GB RAM)</a:t>
            </a:r>
            <a:br>
              <a:rPr lang="en"/>
            </a:br>
            <a:r>
              <a:rPr lang="en"/>
              <a:t>	Cloud 3 : (2X) Azure DS1 v2 (2 vCPU, 3.5GB RAM)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in the end"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