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2362200" y="228600"/>
            <a:ext cx="1828800" cy="13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:notes"/>
          <p:cNvSpPr/>
          <p:nvPr>
            <p:ph idx="2" type="sldImg"/>
          </p:nvPr>
        </p:nvSpPr>
        <p:spPr>
          <a:xfrm>
            <a:off x="2641600" y="228600"/>
            <a:ext cx="1727200" cy="129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23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25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7:notes"/>
          <p:cNvSpPr txBox="1"/>
          <p:nvPr/>
        </p:nvSpPr>
        <p:spPr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7675" lIns="95350" spcFirstLastPara="1" rIns="95350" wrap="square" tIns="476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7:notes"/>
          <p:cNvSpPr/>
          <p:nvPr>
            <p:ph idx="2" type="sldImg"/>
          </p:nvPr>
        </p:nvSpPr>
        <p:spPr>
          <a:xfrm>
            <a:off x="1182688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p27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p29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p31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p33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35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Google Shape;228;p37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0:notes"/>
          <p:cNvSpPr/>
          <p:nvPr>
            <p:ph idx="2" type="sldImg"/>
          </p:nvPr>
        </p:nvSpPr>
        <p:spPr>
          <a:xfrm>
            <a:off x="2540000" y="152400"/>
            <a:ext cx="1930400" cy="144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10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12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4:notes"/>
          <p:cNvSpPr/>
          <p:nvPr>
            <p:ph idx="2" type="sldImg"/>
          </p:nvPr>
        </p:nvSpPr>
        <p:spPr>
          <a:xfrm>
            <a:off x="2540000" y="228600"/>
            <a:ext cx="1930400" cy="144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14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16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8:notes"/>
          <p:cNvSpPr/>
          <p:nvPr>
            <p:ph idx="2" type="sldImg"/>
          </p:nvPr>
        </p:nvSpPr>
        <p:spPr>
          <a:xfrm>
            <a:off x="2603500" y="304800"/>
            <a:ext cx="1727200" cy="129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18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20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Relationship Id="rId4" Type="http://schemas.openxmlformats.org/officeDocument/2006/relationships/hyperlink" Target="http://www.levity.com/seabrook/eustace.html" TargetMode="External"/><Relationship Id="rId5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80610YouTube"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4648200" y="228600"/>
            <a:ext cx="429418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CMN 1160A</a:t>
            </a:r>
            <a:r>
              <a:rPr b="1" i="1" lang="en-US" sz="32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 – Introduction to Media Studies</a:t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4572000" y="3524250"/>
            <a:ext cx="4495800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Week 9A: Communications Policy: What is communication for?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800" u="none" cap="none" strike="noStrike">
              <a:solidFill>
                <a:srgbClr val="FF33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Daniel J. Paré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of Ottawa, Department of Communication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November 1, 2016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/>
          <p:nvPr/>
        </p:nvSpPr>
        <p:spPr>
          <a:xfrm>
            <a:off x="468313" y="457200"/>
            <a:ext cx="8424862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Justifications for Regulation</a:t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179388" y="1341438"/>
            <a:ext cx="8763000" cy="518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Font typeface="Noto Sans Symbols"/>
              <a:buNone/>
            </a:pPr>
            <a:r>
              <a:rPr b="1" i="1" lang="en-US" sz="28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Market Failure:</a:t>
            </a:r>
            <a:r>
              <a:rPr b="1" lang="en-US" sz="28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1" sz="32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spcBef>
                <a:spcPts val="1400"/>
              </a:spcBef>
              <a:spcAft>
                <a:spcPts val="0"/>
              </a:spcAft>
              <a:buClr>
                <a:srgbClr val="800000"/>
              </a:buClr>
              <a:buSzPts val="2100"/>
              <a:buFont typeface="Noto Sans Symbols"/>
              <a:buChar char="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Situation where societal policy objectives (social, 	economic, political) cannot be met by an 	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uncontrolled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market</a:t>
            </a:r>
            <a:endParaRPr b="1" i="1" sz="2000" u="none" cap="none" strike="noStrike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1960"/>
              </a:spcBef>
              <a:spcAft>
                <a:spcPts val="0"/>
              </a:spcAft>
              <a:buClr>
                <a:srgbClr val="FF3300"/>
              </a:buClr>
              <a:buFont typeface="Noto Sans Symbols"/>
              <a:buNone/>
            </a:pPr>
            <a:r>
              <a:rPr b="1" i="1" lang="en-US" sz="28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Communications regulatory issues include: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spcBef>
                <a:spcPts val="1400"/>
              </a:spcBef>
              <a:spcAft>
                <a:spcPts val="0"/>
              </a:spcAft>
              <a:buClr>
                <a:srgbClr val="800000"/>
              </a:buClr>
              <a:buSzPts val="2100"/>
              <a:buFont typeface="Noto Sans Symbols"/>
              <a:buChar char="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Preventing anti-competitive behavior </a:t>
            </a:r>
            <a:endParaRPr/>
          </a:p>
          <a:p>
            <a:pPr indent="-228600" lvl="2" marL="1143000" marR="0" rtl="0" algn="l">
              <a:spcBef>
                <a:spcPts val="72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Protecting consumers (i.e. privacy)</a:t>
            </a:r>
            <a:endParaRPr/>
          </a:p>
          <a:p>
            <a:pPr indent="-228600" lvl="2" marL="1143000" marR="0" rtl="0" algn="l">
              <a:spcBef>
                <a:spcPts val="72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Universal Service</a:t>
            </a:r>
            <a:endParaRPr/>
          </a:p>
          <a:p>
            <a:pPr indent="-228600" lvl="2" marL="1143000" marR="0" rtl="0" algn="l">
              <a:spcBef>
                <a:spcPts val="72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Content</a:t>
            </a:r>
            <a:endParaRPr/>
          </a:p>
          <a:p>
            <a:pPr indent="-228600" lvl="2" marL="1143000" marR="0" rtl="0" algn="l">
              <a:spcBef>
                <a:spcPts val="72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Culture 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/>
          <p:nvPr/>
        </p:nvSpPr>
        <p:spPr>
          <a:xfrm>
            <a:off x="228600" y="743224"/>
            <a:ext cx="8458200" cy="6038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4488" lvl="0" marL="34448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1. Internet specific issues</a:t>
            </a:r>
            <a:endParaRPr sz="2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" lvl="1" marL="458788" marR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Domain names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" lvl="1" marL="458788" marR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Route server structures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" lvl="1" marL="458788" marR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Code (i.e. hardware and software constituting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cyberspace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4488" lvl="0" marL="344488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2. ICT sector issues </a:t>
            </a:r>
            <a:endParaRPr sz="2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" lvl="1" marL="458788" marR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Many industry specific governance mechanisms for telecoms, broadcasting, and computing becoming obsolete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" lvl="1" marL="458788" marR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Technological convergence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4488" lvl="0" marL="344488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3. Broader issues of widespread Internet use</a:t>
            </a:r>
            <a:endParaRPr sz="2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" lvl="1" marL="458788" marR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Privacy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" lvl="1" marL="458788" marR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Consumer protection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" lvl="1" marL="458788" marR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Intellectual property rights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" lvl="1" marL="458788" marR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Contract enforcement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" lvl="1" marL="458788" marR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Spam, Viruses, Worms, etc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3"/>
          <p:cNvSpPr/>
          <p:nvPr/>
        </p:nvSpPr>
        <p:spPr>
          <a:xfrm>
            <a:off x="685800" y="2286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Levels of Regulation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/>
          <p:nvPr/>
        </p:nvSpPr>
        <p:spPr>
          <a:xfrm>
            <a:off x="381000" y="1143000"/>
            <a:ext cx="8534400" cy="5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4163" lvl="0" marL="284163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Font typeface="Noto Sans Symbols"/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Feature = Internet consists of</a:t>
            </a:r>
            <a:r>
              <a:rPr b="1" i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24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‘4 layers’</a:t>
            </a:r>
            <a:endParaRPr b="1" i="1" sz="2400">
              <a:solidFill>
                <a:srgbClr val="8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4163" lvl="0" marL="284163" marR="0" rtl="0" algn="l">
              <a:spcBef>
                <a:spcPts val="2400"/>
              </a:spcBef>
              <a:spcAft>
                <a:spcPts val="0"/>
              </a:spcAft>
              <a:buClr>
                <a:srgbClr val="FF3300"/>
              </a:buClr>
              <a:buFont typeface="Noto Sans Symbols"/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Content/Transaction Layer</a:t>
            </a:r>
            <a:endParaRPr/>
          </a:p>
          <a:p>
            <a:pPr indent="-295275" lvl="1" marL="68897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 available on or over the Internet, including Web sites (i.e. email, music files, video streams, &amp; transactions).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4163" lvl="0" marL="284163" marR="0" rtl="0" algn="l"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Font typeface="Noto Sans Symbols"/>
              <a:buNone/>
            </a:pPr>
            <a:r>
              <a:rPr b="1" i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Application Layer </a:t>
            </a:r>
            <a:endParaRPr/>
          </a:p>
          <a:p>
            <a:pPr indent="-295275" lvl="1" marL="68897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&amp; software (i.e. email, Web browsers, html)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4163" lvl="0" marL="284163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Font typeface="Noto Sans Symbols"/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Logical Infrastructure Layer</a:t>
            </a:r>
            <a:endParaRPr/>
          </a:p>
          <a:p>
            <a:pPr indent="-295275" lvl="1" marL="68897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➢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‘Glue’ that ties all 4 layers together (i.e. communication protocols – TCP/IP; domain names etc)</a:t>
            </a:r>
            <a:endParaRPr/>
          </a:p>
          <a:p>
            <a:pPr indent="-284163" lvl="0" marL="284163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Font typeface="Noto Sans Symbols"/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 Physical Infrastructure Layer</a:t>
            </a:r>
            <a:endParaRPr/>
          </a:p>
          <a:p>
            <a:pPr indent="-295275" lvl="1" marL="688975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telephone &amp; cable TV access lines, network lines 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685800" y="2286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Recall: Structure of the Internet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bb-protestors" id="198" name="Google Shape;19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/>
          <p:nvPr/>
        </p:nvSpPr>
        <p:spPr>
          <a:xfrm>
            <a:off x="457200" y="284163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Public Policy and Digital Technologies</a:t>
            </a:r>
            <a:endParaRPr/>
          </a:p>
        </p:txBody>
      </p:sp>
      <p:sp>
        <p:nvSpPr>
          <p:cNvPr id="200" name="Google Shape;200;p25"/>
          <p:cNvSpPr/>
          <p:nvPr/>
        </p:nvSpPr>
        <p:spPr>
          <a:xfrm>
            <a:off x="4724400" y="1524000"/>
            <a:ext cx="4191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➢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appropriate balance between competition &amp; regulation?</a:t>
            </a:r>
            <a:endParaRPr/>
          </a:p>
          <a:p>
            <a:pPr indent="-342900" lvl="0" marL="342900" marR="0" rtl="0" algn="l">
              <a:spcBef>
                <a:spcPts val="180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➢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copyright be protected?</a:t>
            </a:r>
            <a:endParaRPr/>
          </a:p>
          <a:p>
            <a:pPr indent="-342900" lvl="0" marL="342900" marR="0" rtl="0" algn="l">
              <a:spcBef>
                <a:spcPts val="180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➢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Canadian culture be protected?</a:t>
            </a:r>
            <a:endParaRPr/>
          </a:p>
          <a:p>
            <a:pPr indent="-342900" lvl="0" marL="342900" marR="0" rtl="0" algn="l">
              <a:spcBef>
                <a:spcPts val="180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➢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privacy be protected?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1" id="206" name="Google Shape;20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6"/>
          <p:cNvSpPr/>
          <p:nvPr/>
        </p:nvSpPr>
        <p:spPr>
          <a:xfrm>
            <a:off x="4648200" y="152400"/>
            <a:ext cx="441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Protecting Intellectual Property</a:t>
            </a:r>
            <a:endParaRPr/>
          </a:p>
        </p:txBody>
      </p:sp>
      <p:sp>
        <p:nvSpPr>
          <p:cNvPr id="208" name="Google Shape;208;p26"/>
          <p:cNvSpPr/>
          <p:nvPr/>
        </p:nvSpPr>
        <p:spPr>
          <a:xfrm>
            <a:off x="4648200" y="1143000"/>
            <a:ext cx="4495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25425" lvl="0" marL="225425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Font typeface="Noto Sans Symbols"/>
              <a:buNone/>
            </a:pPr>
            <a:r>
              <a:rPr b="1" i="1"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Copyright</a:t>
            </a:r>
            <a:endParaRPr/>
          </a:p>
          <a:p>
            <a:pPr indent="-225425" lvl="0" marL="225425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Exclusive right to use, display, distribute or copy a creative work or to allow someone else to do so</a:t>
            </a:r>
            <a:endParaRPr/>
          </a:p>
          <a:p>
            <a:pPr indent="-225425" lvl="0" marL="225425" marR="0" rtl="0" algn="l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qualify, a work must be original, and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an identifiable and more or less permanent material form sign of technology</a:t>
            </a:r>
            <a:endParaRPr/>
          </a:p>
          <a:p>
            <a:pPr indent="-236537" lvl="1" marL="630238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not cover ideas, only their expression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pyright-infringment-political-cartoon" id="214" name="Google Shape;21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7"/>
          <p:cNvSpPr/>
          <p:nvPr/>
        </p:nvSpPr>
        <p:spPr>
          <a:xfrm>
            <a:off x="4648200" y="152400"/>
            <a:ext cx="441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Protecting Intellectual Property</a:t>
            </a:r>
            <a:endParaRPr/>
          </a:p>
        </p:txBody>
      </p:sp>
      <p:sp>
        <p:nvSpPr>
          <p:cNvPr id="216" name="Google Shape;216;p27"/>
          <p:cNvSpPr/>
          <p:nvPr/>
        </p:nvSpPr>
        <p:spPr>
          <a:xfrm>
            <a:off x="4648200" y="1143000"/>
            <a:ext cx="4495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25425" lvl="0" marL="225425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Font typeface="Noto Sans Symbols"/>
              <a:buNone/>
            </a:pPr>
            <a:r>
              <a:rPr b="1" i="1"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Copyright infringement</a:t>
            </a:r>
            <a:endParaRPr/>
          </a:p>
          <a:p>
            <a:pPr indent="-225425" lvl="0" marL="225425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Unauthorized use (publication, performance, etc) or duplication of copyrighted material without permission or license </a:t>
            </a:r>
            <a:endParaRPr/>
          </a:p>
          <a:p>
            <a:pPr indent="-225425" lvl="0" marL="225425" marR="0" rtl="0" algn="l">
              <a:lnSpc>
                <a:spcPct val="80000"/>
              </a:lnSpc>
              <a:spcBef>
                <a:spcPts val="2100"/>
              </a:spcBef>
              <a:spcAft>
                <a:spcPts val="0"/>
              </a:spcAft>
              <a:buClr>
                <a:srgbClr val="FF3300"/>
              </a:buClr>
              <a:buFont typeface="Noto Sans Symbols"/>
              <a:buNone/>
            </a:pPr>
            <a:r>
              <a:rPr b="1" i="1"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Exceptions/Limitations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5425" lvl="0" marL="225425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Fair dealing / Fair use</a:t>
            </a:r>
            <a:endParaRPr/>
          </a:p>
          <a:p>
            <a:pPr indent="-225425" lvl="0" marL="225425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Compulsory licence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5425" lvl="0" marL="225425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Categories of users</a:t>
            </a:r>
            <a:endParaRPr/>
          </a:p>
          <a:p>
            <a:pPr indent="-225425" lvl="0" marL="225425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limits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ivacy EYE-2" id="222" name="Google Shape;22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8"/>
          <p:cNvSpPr/>
          <p:nvPr/>
        </p:nvSpPr>
        <p:spPr>
          <a:xfrm>
            <a:off x="4724400" y="152400"/>
            <a:ext cx="4191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Privacy Legislation</a:t>
            </a:r>
            <a:endParaRPr/>
          </a:p>
        </p:txBody>
      </p:sp>
      <p:sp>
        <p:nvSpPr>
          <p:cNvPr id="224" name="Google Shape;224;p28"/>
          <p:cNvSpPr/>
          <p:nvPr/>
        </p:nvSpPr>
        <p:spPr>
          <a:xfrm>
            <a:off x="4648200" y="1143000"/>
            <a:ext cx="4495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25425" lvl="0" marL="2254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100"/>
              <a:buFont typeface="Noto Sans Symbols"/>
              <a:buChar char="➢"/>
            </a:pPr>
            <a:r>
              <a:rPr b="1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Privacy Act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(1983) – federal public sector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25425" lvl="0" marL="225425" marR="0" rtl="0" algn="l">
              <a:lnSpc>
                <a:spcPct val="80000"/>
              </a:lnSpc>
              <a:spcBef>
                <a:spcPts val="4900"/>
              </a:spcBef>
              <a:spcAft>
                <a:spcPts val="0"/>
              </a:spcAft>
              <a:buClr>
                <a:srgbClr val="800000"/>
              </a:buClr>
              <a:buSzPts val="2100"/>
              <a:buFont typeface="Noto Sans Symbols"/>
              <a:buChar char="➢"/>
            </a:pPr>
            <a:r>
              <a:rPr b="1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 Information Protection and Electronic Documents Act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(2001) - “</a:t>
            </a:r>
            <a:r>
              <a:rPr b="1" lang="en-US" sz="28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PIPEDA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5425" lvl="0" marL="225425" marR="0" rtl="0" algn="l">
              <a:lnSpc>
                <a:spcPct val="80000"/>
              </a:lnSpc>
              <a:spcBef>
                <a:spcPts val="4900"/>
              </a:spcBef>
              <a:spcAft>
                <a:spcPts val="0"/>
              </a:spcAft>
              <a:buClr>
                <a:srgbClr val="800000"/>
              </a:buClr>
              <a:buSzPts val="2100"/>
              <a:buFont typeface="Noto Sans Symbols"/>
              <a:buChar char="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Privacy Commissioner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29"/>
          <p:cNvGrpSpPr/>
          <p:nvPr/>
        </p:nvGrpSpPr>
        <p:grpSpPr>
          <a:xfrm>
            <a:off x="0" y="0"/>
            <a:ext cx="4724400" cy="6645275"/>
            <a:chOff x="0" y="0"/>
            <a:chExt cx="2976" cy="4186"/>
          </a:xfrm>
        </p:grpSpPr>
        <p:pic>
          <p:nvPicPr>
            <p:cNvPr descr="idog" id="231" name="Google Shape;231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976" cy="37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" name="Google Shape;232;p29"/>
            <p:cNvSpPr/>
            <p:nvPr/>
          </p:nvSpPr>
          <p:spPr>
            <a:xfrm>
              <a:off x="48" y="3840"/>
              <a:ext cx="2496" cy="3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Source:</a:t>
              </a: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Reproduced from page 61 of July 5, 1993 issue of </a:t>
              </a:r>
              <a:r>
                <a:rPr lang="en-US" sz="1000" u="sng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4"/>
                </a:rPr>
                <a:t>The New Yorker,</a:t>
              </a: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(Vol.69 (LXIX) no. 20) </a:t>
              </a:r>
              <a:endParaRPr/>
            </a:p>
          </p:txBody>
        </p:sp>
      </p:grpSp>
      <p:pic>
        <p:nvPicPr>
          <p:cNvPr descr="idog3" id="233" name="Google Shape;233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19600" y="0"/>
            <a:ext cx="47244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11-01 at 12.06.54.png" id="238" name="Google Shape;23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0"/>
          <p:cNvSpPr txBox="1"/>
          <p:nvPr/>
        </p:nvSpPr>
        <p:spPr>
          <a:xfrm>
            <a:off x="152400" y="1676400"/>
            <a:ext cx="3124200" cy="120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CRTC Hearings on Net Neutrality, October 31 – November 4, 2016</a:t>
            </a:r>
            <a:endParaRPr b="1" sz="2400">
              <a:solidFill>
                <a:srgbClr val="8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685800" y="4572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Preview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323850" y="1196975"/>
            <a:ext cx="85693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Defining Communication Policy</a:t>
            </a:r>
            <a:endParaRPr/>
          </a:p>
          <a:p>
            <a:pPr indent="-342900" lvl="0" marL="342900" marR="0" rtl="0" algn="l">
              <a:spcBef>
                <a:spcPts val="240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Canadian Policy Context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/>
          <p:nvPr/>
        </p:nvSpPr>
        <p:spPr>
          <a:xfrm>
            <a:off x="827088" y="457200"/>
            <a:ext cx="724535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What is Communication Policy?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381000" y="1412875"/>
            <a:ext cx="843915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Font typeface="Noto Sans Symbols"/>
              <a:buNone/>
            </a:pPr>
            <a:r>
              <a:rPr b="1" i="1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Public Policy:</a:t>
            </a:r>
            <a:endParaRPr/>
          </a:p>
          <a:p>
            <a:pPr indent="-342900" lvl="0" marL="342900" marR="0" rtl="0" algn="l">
              <a:spcBef>
                <a:spcPts val="1540"/>
              </a:spcBef>
              <a:spcAft>
                <a:spcPts val="0"/>
              </a:spcAft>
              <a:buClr>
                <a:srgbClr val="FF3300"/>
              </a:buClr>
              <a:buFont typeface="Noto Sans Symbols"/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course of action or inaction chosen by public authorities to address a given problem or interrelated set of problems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(Pal, 2001: 2)</a:t>
            </a:r>
            <a:endParaRPr b="1" i="1" sz="2400" u="none" cap="none" strike="noStrike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Font typeface="Noto Sans Symbols"/>
              <a:buNone/>
            </a:pPr>
            <a:r>
              <a:t/>
            </a:r>
            <a:endParaRPr b="1" i="1" sz="2400" u="none" cap="none" strike="noStrike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Font typeface="Noto Sans Symbols"/>
              <a:buNone/>
            </a:pPr>
            <a:r>
              <a:rPr b="1" i="1" lang="en-US" sz="28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Communication Policy:</a:t>
            </a:r>
            <a:endParaRPr/>
          </a:p>
          <a:p>
            <a:pPr indent="-342900" lvl="0" marL="342900" marR="0" rtl="0" algn="l">
              <a:spcBef>
                <a:spcPts val="1460"/>
              </a:spcBef>
              <a:spcAft>
                <a:spcPts val="0"/>
              </a:spcAft>
              <a:buClr>
                <a:srgbClr val="FF3300"/>
              </a:buClr>
              <a:buFont typeface="Noto Sans Symbols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 course of action or inaction chosen by public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i="1" lang="en-US" sz="24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private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authorities to address a given</a:t>
            </a:r>
            <a:r>
              <a:rPr b="1" i="1" lang="en-US" sz="24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 concern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interrelated set of </a:t>
            </a:r>
            <a:r>
              <a:rPr b="1" i="1" lang="en-US" sz="24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concerns associated with the diffusion of information and knowledge</a:t>
            </a:r>
            <a:endParaRPr b="1" i="1" sz="2800" u="none" cap="none" strike="noStrike">
              <a:solidFill>
                <a:srgbClr val="8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720"/>
              </a:spcBef>
              <a:spcAft>
                <a:spcPts val="0"/>
              </a:spcAft>
              <a:buClr>
                <a:srgbClr val="FF3300"/>
              </a:buClr>
              <a:buFont typeface="Noto Sans Symbols"/>
              <a:buNone/>
            </a:pPr>
            <a:r>
              <a:t/>
            </a:r>
            <a:endParaRPr b="1" i="0" sz="3600" u="none" cap="none" strike="noStrike">
              <a:solidFill>
                <a:srgbClr val="FF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611188" y="457200"/>
            <a:ext cx="792162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What is Communication Policy?</a:t>
            </a:r>
            <a:endParaRPr/>
          </a:p>
        </p:txBody>
      </p:sp>
      <p:grpSp>
        <p:nvGrpSpPr>
          <p:cNvPr id="112" name="Google Shape;112;p16"/>
          <p:cNvGrpSpPr/>
          <p:nvPr/>
        </p:nvGrpSpPr>
        <p:grpSpPr>
          <a:xfrm>
            <a:off x="758825" y="1558925"/>
            <a:ext cx="7267575" cy="4918076"/>
            <a:chOff x="478" y="982"/>
            <a:chExt cx="4578" cy="1448"/>
          </a:xfrm>
        </p:grpSpPr>
        <p:sp>
          <p:nvSpPr>
            <p:cNvPr id="113" name="Google Shape;113;p16"/>
            <p:cNvSpPr/>
            <p:nvPr/>
          </p:nvSpPr>
          <p:spPr>
            <a:xfrm>
              <a:off x="478" y="982"/>
              <a:ext cx="4578" cy="14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1968" y="1001"/>
              <a:ext cx="1536" cy="442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23800" lIns="47600" spcFirstLastPara="1" rIns="47600" wrap="square" tIns="23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Communication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Policy</a:t>
              </a: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521" y="1797"/>
              <a:ext cx="983" cy="406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23800" lIns="47600" spcFirstLastPara="1" rIns="47600" wrap="square" tIns="23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Telecoms</a:t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2800" y="1797"/>
              <a:ext cx="983" cy="406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23800" lIns="47600" spcFirstLastPara="1" rIns="47600" wrap="square" tIns="23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Broadcasting</a:t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4029" y="1824"/>
              <a:ext cx="983" cy="406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23800" lIns="47600" spcFirstLastPara="1" rIns="47600" wrap="square" tIns="23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Information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Technology</a:t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1625" y="1799"/>
              <a:ext cx="983" cy="406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23800" lIns="47600" spcFirstLastPara="1" rIns="47600" wrap="square" tIns="23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Press</a:t>
              </a:r>
              <a:endParaRPr/>
            </a:p>
          </p:txBody>
        </p:sp>
      </p:grpSp>
      <p:cxnSp>
        <p:nvCxnSpPr>
          <p:cNvPr id="119" name="Google Shape;119;p16"/>
          <p:cNvCxnSpPr/>
          <p:nvPr/>
        </p:nvCxnSpPr>
        <p:spPr>
          <a:xfrm flipH="1" rot="10800000">
            <a:off x="1600200" y="2895600"/>
            <a:ext cx="2667000" cy="1981200"/>
          </a:xfrm>
          <a:prstGeom prst="straightConnector1">
            <a:avLst/>
          </a:prstGeom>
          <a:noFill/>
          <a:ln cap="flat" cmpd="sng" w="381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0" name="Google Shape;120;p16"/>
          <p:cNvCxnSpPr/>
          <p:nvPr/>
        </p:nvCxnSpPr>
        <p:spPr>
          <a:xfrm>
            <a:off x="4267200" y="2895600"/>
            <a:ext cx="2819400" cy="1905000"/>
          </a:xfrm>
          <a:prstGeom prst="straightConnector1">
            <a:avLst/>
          </a:prstGeom>
          <a:noFill/>
          <a:ln cap="flat" cmpd="sng" w="381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1" name="Google Shape;121;p16"/>
          <p:cNvCxnSpPr/>
          <p:nvPr/>
        </p:nvCxnSpPr>
        <p:spPr>
          <a:xfrm flipH="1">
            <a:off x="3429000" y="2895600"/>
            <a:ext cx="838200" cy="1981200"/>
          </a:xfrm>
          <a:prstGeom prst="straightConnector1">
            <a:avLst/>
          </a:prstGeom>
          <a:noFill/>
          <a:ln cap="flat" cmpd="sng" w="381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2" name="Google Shape;122;p16"/>
          <p:cNvCxnSpPr/>
          <p:nvPr/>
        </p:nvCxnSpPr>
        <p:spPr>
          <a:xfrm>
            <a:off x="4267200" y="2895600"/>
            <a:ext cx="990600" cy="1905000"/>
          </a:xfrm>
          <a:prstGeom prst="straightConnector1">
            <a:avLst/>
          </a:prstGeom>
          <a:noFill/>
          <a:ln cap="flat" cmpd="sng" w="381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838200"/>
            <a:ext cx="8458200" cy="52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/>
          <p:nvPr/>
        </p:nvSpPr>
        <p:spPr>
          <a:xfrm>
            <a:off x="304800" y="6188075"/>
            <a:ext cx="85344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van Cuilenburg, J., and D. McQuail (2003). Media policy paradigm shifts: Towards a new 	communications policy paradigm. </a:t>
            </a: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European Journal of Communication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18 (2):184 </a:t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142875" y="152400"/>
            <a:ext cx="88931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Elements of media and communication policy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685800" y="4572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b="1" lang="en-US" sz="36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Public Interest</a:t>
            </a:r>
            <a:r>
              <a:rPr b="1" lang="en-US" sz="36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1" lang="en-US" sz="36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 Goals</a:t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1905000" y="1066800"/>
            <a:ext cx="3200400" cy="3810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4038600" y="1066800"/>
            <a:ext cx="3200400" cy="3810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3048000" y="2971800"/>
            <a:ext cx="3200400" cy="3810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2133600" y="2406650"/>
            <a:ext cx="14478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Political Welfare</a:t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5486400" y="2362200"/>
            <a:ext cx="16002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Economic Welfare</a:t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3954463" y="5181600"/>
            <a:ext cx="1455737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Social Welfare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/>
          <p:nvPr/>
        </p:nvSpPr>
        <p:spPr>
          <a:xfrm>
            <a:off x="304800" y="457200"/>
            <a:ext cx="8572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Communication Framework in Canada</a:t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228600" y="1371600"/>
            <a:ext cx="3371850" cy="209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Legislation</a:t>
            </a:r>
            <a:endParaRPr/>
          </a:p>
          <a:p>
            <a:pPr indent="0" lvl="0" marL="0" marR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(Parliament, Government)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00000"/>
              </a:buClr>
              <a:buSzPts val="1500"/>
              <a:buFont typeface="Noto Sans Symbols"/>
              <a:buChar char="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Constitution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Clr>
                <a:srgbClr val="800000"/>
              </a:buClr>
              <a:buSzPts val="1500"/>
              <a:buFont typeface="Noto Sans Symbols"/>
              <a:buChar char="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Broadcasting Act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Clr>
                <a:srgbClr val="800000"/>
              </a:buClr>
              <a:buSzPts val="1500"/>
              <a:buFont typeface="Noto Sans Symbols"/>
              <a:buChar char="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Telecommunications Act</a:t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3790950" y="1619250"/>
            <a:ext cx="800100" cy="1524000"/>
          </a:xfrm>
          <a:prstGeom prst="rightArrow">
            <a:avLst>
              <a:gd fmla="val 50000" name="adj1"/>
              <a:gd fmla="val 25000" name="adj2"/>
            </a:avLst>
          </a:prstGeom>
          <a:solidFill>
            <a:srgbClr val="800000">
              <a:alpha val="74901"/>
            </a:srgbClr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4711700" y="1377950"/>
            <a:ext cx="4279900" cy="31623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Orientation</a:t>
            </a:r>
            <a:endParaRPr/>
          </a:p>
          <a:p>
            <a:pPr indent="0" lvl="0" marL="0" marR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(Cabinet, Minister of Canadian Heritage, Minister of Industry)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00000"/>
              </a:buClr>
              <a:buSzPts val="1500"/>
              <a:buFont typeface="Noto Sans Symbols"/>
              <a:buChar char="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Administrative measures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Clr>
                <a:srgbClr val="800000"/>
              </a:buClr>
              <a:buSzPts val="1500"/>
              <a:buFont typeface="Noto Sans Symbols"/>
              <a:buChar char="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Policy guidelines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Clr>
                <a:srgbClr val="800000"/>
              </a:buClr>
              <a:buSzPts val="1500"/>
              <a:buFont typeface="Noto Sans Symbols"/>
              <a:buChar char="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Nomination of officers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Clr>
                <a:srgbClr val="800000"/>
              </a:buClr>
              <a:buSzPts val="1500"/>
              <a:buFont typeface="Noto Sans Symbols"/>
              <a:buChar char="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Appeal of regulatory decisions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Clr>
                <a:srgbClr val="800000"/>
              </a:buClr>
              <a:buSzPts val="1500"/>
              <a:buFont typeface="Noto Sans Symbols"/>
              <a:buChar char="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Power to direct the regulator</a:t>
            </a:r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342900" y="4171950"/>
            <a:ext cx="34480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234950" y="3778250"/>
            <a:ext cx="4076700" cy="2705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Regulation</a:t>
            </a:r>
            <a:endParaRPr/>
          </a:p>
          <a:p>
            <a:pPr indent="0" lvl="0" marL="0" marR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(Canadian Radio-Television and Telecommunication Commission)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00000"/>
              </a:buClr>
              <a:buSzPts val="1500"/>
              <a:buFont typeface="Noto Sans Symbols"/>
              <a:buChar char="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Policy development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Clr>
                <a:srgbClr val="800000"/>
              </a:buClr>
              <a:buSzPts val="1500"/>
              <a:buFont typeface="Noto Sans Symbols"/>
              <a:buChar char="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Licensing 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Clr>
                <a:srgbClr val="800000"/>
              </a:buClr>
              <a:buSzPts val="1500"/>
              <a:buFont typeface="Noto Sans Symbols"/>
              <a:buChar char="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Supervision of industry self-	regulation</a:t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 flipH="1" rot="-5400000">
            <a:off x="5057775" y="4276725"/>
            <a:ext cx="1847850" cy="2933700"/>
          </a:xfrm>
          <a:custGeom>
            <a:rect b="b" l="l" r="r" t="t"/>
            <a:pathLst>
              <a:path extrusionOk="0" h="120000" w="120000">
                <a:moveTo>
                  <a:pt x="85716" y="0"/>
                </a:moveTo>
                <a:lnTo>
                  <a:pt x="51427" y="40000"/>
                </a:lnTo>
                <a:lnTo>
                  <a:pt x="68572" y="40000"/>
                </a:lnTo>
                <a:lnTo>
                  <a:pt x="68572" y="80000"/>
                </a:lnTo>
                <a:lnTo>
                  <a:pt x="0" y="80000"/>
                </a:lnTo>
                <a:lnTo>
                  <a:pt x="0" y="120000"/>
                </a:lnTo>
                <a:lnTo>
                  <a:pt x="102855" y="120000"/>
                </a:lnTo>
                <a:lnTo>
                  <a:pt x="102855" y="40000"/>
                </a:lnTo>
                <a:lnTo>
                  <a:pt x="120000" y="40000"/>
                </a:lnTo>
                <a:close/>
              </a:path>
            </a:pathLst>
          </a:custGeom>
          <a:solidFill>
            <a:srgbClr val="800000">
              <a:alpha val="74901"/>
            </a:srgbClr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azza-San-Marco" id="160" name="Google Shape;16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/>
          <p:nvPr/>
        </p:nvSpPr>
        <p:spPr>
          <a:xfrm>
            <a:off x="685800" y="4572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Marketplace of Ideas</a:t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290513" y="2530475"/>
            <a:ext cx="8458200" cy="155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587" lvl="1" marL="179388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i="1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Widest possible dissemination of information from diverse and antagonistic sources is essential to ensuring the </a:t>
            </a:r>
            <a:r>
              <a:rPr b="1" i="1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b="1" i="1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public interest</a:t>
            </a:r>
            <a:r>
              <a:rPr b="1" i="1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’”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/>
        </p:nvSpPr>
        <p:spPr>
          <a:xfrm>
            <a:off x="228600" y="1219200"/>
            <a:ext cx="3962400" cy="4862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Economic Theory</a:t>
            </a:r>
            <a:endParaRPr/>
          </a:p>
          <a:p>
            <a:pPr indent="-231775" lvl="0" marL="231775" marR="0" rtl="0" algn="l"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➢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media/communication policy issues = problems of maximizing efficiency</a:t>
            </a:r>
            <a:endParaRPr/>
          </a:p>
          <a:p>
            <a:pPr indent="-231775" lvl="0" marL="231775" marR="0" rtl="0" algn="l"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➢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Improved economic efficiency = improved social welfare</a:t>
            </a:r>
            <a:endParaRPr/>
          </a:p>
          <a:p>
            <a:pPr indent="-231775" lvl="0" marL="231775" marR="0" rtl="0" algn="l"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➢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minimize government interference in the market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775" lvl="0" marL="231775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685800" y="4572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Marketplace of Ideas</a:t>
            </a:r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4724400" y="1219200"/>
            <a:ext cx="4191000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Social Value Theory</a:t>
            </a:r>
            <a:endParaRPr/>
          </a:p>
          <a:p>
            <a:pPr indent="-231775" lvl="0" marL="231775" marR="0" rtl="0" algn="l"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 markets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2400" u="sng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only one</a:t>
            </a:r>
            <a:r>
              <a:rPr b="1" lang="en-US" sz="24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means of improving social welfare</a:t>
            </a:r>
            <a:endParaRPr/>
          </a:p>
          <a:p>
            <a:pPr indent="-231775" lvl="0" marL="231775" marR="0" rtl="0" algn="l"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 markets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may have socially undesirable effects</a:t>
            </a:r>
            <a:endParaRPr/>
          </a:p>
          <a:p>
            <a:pPr indent="-231775" lvl="0" marL="231775" marR="0" rtl="0" algn="l"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➢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level of government intervention may be beneficial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