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20" r:id="rId2"/>
    <p:sldId id="283" r:id="rId3"/>
    <p:sldId id="281" r:id="rId4"/>
    <p:sldId id="285" r:id="rId5"/>
    <p:sldId id="418" r:id="rId6"/>
    <p:sldId id="286" r:id="rId7"/>
    <p:sldId id="287" r:id="rId8"/>
    <p:sldId id="414" r:id="rId9"/>
    <p:sldId id="280" r:id="rId10"/>
    <p:sldId id="279" r:id="rId11"/>
    <p:sldId id="373" r:id="rId12"/>
    <p:sldId id="415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84" y="-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3368" y="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5B63A5-7E5B-274A-84B0-2B6AEAF0366E}" type="datetimeFigureOut">
              <a:rPr lang="en-US"/>
              <a:pPr/>
              <a:t>16-09-19</a:t>
            </a:fld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66E4E23-0B79-D64A-AA28-E03676E81C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2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79891AD-2BB8-1C4A-B67C-B190350B207A}" type="datetimeFigureOut">
              <a:rPr lang="en-US"/>
              <a:pPr/>
              <a:t>16-09-19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3D73105-597D-C94A-9530-D34464AC1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64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70203-1955-3D43-B148-2461C86FC7A9}" type="slidenum">
              <a:rPr lang="en-US"/>
              <a:pPr/>
              <a:t>1</a:t>
            </a:fld>
            <a:endParaRPr lang="en-US"/>
          </a:p>
        </p:txBody>
      </p:sp>
      <p:sp>
        <p:nvSpPr>
          <p:cNvPr id="22118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06230485-02A8-8244-9D09-7ADCC84D88A1}" type="slidenum">
              <a:rPr lang="en-US" sz="1200"/>
              <a:pPr algn="r" eaLnBrk="1" hangingPunct="1"/>
              <a:t>1</a:t>
            </a:fld>
            <a:endParaRPr lang="en-US" sz="120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80A5A-259D-8A46-9A28-3F98459961F2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45F585F5-8120-F644-8B31-E430157CFDA2}" type="slidenum">
              <a:rPr lang="it-IT" sz="1200"/>
              <a:pPr algn="r" eaLnBrk="1" hangingPunct="1"/>
              <a:t>10</a:t>
            </a:fld>
            <a:endParaRPr lang="it-IT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7F946-6E46-ED49-8A3E-253A85DB322F}" type="slidenum">
              <a:rPr lang="en-US"/>
              <a:pPr/>
              <a:t>11</a:t>
            </a:fld>
            <a:endParaRPr lang="en-US"/>
          </a:p>
        </p:txBody>
      </p:sp>
      <p:sp>
        <p:nvSpPr>
          <p:cNvPr id="154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4593E6C0-7D82-D644-A141-AF50038E5D32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44AD5-42AC-0340-8DE2-45B956540EC7}" type="slidenum">
              <a:rPr lang="en-US"/>
              <a:pPr/>
              <a:t>12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418E0-FAC0-984D-8AE3-80D939DB579F}" type="slidenum">
              <a:rPr lang="en-US"/>
              <a:pPr/>
              <a:t>2</a:t>
            </a:fld>
            <a:endParaRPr lang="en-US"/>
          </a:p>
        </p:txBody>
      </p:sp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0B41C364-F43B-E34A-8D50-B213CBB0396F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0ACDE-0130-C540-911D-23F86CF69A97}" type="slidenum">
              <a:rPr lang="en-US"/>
              <a:pPr/>
              <a:t>3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CF7EA-3209-004F-A418-C1519E371C34}" type="slidenum">
              <a:rPr lang="en-US"/>
              <a:pPr/>
              <a:t>4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79699-D5E8-A14E-8DEE-1AEC52E12D17}" type="slidenum">
              <a:rPr lang="en-US"/>
              <a:pPr/>
              <a:t>5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E4691-6D01-6647-943F-F3AB92A3B692}" type="slidenum">
              <a:rPr lang="en-US"/>
              <a:pPr/>
              <a:t>6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E11CB-FC00-6B4C-8C4A-DD6FB8C059C1}" type="slidenum">
              <a:rPr lang="en-US"/>
              <a:pPr/>
              <a:t>7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9057C-B84F-8145-A06E-AE63C56BEEE6}" type="slidenum">
              <a:rPr lang="en-US"/>
              <a:pPr/>
              <a:t>8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6D780-CDCD-524D-8AC9-20F78898307C}" type="slidenum">
              <a:rPr lang="en-US"/>
              <a:pPr/>
              <a:t>9</a:t>
            </a:fld>
            <a:endParaRPr lang="en-US"/>
          </a:p>
        </p:txBody>
      </p:sp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57238" indent="-292100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5225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30363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7088" indent="-233363" defTabSz="93186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542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114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686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25888" indent="-233363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6A795184-516C-9544-A2EC-914578BE9ED4}" type="slidenum">
              <a:rPr lang="it-IT" sz="1200"/>
              <a:pPr algn="r" eaLnBrk="1" hangingPunct="1"/>
              <a:t>9</a:t>
            </a:fld>
            <a:endParaRPr lang="it-IT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97272-DC9C-0B4B-8AE0-3C2BD21DB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4F4F-F04B-4E4A-8DC8-EBA16300B2F5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46D16-C4EB-4047-85DD-48C508BA5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CC9E7-A712-5542-BA28-98DDC5DC5A87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EDB93-2FA4-1247-BFE8-191B5ABBB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048-8195-E945-9965-C409E2A82527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2820D-2859-0F4D-A1CE-383E10F55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E309A-4225-1542-AFCB-682D1AAF3A2A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A82C7-100F-0444-83B6-27257608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834BF-ADAD-2843-823E-66CC6DB1121D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761DA-0EED-7047-94DB-FD55A3ECA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2FCA8-C9D7-A540-BD66-BDC9ADA821AD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40D3B-A99A-0C4F-AFC7-11CB0E96F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716BC-792B-3943-83EB-1F7E1090DD3F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9B955-05EF-4444-9E0E-E59654051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FF177-AF94-054E-9163-C01C14CAB304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7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5DF7C-8847-0D48-8B94-D208CD594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47D9C-8226-4B4F-A3A8-88FA8BA7E2F4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394C9-9E11-464F-919E-3B63CE786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372BD-C9E4-6146-86E7-A0CDAFF27335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7F51-2A2A-6641-A3C2-31C48ADD0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89793-6234-074F-B6B3-7915B5EE58DF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90A4B9D7-2435-D044-A1E7-B529F55AB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68884A28-8DCB-5E49-A777-DF394AD96A51}" type="datetimeFigureOut">
              <a:rPr lang="en-US"/>
              <a:pPr>
                <a:defRPr/>
              </a:pPr>
              <a:t>16-09-19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00ADDC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738AC8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1" descr="photoplay_cover_doroth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79388" y="5053013"/>
            <a:ext cx="87852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Week 3B: Media: History, Culture and Politics</a:t>
            </a:r>
          </a:p>
          <a:p>
            <a:pPr algn="ctr"/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Daniel J. </a:t>
            </a:r>
            <a:r>
              <a:rPr lang="en-US" sz="2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Paré</a:t>
            </a:r>
            <a:endParaRPr lang="en-US" sz="2800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University of Ottawa, Department of Communication</a:t>
            </a:r>
          </a:p>
          <a:p>
            <a:pPr algn="ctr"/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September </a:t>
            </a:r>
            <a:r>
              <a:rPr lang="en-US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22, 2016</a:t>
            </a:r>
            <a:endParaRPr lang="en-US" sz="2800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8600" y="990600"/>
            <a:ext cx="8713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CMN 1160A</a:t>
            </a:r>
            <a:r>
              <a:rPr 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– Introduction to Media Studies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it-IT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Evolution</a:t>
            </a:r>
            <a:r>
              <a:rPr lang="it-IT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</a:t>
            </a:r>
            <a:r>
              <a:rPr lang="it-IT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of </a:t>
            </a:r>
            <a:r>
              <a:rPr lang="it-IT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modern</a:t>
            </a:r>
            <a:r>
              <a:rPr lang="it-IT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media/2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066800"/>
            <a:ext cx="6248400" cy="5638800"/>
          </a:xfrm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1895:</a:t>
            </a:r>
            <a:r>
              <a:rPr lang="it-IT" sz="2400">
                <a:latin typeface="Calibri" charset="0"/>
              </a:rPr>
              <a:t> </a:t>
            </a:r>
            <a:r>
              <a:rPr lang="it-IT" sz="2400" b="1">
                <a:solidFill>
                  <a:srgbClr val="FF3300"/>
                </a:solidFill>
                <a:latin typeface="Calibri" charset="0"/>
              </a:rPr>
              <a:t>radio</a:t>
            </a:r>
            <a:r>
              <a:rPr lang="it-IT" sz="2400">
                <a:latin typeface="Calibri" charset="0"/>
              </a:rPr>
              <a:t>;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1922:</a:t>
            </a:r>
            <a:r>
              <a:rPr lang="it-IT" sz="2400" b="1">
                <a:solidFill>
                  <a:srgbClr val="FF3300"/>
                </a:solidFill>
                <a:latin typeface="Calibri" charset="0"/>
              </a:rPr>
              <a:t> </a:t>
            </a:r>
            <a:r>
              <a:rPr lang="it-IT" sz="2400">
                <a:latin typeface="Calibri" charset="0"/>
              </a:rPr>
              <a:t>the BBC starts to broadcast from London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1936:</a:t>
            </a:r>
            <a:r>
              <a:rPr lang="it-IT" sz="2400">
                <a:latin typeface="Calibri" charset="0"/>
              </a:rPr>
              <a:t> </a:t>
            </a:r>
            <a:r>
              <a:rPr lang="it-IT" sz="2400" b="1">
                <a:solidFill>
                  <a:srgbClr val="FF3300"/>
                </a:solidFill>
                <a:latin typeface="Calibri" charset="0"/>
              </a:rPr>
              <a:t>television</a:t>
            </a:r>
            <a:r>
              <a:rPr lang="it-IT" sz="2400">
                <a:latin typeface="Calibri" charset="0"/>
              </a:rPr>
              <a:t>;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1940s:</a:t>
            </a:r>
            <a:r>
              <a:rPr lang="it-IT" sz="2400">
                <a:latin typeface="Calibri" charset="0"/>
              </a:rPr>
              <a:t> the first </a:t>
            </a:r>
            <a:r>
              <a:rPr lang="it-IT" sz="2400" b="1">
                <a:solidFill>
                  <a:srgbClr val="FF3300"/>
                </a:solidFill>
                <a:latin typeface="Calibri" charset="0"/>
              </a:rPr>
              <a:t>computers</a:t>
            </a:r>
            <a:r>
              <a:rPr lang="it-IT" sz="2400" b="1">
                <a:latin typeface="Calibri" charset="0"/>
              </a:rPr>
              <a:t>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1953:</a:t>
            </a:r>
            <a:r>
              <a:rPr lang="it-IT" sz="2400">
                <a:latin typeface="Calibri" charset="0"/>
              </a:rPr>
              <a:t> colour television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1969:</a:t>
            </a:r>
            <a:r>
              <a:rPr lang="it-IT" sz="2400">
                <a:latin typeface="Calibri" charset="0"/>
              </a:rPr>
              <a:t> the </a:t>
            </a:r>
            <a:r>
              <a:rPr lang="it-IT" sz="2400" b="1">
                <a:solidFill>
                  <a:srgbClr val="FF3300"/>
                </a:solidFill>
                <a:latin typeface="Calibri" charset="0"/>
              </a:rPr>
              <a:t>internet</a:t>
            </a:r>
            <a:endParaRPr lang="it-IT" sz="2400">
              <a:latin typeface="Calibri" charset="0"/>
            </a:endParaRPr>
          </a:p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1972:</a:t>
            </a:r>
            <a:r>
              <a:rPr lang="it-IT" sz="2400">
                <a:latin typeface="Calibri" charset="0"/>
              </a:rPr>
              <a:t> email and mobile phones (1 Kg!)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1977:</a:t>
            </a:r>
            <a:r>
              <a:rPr lang="it-IT" sz="2400">
                <a:latin typeface="Calibri" charset="0"/>
              </a:rPr>
              <a:t> first home computers (Apple)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1975:</a:t>
            </a:r>
            <a:r>
              <a:rPr lang="it-IT" sz="2400">
                <a:latin typeface="Calibri" charset="0"/>
              </a:rPr>
              <a:t> digital photography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1990s:</a:t>
            </a:r>
            <a:r>
              <a:rPr lang="it-IT" sz="2400">
                <a:latin typeface="Calibri" charset="0"/>
              </a:rPr>
              <a:t> WWW and Mosaic browser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it-IT" sz="2400" b="1">
                <a:latin typeface="Calibri" charset="0"/>
              </a:rPr>
              <a:t>2000s:</a:t>
            </a:r>
            <a:r>
              <a:rPr lang="it-IT" sz="2400">
                <a:latin typeface="Calibri" charset="0"/>
              </a:rPr>
              <a:t> social networking</a:t>
            </a: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32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27432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" descr="zack_saved-by-bell_cellph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4648200" y="1268413"/>
            <a:ext cx="4495800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8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Arial" charset="0"/>
              </a:rPr>
              <a:t>Transplant Period (1752-1807)</a:t>
            </a:r>
          </a:p>
          <a:p>
            <a:pPr marL="342900" indent="-342900" defTabSz="762000">
              <a:spcBef>
                <a:spcPct val="1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Arial" charset="0"/>
              </a:rPr>
              <a:t>Growth Period (1807-1858)</a:t>
            </a:r>
          </a:p>
          <a:p>
            <a:pPr marL="742950" lvl="1" indent="-285750" defTabSz="762000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Arial" charset="0"/>
              </a:rPr>
              <a:t>Case of Joseph Howe</a:t>
            </a:r>
          </a:p>
          <a:p>
            <a:pPr marL="342900" indent="-342900" defTabSz="762000">
              <a:spcBef>
                <a:spcPct val="1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Arial" charset="0"/>
              </a:rPr>
              <a:t>Westward Growth Period (1858-1900)</a:t>
            </a:r>
          </a:p>
          <a:p>
            <a:pPr marL="742950" lvl="1" indent="-285750" defTabSz="762000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Arial" charset="0"/>
              </a:rPr>
              <a:t>Dawn of Yellow Journalism</a:t>
            </a:r>
          </a:p>
          <a:p>
            <a:pPr marL="342900" indent="-342900" defTabSz="762000">
              <a:spcBef>
                <a:spcPct val="1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Arial" charset="0"/>
              </a:rPr>
              <a:t>20</a:t>
            </a:r>
            <a:r>
              <a:rPr lang="en-US" sz="2400" b="1" baseline="30000" dirty="0">
                <a:latin typeface="Arial" charset="0"/>
              </a:rPr>
              <a:t>th</a:t>
            </a:r>
            <a:r>
              <a:rPr lang="en-US" sz="2400" b="1" dirty="0">
                <a:latin typeface="Arial" charset="0"/>
              </a:rPr>
              <a:t> Century onward</a:t>
            </a:r>
          </a:p>
        </p:txBody>
      </p:sp>
      <p:pic>
        <p:nvPicPr>
          <p:cNvPr id="205832" name="Picture 8" descr="gazett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4343400" y="457200"/>
            <a:ext cx="480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40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News Media History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Preview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23850" y="1196975"/>
            <a:ext cx="85693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800" b="1" dirty="0"/>
              <a:t>Renaissance and the Enlightenment</a:t>
            </a:r>
          </a:p>
          <a:p>
            <a:pPr marL="342900" indent="-342900" defTabSz="762000">
              <a:spcBef>
                <a:spcPct val="7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CA" sz="2800" b="1" i="1" dirty="0"/>
              <a:t>Dawn of the Eye: Born Among Clowns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 descr="article-new_ehow_images_a07_mo_ir_medieval-hairstyles-costumes-800x8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8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From the Middle Ages to the Renaissance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" descr="5055791_f49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Age of Enlightenment /Age of Reason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0" name="Picture 4" descr="200px-Areopagitica_bridw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John_Locke_English_Philosopher_Doctor_Political_Wri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9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 descr="voltai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 descr="Roussea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441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adam_smith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4724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 descr="sweeper-and-doff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Industrial Revolution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80" name="Picture 4" descr="kickinghorse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Media and Canadian History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268413"/>
            <a:ext cx="6172200" cy="5329237"/>
          </a:xfrm>
        </p:spPr>
        <p:txBody>
          <a:bodyPr/>
          <a:lstStyle/>
          <a:p>
            <a:pPr marL="84138" indent="-84138">
              <a:spcBef>
                <a:spcPct val="50000"/>
              </a:spcBef>
              <a:buFontTx/>
              <a:buNone/>
            </a:pPr>
            <a:r>
              <a:rPr lang="it-IT" sz="2400" b="1" dirty="0">
                <a:latin typeface="Calibri" charset="0"/>
              </a:rPr>
              <a:t>1455:</a:t>
            </a:r>
            <a:r>
              <a:rPr lang="it-IT" sz="2400" dirty="0">
                <a:latin typeface="Calibri" charset="0"/>
              </a:rPr>
              <a:t> </a:t>
            </a:r>
            <a:r>
              <a:rPr lang="it-IT" sz="2400" dirty="0" err="1">
                <a:latin typeface="Calibri" charset="0"/>
              </a:rPr>
              <a:t>Movable-type</a:t>
            </a:r>
            <a:r>
              <a:rPr lang="it-IT" sz="2400" dirty="0">
                <a:latin typeface="Calibri" charset="0"/>
              </a:rPr>
              <a:t> </a:t>
            </a:r>
            <a:r>
              <a:rPr lang="it-IT" sz="2400" b="1" dirty="0" err="1">
                <a:solidFill>
                  <a:srgbClr val="800000"/>
                </a:solidFill>
                <a:latin typeface="Calibri" charset="0"/>
              </a:rPr>
              <a:t>printing</a:t>
            </a:r>
            <a:r>
              <a:rPr lang="it-IT" sz="2400" b="1" dirty="0">
                <a:solidFill>
                  <a:srgbClr val="800000"/>
                </a:solidFill>
                <a:latin typeface="Calibri" charset="0"/>
              </a:rPr>
              <a:t> press</a:t>
            </a:r>
            <a:r>
              <a:rPr lang="it-IT" sz="2400" dirty="0">
                <a:latin typeface="Calibri" charset="0"/>
              </a:rPr>
              <a:t> by 		Gutenberg </a:t>
            </a:r>
          </a:p>
          <a:p>
            <a:pPr marL="84138" indent="-84138">
              <a:spcBef>
                <a:spcPct val="50000"/>
              </a:spcBef>
              <a:buFontTx/>
              <a:buNone/>
            </a:pPr>
            <a:r>
              <a:rPr lang="it-IT" sz="2400" b="1" dirty="0">
                <a:latin typeface="Calibri" charset="0"/>
              </a:rPr>
              <a:t>1830s:</a:t>
            </a:r>
            <a:r>
              <a:rPr lang="it-IT" sz="2400" dirty="0">
                <a:latin typeface="Calibri" charset="0"/>
              </a:rPr>
              <a:t> </a:t>
            </a:r>
            <a:r>
              <a:rPr lang="it-IT" sz="2400" b="1" dirty="0" err="1">
                <a:solidFill>
                  <a:srgbClr val="800000"/>
                </a:solidFill>
                <a:latin typeface="Calibri" charset="0"/>
              </a:rPr>
              <a:t>photography</a:t>
            </a:r>
            <a:r>
              <a:rPr lang="it-IT" sz="2400" b="1" dirty="0">
                <a:solidFill>
                  <a:srgbClr val="800000"/>
                </a:solidFill>
                <a:latin typeface="Calibri" charset="0"/>
              </a:rPr>
              <a:t> </a:t>
            </a:r>
            <a:r>
              <a:rPr lang="it-IT" sz="2400" dirty="0">
                <a:latin typeface="Calibri" charset="0"/>
              </a:rPr>
              <a:t>           </a:t>
            </a:r>
          </a:p>
          <a:p>
            <a:pPr marL="84138" indent="-84138">
              <a:spcBef>
                <a:spcPct val="50000"/>
              </a:spcBef>
              <a:buFontTx/>
              <a:buNone/>
            </a:pPr>
            <a:r>
              <a:rPr lang="it-IT" sz="2400" b="1" dirty="0">
                <a:latin typeface="Calibri" charset="0"/>
              </a:rPr>
              <a:t>1838:</a:t>
            </a:r>
            <a:r>
              <a:rPr lang="it-IT" sz="2400" dirty="0">
                <a:latin typeface="Calibri" charset="0"/>
              </a:rPr>
              <a:t> </a:t>
            </a:r>
            <a:r>
              <a:rPr lang="it-IT" sz="2400" b="1" dirty="0" err="1">
                <a:solidFill>
                  <a:srgbClr val="800000"/>
                </a:solidFill>
                <a:latin typeface="Calibri" charset="0"/>
              </a:rPr>
              <a:t>telegraph</a:t>
            </a:r>
            <a:r>
              <a:rPr lang="it-IT" sz="2400" dirty="0">
                <a:latin typeface="Calibri" charset="0"/>
              </a:rPr>
              <a:t>; </a:t>
            </a:r>
          </a:p>
          <a:p>
            <a:pPr marL="1028700" lvl="1" indent="-285750">
              <a:spcBef>
                <a:spcPct val="4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it-IT" sz="2400" b="1" dirty="0">
                <a:latin typeface="Calibri" charset="0"/>
              </a:rPr>
              <a:t>1844:</a:t>
            </a:r>
            <a:r>
              <a:rPr lang="it-IT" sz="2400" dirty="0">
                <a:latin typeface="Calibri" charset="0"/>
              </a:rPr>
              <a:t> first line </a:t>
            </a:r>
            <a:r>
              <a:rPr lang="it-IT" sz="2400" dirty="0" err="1">
                <a:latin typeface="Calibri" charset="0"/>
              </a:rPr>
              <a:t>between</a:t>
            </a:r>
            <a:r>
              <a:rPr lang="it-IT" sz="2400" dirty="0">
                <a:latin typeface="Calibri" charset="0"/>
              </a:rPr>
              <a:t> Washington and Baltimore;</a:t>
            </a:r>
          </a:p>
          <a:p>
            <a:pPr marL="1028700" lvl="1" indent="-285750">
              <a:spcBef>
                <a:spcPct val="4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it-IT" sz="2400" b="1" dirty="0">
                <a:latin typeface="Calibri" charset="0"/>
              </a:rPr>
              <a:t>1866:</a:t>
            </a:r>
            <a:r>
              <a:rPr lang="it-IT" sz="2400" dirty="0">
                <a:latin typeface="Calibri" charset="0"/>
              </a:rPr>
              <a:t> connection </a:t>
            </a:r>
            <a:r>
              <a:rPr lang="it-IT" sz="2400" dirty="0" err="1">
                <a:latin typeface="Calibri" charset="0"/>
              </a:rPr>
              <a:t>between</a:t>
            </a:r>
            <a:r>
              <a:rPr lang="it-IT" sz="2400" dirty="0">
                <a:latin typeface="Calibri" charset="0"/>
              </a:rPr>
              <a:t> USA and Europe via submarine </a:t>
            </a:r>
            <a:r>
              <a:rPr lang="it-IT" sz="2400" dirty="0" err="1">
                <a:latin typeface="Calibri" charset="0"/>
              </a:rPr>
              <a:t>cable</a:t>
            </a:r>
            <a:endParaRPr lang="it-IT" sz="2200" dirty="0">
              <a:latin typeface="Calibri" charset="0"/>
            </a:endParaRPr>
          </a:p>
          <a:p>
            <a:pPr marL="84138" indent="-84138">
              <a:spcBef>
                <a:spcPct val="50000"/>
              </a:spcBef>
              <a:buFontTx/>
              <a:buNone/>
            </a:pPr>
            <a:r>
              <a:rPr lang="it-IT" sz="2400" b="1" dirty="0">
                <a:latin typeface="Calibri" charset="0"/>
              </a:rPr>
              <a:t>Post 1830s:</a:t>
            </a:r>
            <a:r>
              <a:rPr lang="it-IT" sz="2400" dirty="0">
                <a:latin typeface="Calibri" charset="0"/>
              </a:rPr>
              <a:t> </a:t>
            </a:r>
            <a:r>
              <a:rPr lang="it-IT" sz="2400" dirty="0" err="1">
                <a:latin typeface="Calibri" charset="0"/>
              </a:rPr>
              <a:t>emergence</a:t>
            </a:r>
            <a:r>
              <a:rPr lang="it-IT" sz="2400" dirty="0">
                <a:latin typeface="Calibri" charset="0"/>
              </a:rPr>
              <a:t> of new </a:t>
            </a:r>
            <a:r>
              <a:rPr lang="it-IT" sz="2400" dirty="0" err="1">
                <a:latin typeface="Calibri" charset="0"/>
              </a:rPr>
              <a:t>international</a:t>
            </a:r>
            <a:r>
              <a:rPr lang="it-IT" sz="2400" dirty="0">
                <a:latin typeface="Calibri" charset="0"/>
              </a:rPr>
              <a:t> 	</a:t>
            </a:r>
            <a:r>
              <a:rPr lang="it-IT" sz="2400" dirty="0" err="1">
                <a:latin typeface="Calibri" charset="0"/>
              </a:rPr>
              <a:t>agencies</a:t>
            </a:r>
            <a:endParaRPr lang="it-IT" sz="2400" dirty="0">
              <a:latin typeface="Calibri" charset="0"/>
            </a:endParaRPr>
          </a:p>
          <a:p>
            <a:pPr marL="84138" indent="-84138">
              <a:spcBef>
                <a:spcPct val="50000"/>
              </a:spcBef>
              <a:buFontTx/>
              <a:buNone/>
            </a:pPr>
            <a:r>
              <a:rPr lang="it-IT" sz="2400" b="1" dirty="0">
                <a:latin typeface="Calibri" charset="0"/>
              </a:rPr>
              <a:t>1871:</a:t>
            </a:r>
            <a:r>
              <a:rPr lang="it-IT" sz="2400" dirty="0">
                <a:latin typeface="Calibri" charset="0"/>
              </a:rPr>
              <a:t> </a:t>
            </a:r>
            <a:r>
              <a:rPr lang="it-IT" sz="2400" b="1" dirty="0" err="1">
                <a:solidFill>
                  <a:srgbClr val="800000"/>
                </a:solidFill>
                <a:latin typeface="Calibri" charset="0"/>
              </a:rPr>
              <a:t>telephone</a:t>
            </a:r>
            <a:r>
              <a:rPr lang="it-IT" sz="2400" dirty="0">
                <a:latin typeface="Calibri" charset="0"/>
              </a:rPr>
              <a:t> </a:t>
            </a:r>
          </a:p>
        </p:txBody>
      </p:sp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3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27432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>
          <a:xfrm>
            <a:off x="2770188" y="188913"/>
            <a:ext cx="5992812" cy="936625"/>
          </a:xfrm>
        </p:spPr>
        <p:txBody>
          <a:bodyPr/>
          <a:lstStyle/>
          <a:p>
            <a:pPr>
              <a:defRPr/>
            </a:pPr>
            <a:r>
              <a:rPr lang="it-IT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Evolution</a:t>
            </a:r>
            <a:r>
              <a:rPr lang="it-IT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of </a:t>
            </a:r>
            <a:r>
              <a:rPr lang="it-IT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modern</a:t>
            </a:r>
            <a:r>
              <a:rPr lang="it-IT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media/1</a:t>
            </a:r>
          </a:p>
        </p:txBody>
      </p:sp>
      <p:pic>
        <p:nvPicPr>
          <p:cNvPr id="2560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27432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2926</TotalTime>
  <Words>201</Words>
  <Application>Microsoft Macintosh PowerPoint</Application>
  <PresentationFormat>On-screen Show (4:3)</PresentationFormat>
  <Paragraphs>56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Evolution of modern media/1</vt:lpstr>
      <vt:lpstr>Evolution of modern media/2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 Media: History, Culture, and Politics</dc:title>
  <dc:creator>Daniel Pare</dc:creator>
  <cp:lastModifiedBy>Daniel</cp:lastModifiedBy>
  <cp:revision>51</cp:revision>
  <dcterms:created xsi:type="dcterms:W3CDTF">2011-10-25T19:00:31Z</dcterms:created>
  <dcterms:modified xsi:type="dcterms:W3CDTF">2016-09-19T18:15:09Z</dcterms:modified>
</cp:coreProperties>
</file>