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64" r:id="rId4"/>
    <p:sldId id="371" r:id="rId5"/>
    <p:sldId id="373" r:id="rId6"/>
    <p:sldId id="374" r:id="rId7"/>
    <p:sldId id="375" r:id="rId8"/>
    <p:sldId id="376" r:id="rId9"/>
    <p:sldId id="385" r:id="rId10"/>
    <p:sldId id="381" r:id="rId11"/>
    <p:sldId id="382" r:id="rId12"/>
    <p:sldId id="280" r:id="rId13"/>
    <p:sldId id="387" r:id="rId14"/>
    <p:sldId id="38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5" d="100"/>
          <a:sy n="75" d="100"/>
        </p:scale>
        <p:origin x="-3064" y="4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704B1BE-BD46-CC4E-866A-BED41C2CD77E}" type="datetime1">
              <a:rPr lang="en-US"/>
              <a:pPr/>
              <a:t>16-09-28</a:t>
            </a:fld>
            <a:endParaRPr lang="en-US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71F444-F2E0-2949-932B-572597240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3969F860-E6ED-BB45-91AE-9BC0E5ED85C5}" type="datetime1">
              <a:rPr lang="en-US"/>
              <a:pPr/>
              <a:t>16-09-28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F7A348A-C2E2-6F43-A346-66120E193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5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6F9B-122D-2B4B-8AC9-E89323781CDE}" type="slidenum">
              <a:rPr lang="en-US"/>
              <a:pPr/>
              <a:t>1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9437E29-9A58-4B4E-A71C-564E4E185557}" type="slidenum">
              <a:rPr lang="en-US" sz="1200"/>
              <a:pPr algn="r" eaLnBrk="1" hangingPunct="1"/>
              <a:t>1</a:t>
            </a:fld>
            <a:endParaRPr 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C26C3-EB64-7849-A978-1C07B0AF23BE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F7D2A0A-69AF-A540-9C26-6B809E5279FF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B537A-8A55-B848-9886-D4CFB9CEEB7F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DB27241-6BD8-5E40-B873-6709E2F8CE8F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9E21A-E1EB-294D-B51C-3A716A1F9E69}" type="slidenum">
              <a:rPr lang="en-US"/>
              <a:pPr/>
              <a:t>12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CBD0888-8C1E-E145-8E59-C8D13001037A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8AB2E2-846C-F843-9D44-F8B5D93E02B4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3177" tIns="46589" rIns="93177" bIns="46589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B07061E-B06B-244E-B747-9994D97DDD04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27B6EB-375E-A343-8282-515E69A79BCA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17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A004C-52B2-634D-A755-8EFFEB40F1B4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1FEECC3-3876-6646-A702-4E4FFCDE8A72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C261F87-62F8-D541-A973-F5194F28075D}" type="slidenum">
              <a:rPr lang="en-US" sz="1200">
                <a:latin typeface="Calibri" charset="0"/>
              </a:rPr>
              <a:pPr algn="r"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D1248-1788-3042-9684-9C1D4BE30DD7}" type="slidenum">
              <a:rPr lang="en-US"/>
              <a:pPr/>
              <a:t>3</a:t>
            </a:fld>
            <a:endParaRPr 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5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B23B-4A73-A24E-A572-3C9C55F4C4FC}" type="slidenum">
              <a:rPr lang="en-US"/>
              <a:pPr/>
              <a:t>4</a:t>
            </a:fld>
            <a:endParaRPr 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7C8B1-F05C-3A43-AEBF-CB381F4D50F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98A87-5625-A541-AB47-06B02F46383D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CFD9105-ED9E-7F43-BCE7-15ED4074A8B1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82D23-C96E-2944-B44D-232CC51404A3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72D98-3E55-5A49-AC7E-A525A011BC4E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53E6BB4-9183-DE4E-94FA-B5A4ED1DA257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347D1-F1BB-ED4F-A57F-172CE85097C7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06B1-0CC2-B940-9324-85805832E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A0080-150D-0E48-A5D0-F193FD7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1D9B5-7FB1-4040-9FAA-2B3AD69A9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1E3DA-08C5-3849-B01B-7F073C43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EC6FE-A1AE-CD44-A271-B4E436C6A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2A6C-4BFD-0048-BC23-69BE59A3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B5E6-8786-AD47-B003-02D09E99E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008F4-9242-C443-916F-CD7DC7CFD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3A018-983A-2946-AC55-0A7F55D54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2EE-D383-FF4F-8232-34BA2070A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036B-A27B-024A-B2CD-90BD22399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2CA65BCB-856F-744B-B554-B208A1367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Relationship Id="rId11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magrittes-pipe-semiotic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182563"/>
            <a:ext cx="8713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CMN </a:t>
            </a:r>
            <a:r>
              <a:rPr lang="en-US" sz="3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1160B</a:t>
            </a:r>
            <a:r>
              <a:rPr lang="en-US" sz="3200" b="1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229225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Calibri" charset="0"/>
              </a:rPr>
              <a:t>Week 4B: Theoretical Perspectives on Media Content</a:t>
            </a:r>
          </a:p>
          <a:p>
            <a:pPr algn="ctr"/>
            <a:r>
              <a:rPr lang="en-US" sz="2400" b="1" dirty="0">
                <a:latin typeface="Calibri" charset="0"/>
              </a:rPr>
              <a:t>Daniel J. </a:t>
            </a:r>
            <a:r>
              <a:rPr lang="en-US" sz="2400" b="1" dirty="0" err="1">
                <a:latin typeface="Calibri" charset="0"/>
              </a:rPr>
              <a:t>Paré</a:t>
            </a:r>
            <a:endParaRPr lang="en-US" sz="2400" b="1" dirty="0">
              <a:latin typeface="Calibri" charset="0"/>
            </a:endParaRPr>
          </a:p>
          <a:p>
            <a:pPr algn="ctr"/>
            <a:r>
              <a:rPr lang="en-US" sz="2400" b="1" dirty="0">
                <a:latin typeface="Calibri" charset="0"/>
              </a:rPr>
              <a:t>University of Ottawa, Department of Communication</a:t>
            </a:r>
          </a:p>
          <a:p>
            <a:pPr algn="ctr"/>
            <a:r>
              <a:rPr lang="en-US" sz="2400" b="1" dirty="0">
                <a:latin typeface="Calibri" charset="0"/>
              </a:rPr>
              <a:t>September </a:t>
            </a:r>
            <a:r>
              <a:rPr lang="en-US" sz="2400" b="1" dirty="0" smtClean="0">
                <a:latin typeface="Calibri" charset="0"/>
              </a:rPr>
              <a:t>29, 2016</a:t>
            </a:r>
            <a:endParaRPr lang="en-US" sz="2400" b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0" y="242252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87395" name="Picture 5" descr="pei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38288" y="5791200"/>
            <a:ext cx="62152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Charles S Peirce (1839-1914)</a:t>
            </a:r>
            <a:endParaRPr lang="en-US" sz="40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Not all signs are equal….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8588" y="1343025"/>
            <a:ext cx="322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286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57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288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800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2575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714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171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629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i="1" smtClean="0">
                <a:solidFill>
                  <a:schemeClr val="accent2"/>
                </a:solidFill>
              </a:rPr>
              <a:t>Icons: </a:t>
            </a:r>
            <a:r>
              <a:rPr lang="en-US" sz="2000" b="1" smtClean="0"/>
              <a:t>closely related to, and resembles what is being represented</a:t>
            </a:r>
            <a:endParaRPr lang="en-US" sz="200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6363" y="3316288"/>
            <a:ext cx="3089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286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57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288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800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2575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714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171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629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i="1" smtClean="0">
                <a:solidFill>
                  <a:schemeClr val="accent2"/>
                </a:solidFill>
              </a:rPr>
              <a:t>Index: </a:t>
            </a:r>
            <a:r>
              <a:rPr lang="en-US" sz="2000" b="1" smtClean="0"/>
              <a:t>related to what is being represented, but not directly</a:t>
            </a:r>
            <a:endParaRPr lang="en-US" sz="2000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2863" y="5272088"/>
            <a:ext cx="3308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286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57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288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80035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2575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714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171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629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i="1" smtClean="0">
                <a:solidFill>
                  <a:schemeClr val="accent2"/>
                </a:solidFill>
              </a:rPr>
              <a:t>Symbol: </a:t>
            </a:r>
            <a:r>
              <a:rPr lang="en-US" sz="2000" b="1" smtClean="0"/>
              <a:t>No direct link to what is being represented; purely connotative</a:t>
            </a:r>
            <a:endParaRPr lang="en-US" sz="2000" smtClean="0"/>
          </a:p>
        </p:txBody>
      </p:sp>
      <p:pic>
        <p:nvPicPr>
          <p:cNvPr id="189446" name="Picture 6" descr="ca-md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5199063"/>
            <a:ext cx="18002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7" name="Picture 7" descr="beaver-sw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5216525"/>
            <a:ext cx="183991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8" name="Picture 8" descr="Map-of-Canada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254125"/>
            <a:ext cx="186531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9" name="Picture 9" descr="Mountie_Stetson-L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3244850"/>
            <a:ext cx="18351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0" name="Picture 10" descr="pout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5203825"/>
            <a:ext cx="181451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1" name="Picture 11" descr="pollution-smoke-and-fi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3255963"/>
            <a:ext cx="18335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2" name="Picture 12" descr="WEB-blackie23rv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55713"/>
            <a:ext cx="18573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3" name="Picture 13" descr="203semioticswindinde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248025"/>
            <a:ext cx="186213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4" name="Picture 14" descr="Bob-Marley-9399524-5-4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1252538"/>
            <a:ext cx="185578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5" descr="roland_bart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5791200"/>
            <a:ext cx="604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Roland Barthes (1915-1980)</a:t>
            </a:r>
            <a:endParaRPr lang="en-US" sz="40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deau_transparency_201406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69900"/>
            <a:ext cx="787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2301875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cs typeface="+mn-cs"/>
            </a:endParaRPr>
          </a:p>
          <a:p>
            <a:pPr lvl="3"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2" name="Picture 1" descr="bowie_1651393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" y="0"/>
            <a:ext cx="4545263" cy="6857999"/>
          </a:xfrm>
          <a:prstGeom prst="rect">
            <a:avLst/>
          </a:prstGeom>
        </p:spPr>
      </p:pic>
      <p:pic>
        <p:nvPicPr>
          <p:cNvPr id="3" name="Picture 2" descr="prince_showclip_pic_042916_1280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5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Representation and Signification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Saussure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Peirce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Barthes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24400" y="990600"/>
            <a:ext cx="4191000" cy="5410200"/>
          </a:xfrm>
        </p:spPr>
        <p:txBody>
          <a:bodyPr>
            <a:normAutofit/>
          </a:bodyPr>
          <a:lstStyle/>
          <a:p>
            <a:pPr marL="290513" indent="-290513" eaLnBrk="1" hangingPunct="1"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  <a:ea typeface="ＭＳ Ｐゴシック" charset="0"/>
              </a:rPr>
              <a:t>Structuralism </a:t>
            </a:r>
          </a:p>
          <a:p>
            <a:pPr marL="739775" lvl="1" indent="-334963" eaLnBrk="1" hangingPunct="1">
              <a:spcBef>
                <a:spcPct val="7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discovering the underlying patterns that shape texts and genres</a:t>
            </a:r>
            <a:endParaRPr lang="en-US" sz="2400" b="1" dirty="0">
              <a:latin typeface="Calibri" charset="0"/>
              <a:ea typeface="ＭＳ Ｐゴシック" charset="0"/>
            </a:endParaRPr>
          </a:p>
          <a:p>
            <a:pPr marL="290513" indent="-290513" eaLnBrk="1" hangingPunct="1">
              <a:spcBef>
                <a:spcPct val="10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  <a:ea typeface="ＭＳ Ｐゴシック" charset="0"/>
              </a:rPr>
              <a:t>Semiotics</a:t>
            </a:r>
          </a:p>
          <a:p>
            <a:pPr marL="739775" lvl="1" indent="-334963" eaLnBrk="1" hangingPunct="1">
              <a:spcBef>
                <a:spcPct val="7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the science of signs</a:t>
            </a:r>
            <a:endParaRPr lang="en-US" sz="2400" b="1" dirty="0">
              <a:latin typeface="Calibri" charset="0"/>
              <a:ea typeface="ＭＳ Ｐゴシック" charset="0"/>
            </a:endParaRPr>
          </a:p>
          <a:p>
            <a:pPr marL="290513" indent="-290513" eaLnBrk="1" hangingPunct="1">
              <a:spcBef>
                <a:spcPct val="10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  <a:ea typeface="ＭＳ Ｐゴシック" charset="0"/>
              </a:rPr>
              <a:t>Post-structuralism</a:t>
            </a:r>
          </a:p>
          <a:p>
            <a:pPr marL="739775" lvl="1" indent="-334963" eaLnBrk="1" hangingPunct="1">
              <a:spcBef>
                <a:spcPct val="7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Meaning comes from the decoder</a:t>
            </a:r>
            <a:endParaRPr lang="en-US" sz="2000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59748" name="Picture 4" descr="da_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4724400" y="274638"/>
            <a:ext cx="419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Studying Content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0" name="Picture 4" descr="article-page-main-ehow-images-a01-v7-44-use-marxist-literary-criticism-800x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4724400" y="274638"/>
            <a:ext cx="426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Studying Content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4800600" y="965200"/>
            <a:ext cx="4343400" cy="541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0513" indent="-290513"/>
            <a:r>
              <a:rPr lang="en-US" sz="2800" b="1" i="1" dirty="0">
                <a:solidFill>
                  <a:schemeClr val="accent2"/>
                </a:solidFill>
                <a:latin typeface="Calibri" charset="0"/>
              </a:rPr>
              <a:t>Structuralism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we do not speak language, but rather,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language speaks us.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sz="2400" dirty="0">
              <a:latin typeface="Calibri" charset="0"/>
            </a:endParaRP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tendency to treat individual texts as discrete, closed-off entities and focus exclusively on internal structures.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 err="1">
                <a:latin typeface="Calibri" charset="0"/>
              </a:rPr>
              <a:t>Propp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folklore studies - All traditional stories follow the same basic narrative structure and lexical elements (i.e., narrative logic).</a:t>
            </a:r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Semiot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4572000" y="274638"/>
            <a:ext cx="441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Studying Content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495800" y="990600"/>
            <a:ext cx="4648200" cy="467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0513" indent="-290513"/>
            <a:r>
              <a:rPr lang="en-US" sz="2800" b="1" i="1" dirty="0">
                <a:solidFill>
                  <a:schemeClr val="accent2"/>
                </a:solidFill>
                <a:latin typeface="Calibri" charset="0"/>
              </a:rPr>
              <a:t>Semiotics </a:t>
            </a:r>
            <a:endParaRPr lang="en-US" dirty="0"/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the study of the social production of meaning from signs – i.e., analyze language as system of signs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Central focus: relationship between signs and their meaning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How do verbal &amp; non-verbal signs function? How is meaning generated and conveyed?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4" descr="C:\WINNT\Profiles\pdouglas\Desktop\saussure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90563" y="5791200"/>
            <a:ext cx="7651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Ferdinand De Saussure (1857-1913)</a:t>
            </a:r>
            <a:endParaRPr lang="en-US" sz="40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4" descr="Open-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55638" y="1219200"/>
            <a:ext cx="4551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alibri" charset="0"/>
                <a:cs typeface="+mn-cs"/>
              </a:rPr>
              <a:t>A word such as,</a:t>
            </a:r>
            <a:r>
              <a:rPr lang="en-US" sz="4800">
                <a:latin typeface="Calibri" charset="0"/>
                <a:cs typeface="+mn-cs"/>
              </a:rPr>
              <a:t> </a:t>
            </a:r>
            <a:r>
              <a:rPr lang="ja-JP" altLang="en-US" sz="4800">
                <a:latin typeface="Arial"/>
                <a:cs typeface="+mn-cs"/>
              </a:rPr>
              <a:t>“</a:t>
            </a:r>
            <a:r>
              <a:rPr lang="en-US" sz="4800" b="1">
                <a:latin typeface="Calibri" charset="0"/>
                <a:cs typeface="+mn-cs"/>
              </a:rPr>
              <a:t>Tree</a:t>
            </a:r>
            <a:r>
              <a:rPr lang="ja-JP" altLang="en-US" sz="4800">
                <a:latin typeface="Arial"/>
                <a:cs typeface="+mn-cs"/>
              </a:rPr>
              <a:t>”</a:t>
            </a:r>
            <a:endParaRPr lang="en-US" sz="4800">
              <a:latin typeface="Calibri" charset="0"/>
              <a:cs typeface="+mn-cs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9588" y="463550"/>
            <a:ext cx="1204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>
                <a:latin typeface="Calibri" charset="0"/>
                <a:cs typeface="+mn-cs"/>
              </a:rPr>
              <a:t>Or,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400800" y="2286000"/>
            <a:ext cx="242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alibri" charset="0"/>
                <a:cs typeface="+mn-cs"/>
              </a:rPr>
              <a:t>Or a drawing: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81000" y="2239963"/>
            <a:ext cx="225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alibri" charset="0"/>
                <a:cs typeface="+mn-cs"/>
              </a:rPr>
              <a:t>Or a picture:</a:t>
            </a:r>
          </a:p>
        </p:txBody>
      </p:sp>
      <p:pic>
        <p:nvPicPr>
          <p:cNvPr id="177158" name="Picture 11" descr="illustrator_drawing_tut_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65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9" name="Picture 12" descr="pine_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657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8" descr="piez01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905000" y="425450"/>
            <a:ext cx="523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Saussure’s Model of a Sign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285</Words>
  <Application>Microsoft Macintosh PowerPoint</Application>
  <PresentationFormat>On-screen Show (4:3)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ＭＳ Ｐゴシック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Pare</dc:creator>
  <dc:description>(c) Daniel Pare 2012</dc:description>
  <cp:lastModifiedBy>Daniel</cp:lastModifiedBy>
  <cp:revision>19</cp:revision>
  <dcterms:created xsi:type="dcterms:W3CDTF">2012-09-30T20:55:08Z</dcterms:created>
  <dcterms:modified xsi:type="dcterms:W3CDTF">2016-09-28T14:39:11Z</dcterms:modified>
</cp:coreProperties>
</file>