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04" r:id="rId2"/>
    <p:sldId id="470" r:id="rId3"/>
    <p:sldId id="384" r:id="rId4"/>
    <p:sldId id="417" r:id="rId5"/>
    <p:sldId id="418" r:id="rId6"/>
    <p:sldId id="419" r:id="rId7"/>
    <p:sldId id="427" r:id="rId8"/>
    <p:sldId id="421" r:id="rId9"/>
    <p:sldId id="430" r:id="rId10"/>
    <p:sldId id="434" r:id="rId11"/>
    <p:sldId id="436" r:id="rId12"/>
    <p:sldId id="452" r:id="rId13"/>
    <p:sldId id="469" r:id="rId14"/>
    <p:sldId id="398" r:id="rId15"/>
    <p:sldId id="399" r:id="rId16"/>
    <p:sldId id="400" r:id="rId17"/>
    <p:sldId id="458" r:id="rId18"/>
    <p:sldId id="457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56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476" y="10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3430BBC7-55A0-E449-918B-9E69AED136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1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42732-9B16-E749-9805-776665450512}" type="slidenum">
              <a:rPr lang="en-US"/>
              <a:pPr/>
              <a:t>1</a:t>
            </a:fld>
            <a:endParaRPr lang="en-US"/>
          </a:p>
        </p:txBody>
      </p:sp>
      <p:sp>
        <p:nvSpPr>
          <p:cNvPr id="4055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362200" y="228600"/>
            <a:ext cx="1828800" cy="13716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5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A1797-D687-974F-856C-46BDD1198A7F}" type="slidenum">
              <a:rPr lang="en-US"/>
              <a:pPr/>
              <a:t>10</a:t>
            </a:fld>
            <a:endParaRPr lang="en-US"/>
          </a:p>
        </p:txBody>
      </p:sp>
      <p:sp>
        <p:nvSpPr>
          <p:cNvPr id="3205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2400" y="304800"/>
            <a:ext cx="1625600" cy="12192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00017-CC30-554F-83D2-3E97A967DB8B}" type="slidenum">
              <a:rPr lang="en-US"/>
              <a:pPr/>
              <a:t>11</a:t>
            </a:fld>
            <a:endParaRPr lang="en-US"/>
          </a:p>
        </p:txBody>
      </p:sp>
      <p:sp>
        <p:nvSpPr>
          <p:cNvPr id="324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590800" y="228600"/>
            <a:ext cx="1828800" cy="13716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4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BE97F-0DFA-6B49-BC64-6A86B8ACA3FA}" type="slidenum">
              <a:rPr lang="en-US"/>
              <a:pPr/>
              <a:t>12</a:t>
            </a:fld>
            <a:endParaRPr lang="en-US"/>
          </a:p>
        </p:txBody>
      </p:sp>
      <p:sp>
        <p:nvSpPr>
          <p:cNvPr id="4392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336800" y="304800"/>
            <a:ext cx="2336800" cy="17526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9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96CAE-8DF2-F345-8B82-EFE6C9D0A2FD}" type="slidenum">
              <a:rPr lang="en-US"/>
              <a:pPr/>
              <a:t>13</a:t>
            </a:fld>
            <a:endParaRPr lang="en-US"/>
          </a:p>
        </p:txBody>
      </p:sp>
      <p:sp>
        <p:nvSpPr>
          <p:cNvPr id="442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2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31494-5D1A-8F4B-BE0A-28DFDA964A0D}" type="slidenum">
              <a:rPr lang="en-US"/>
              <a:pPr/>
              <a:t>14</a:t>
            </a:fld>
            <a:endParaRPr lang="en-US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39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BD447-6EA1-464B-BBDC-604C65F4E365}" type="slidenum">
              <a:rPr lang="en-US"/>
              <a:pPr/>
              <a:t>15</a:t>
            </a:fld>
            <a:endParaRPr lang="en-US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28109-026E-F148-BC76-C7611DAB837E}" type="slidenum">
              <a:rPr lang="en-US"/>
              <a:pPr/>
              <a:t>16</a:t>
            </a:fld>
            <a:endParaRPr lang="en-US"/>
          </a:p>
        </p:txBody>
      </p:sp>
      <p:sp>
        <p:nvSpPr>
          <p:cNvPr id="443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590800" y="228600"/>
            <a:ext cx="1828800" cy="13716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33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07443-7A74-CB49-B473-7E16F6F164DA}" type="slidenum">
              <a:rPr lang="en-US"/>
              <a:pPr/>
              <a:t>17</a:t>
            </a:fld>
            <a:endParaRPr 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A37B1-99E8-CE4F-B372-C4AB7D936CA3}" type="slidenum">
              <a:rPr lang="en-US"/>
              <a:pPr/>
              <a:t>18</a:t>
            </a:fld>
            <a:endParaRPr lang="en-US"/>
          </a:p>
        </p:txBody>
      </p:sp>
      <p:sp>
        <p:nvSpPr>
          <p:cNvPr id="3993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039938" y="696913"/>
            <a:ext cx="2930525" cy="2198687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0517B-15D2-1343-9E65-1D171B1417EF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7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7A87C-FA68-0248-A00B-2ED089612B07}" type="slidenum">
              <a:rPr lang="en-US"/>
              <a:pPr/>
              <a:t>3</a:t>
            </a:fld>
            <a:endParaRPr lang="en-US"/>
          </a:p>
        </p:txBody>
      </p:sp>
      <p:sp>
        <p:nvSpPr>
          <p:cNvPr id="226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6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43E5C-29F1-284E-9650-828CE7F72B08}" type="slidenum">
              <a:rPr lang="en-US"/>
              <a:pPr/>
              <a:t>4</a:t>
            </a:fld>
            <a:endParaRPr lang="en-US"/>
          </a:p>
        </p:txBody>
      </p:sp>
      <p:sp>
        <p:nvSpPr>
          <p:cNvPr id="291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459CB-4E68-CF48-8B9D-474294BA0679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92400" y="381000"/>
            <a:ext cx="1625600" cy="12192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3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198F7-2A1A-A94B-BF4E-DCC2D55AC587}" type="slidenum">
              <a:rPr lang="en-US"/>
              <a:pPr/>
              <a:t>6</a:t>
            </a:fld>
            <a:endParaRPr lang="en-US"/>
          </a:p>
        </p:txBody>
      </p:sp>
      <p:sp>
        <p:nvSpPr>
          <p:cNvPr id="2959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41600" y="228600"/>
            <a:ext cx="1727200" cy="12954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5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0AA3E-021F-1F4E-B014-8704E0A6E4F5}" type="slidenum">
              <a:rPr lang="en-US"/>
              <a:pPr/>
              <a:t>7</a:t>
            </a:fld>
            <a:endParaRPr lang="en-US"/>
          </a:p>
        </p:txBody>
      </p:sp>
      <p:sp>
        <p:nvSpPr>
          <p:cNvPr id="3082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41600" y="304800"/>
            <a:ext cx="1727200" cy="12954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8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CF822-7B40-4D48-9B01-373BC4D81235}" type="slidenum">
              <a:rPr lang="en-US"/>
              <a:pPr/>
              <a:t>8</a:t>
            </a:fld>
            <a:endParaRPr lang="en-US"/>
          </a:p>
        </p:txBody>
      </p:sp>
      <p:sp>
        <p:nvSpPr>
          <p:cNvPr id="410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6324600" cy="4332288"/>
          </a:xfrm>
        </p:spPr>
        <p:txBody>
          <a:bodyPr/>
          <a:lstStyle/>
          <a:p>
            <a:endParaRPr lang="en-US" sz="14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94B47-90F4-584D-8571-30B382E3E625}" type="slidenum">
              <a:rPr lang="en-US"/>
              <a:pPr/>
              <a:t>9</a:t>
            </a:fld>
            <a:endParaRPr 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540000" y="228600"/>
            <a:ext cx="1930400" cy="14478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E5DC1-A47B-FD41-BCE7-2855AADC66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AB6EA-C0FC-B34F-BB0C-B49FDD4BB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9D9E6-2CF6-1142-8A31-D33F76A3B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1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05421-FB4D-B242-ADD0-22478D311F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DE39-8054-9F43-908E-0E737A06F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25763-40BE-3949-8B76-E7D378D0FD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75E85-0F76-2D48-854B-68F939DC0E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92A3-2199-CF43-B945-091F60573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2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FE226-9089-8447-95E6-243113C069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5A6EC-030E-6442-AA4F-EA6C6E4B3E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9832-AC33-7D47-8257-6C92410C2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EEA35414-B809-604A-8DA9-94B93D7271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51" name="Picture 7" descr="080610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4648200" y="228600"/>
            <a:ext cx="42941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CMN 1160A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– Introduction to Media Studies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572000" y="3524250"/>
            <a:ext cx="4495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Week 9B: Communications Policy: What is communication for?</a:t>
            </a:r>
          </a:p>
          <a:p>
            <a:pPr algn="ctr"/>
            <a:endParaRPr lang="en-US" sz="2800" b="1" i="1" dirty="0">
              <a:solidFill>
                <a:srgbClr val="FF33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ＭＳ Ｐゴシック" charset="0"/>
            </a:endParaRP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Daniel J. </a:t>
            </a:r>
            <a:r>
              <a:rPr lang="en-US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Paré</a:t>
            </a:r>
            <a:endParaRPr lang="en-US" sz="2400" b="1" dirty="0">
              <a:effectLst>
                <a:outerShdw blurRad="38100" dist="38100" dir="2700000" algn="tl">
                  <a:srgbClr val="DDDDDD"/>
                </a:outerShdw>
              </a:effectLst>
              <a:cs typeface="ＭＳ Ｐゴシック" charset="0"/>
            </a:endParaRP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University of Ottawa, Department of Communication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November </a:t>
            </a:r>
            <a:r>
              <a:rPr lang="en-US" sz="2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3, 2016</a:t>
            </a:r>
            <a:endParaRPr lang="en-US" sz="2400" b="1" dirty="0">
              <a:effectLst>
                <a:outerShdw blurRad="38100" dist="38100" dir="2700000" algn="tl">
                  <a:srgbClr val="DDDDDD"/>
                </a:outerShdw>
              </a:effectLst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576263" y="457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Fowler Commission, 1955-1957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233363" y="1503363"/>
            <a:ext cx="8682037" cy="4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82625" indent="-2254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2"/>
                </a:solidFill>
                <a:latin typeface="Calibri" charset="0"/>
              </a:rPr>
              <a:t>Mandate: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Recommend policy for TV including measures for:</a:t>
            </a:r>
          </a:p>
          <a:p>
            <a:pPr lvl="1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ensuring sufficient Canadian programs for public and private broadcasting</a:t>
            </a:r>
          </a:p>
          <a:p>
            <a:pPr lvl="1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licensing and control of private stations</a:t>
            </a:r>
          </a:p>
          <a:p>
            <a:pPr lvl="1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financial management requirements of CBC  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r>
              <a:rPr lang="en-US" sz="2400" b="1" i="1" dirty="0">
                <a:solidFill>
                  <a:schemeClr val="accent2"/>
                </a:solidFill>
                <a:latin typeface="Calibri" charset="0"/>
              </a:rPr>
              <a:t>2 Principles to Uphold:</a:t>
            </a:r>
          </a:p>
          <a:p>
            <a:pPr lvl="1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granting broadcast channels remains under control of Parliament</a:t>
            </a:r>
          </a:p>
          <a:p>
            <a:pPr lvl="1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central feature of broadcasting policy remains </a:t>
            </a:r>
            <a:r>
              <a:rPr lang="ja-JP" altLang="en-US" sz="2200" b="1" dirty="0">
                <a:latin typeface="Arial"/>
              </a:rPr>
              <a:t>“</a:t>
            </a:r>
            <a:r>
              <a:rPr lang="en-US" sz="2200" b="1" dirty="0">
                <a:latin typeface="Calibri" charset="0"/>
              </a:rPr>
              <a:t>broadcasting and distribution of Canadian programs by a public agency</a:t>
            </a:r>
            <a:r>
              <a:rPr lang="ja-JP" altLang="en-US" sz="2200" b="1" dirty="0">
                <a:latin typeface="Arial"/>
              </a:rPr>
              <a:t>”</a:t>
            </a:r>
            <a:endParaRPr lang="en-US" sz="2200" b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576263" y="457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Fowler Commission, 1955-1957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233363" y="1201738"/>
            <a:ext cx="8682037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i="1" dirty="0">
                <a:solidFill>
                  <a:schemeClr val="accent2"/>
                </a:solidFill>
                <a:latin typeface="Calibri" charset="0"/>
              </a:rPr>
              <a:t>Recommendations: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mixed system of public and private ownership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CA" sz="2200" b="1" dirty="0">
                <a:latin typeface="Calibri" charset="0"/>
              </a:rPr>
              <a:t>CBC’s statutory broadcast functions be separated from its broadcast regulation functions</a:t>
            </a:r>
            <a:endParaRPr lang="en-US" sz="2200" b="1" dirty="0">
              <a:latin typeface="Calibri" charset="0"/>
            </a:endParaRP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Private broadcasters</a:t>
            </a:r>
            <a:r>
              <a:rPr lang="ja-JP" altLang="en-US" sz="2200" b="1" dirty="0">
                <a:latin typeface="Arial"/>
              </a:rPr>
              <a:t>’</a:t>
            </a:r>
            <a:r>
              <a:rPr lang="en-US" sz="2200" b="1" dirty="0">
                <a:latin typeface="Calibri" charset="0"/>
              </a:rPr>
              <a:t> performance to be evaluated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Creation of independent </a:t>
            </a:r>
            <a:r>
              <a:rPr lang="en-CA" sz="2200" b="1" dirty="0">
                <a:latin typeface="Calibri" charset="0"/>
              </a:rPr>
              <a:t>public body to regulate broadcasting in the public interest</a:t>
            </a:r>
            <a:r>
              <a:rPr lang="en-US" sz="2200" dirty="0">
                <a:latin typeface="Calibri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Foreign ownership restrictions on private broadcasters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Federal funding for CBC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Establishment of Canadian content quota - 45 % of programming on TV must be "Canadian in nature"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</a:t>
            </a:r>
            <a:r>
              <a:rPr lang="en-US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Applebaum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-Hébert Committee, 1981/2</a:t>
            </a:r>
          </a:p>
        </p:txBody>
      </p:sp>
      <p:sp>
        <p:nvSpPr>
          <p:cNvPr id="393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marL="231775" indent="-231775"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 charset="0"/>
              </a:rPr>
              <a:t>Mandate: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review cultural policies for Canada - all main programs of the Federal Government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>
                <a:latin typeface="Calibri" charset="0"/>
              </a:rPr>
              <a:t>.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propose improved means of administering arts funding </a:t>
            </a:r>
          </a:p>
          <a:p>
            <a:pPr marL="231775" indent="-231775">
              <a:buFontTx/>
              <a:buNone/>
            </a:pPr>
            <a:endParaRPr lang="en-US" sz="2400" b="1" dirty="0">
              <a:latin typeface="Calibri" charset="0"/>
            </a:endParaRPr>
          </a:p>
          <a:p>
            <a:pPr marL="231775" indent="-231775"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 charset="0"/>
              </a:rPr>
              <a:t>Features: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Increased acceptance of private sector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Reject protectionist stance of previous Commissions – emphasize need to promote Canadian products , rather than blocking American content.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State as patron/catalyst instead of regulator of culture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</a:t>
            </a:r>
            <a:r>
              <a:rPr lang="en-US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Applebaum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-Hébert Committee, 1981/2</a:t>
            </a:r>
          </a:p>
        </p:txBody>
      </p:sp>
      <p:sp>
        <p:nvSpPr>
          <p:cNvPr id="44134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pPr marL="231775" indent="-231775"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alibri" charset="0"/>
              </a:rPr>
              <a:t>Recommendations:</a:t>
            </a:r>
          </a:p>
          <a:p>
            <a:pPr marL="231775" indent="-231775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Reorganization of the Canadian Broadcasting Corporation</a:t>
            </a:r>
          </a:p>
          <a:p>
            <a:pPr marL="930275" lvl="1" indent="-52546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relinquish all television production activities and facilities – acquire program materials from independent production companies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Need to improve the economic status of artists,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Strengthen Canadian content regulations in radio programming. </a:t>
            </a:r>
          </a:p>
          <a:p>
            <a:pPr marL="231775" indent="-231775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latin typeface="Calibri" charset="0"/>
              </a:rPr>
              <a:t>Provide government assistance to Canadian-owned companies to distribute and market recordings of pop music and specialized materials recorded by Canadian artists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250825" y="515938"/>
            <a:ext cx="856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Communication Policy Objectives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57200" y="1700213"/>
            <a:ext cx="8229600" cy="310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65138" lvl="1" indent="-285750" defTabSz="762000" eaLnBrk="0" hangingPunct="0">
              <a:spcBef>
                <a:spcPct val="50000"/>
              </a:spcBef>
            </a:pPr>
            <a:r>
              <a:rPr lang="en-US" sz="2800" b="1" i="1" dirty="0">
                <a:solidFill>
                  <a:schemeClr val="accent2"/>
                </a:solidFill>
              </a:rPr>
              <a:t>Phase 1: (1840s-1930s):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Ad-hoc policy – few </a:t>
            </a:r>
            <a:r>
              <a:rPr lang="ja-JP" altLang="en-US" sz="2400" b="1" dirty="0">
                <a:latin typeface="Arial"/>
              </a:rPr>
              <a:t>‘</a:t>
            </a:r>
            <a:r>
              <a:rPr lang="en-US" sz="2400" b="1" dirty="0"/>
              <a:t>communication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/>
              <a:t> goals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Policy centered on emerging technologies (telegraph, telephone, cinema, radio)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Separation of regulatory regimes (content </a:t>
            </a:r>
            <a:r>
              <a:rPr lang="en-US" sz="2400" b="1" dirty="0" err="1"/>
              <a:t>vs</a:t>
            </a:r>
            <a:r>
              <a:rPr lang="en-US" sz="2400" b="1" dirty="0"/>
              <a:t> carriage)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Newspapers the only </a:t>
            </a:r>
            <a:r>
              <a:rPr lang="ja-JP" altLang="en-US" sz="2400" b="1" dirty="0">
                <a:latin typeface="Arial"/>
              </a:rPr>
              <a:t>‘</a:t>
            </a:r>
            <a:r>
              <a:rPr lang="en-US" sz="2400" b="1" dirty="0"/>
              <a:t>political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/>
              <a:t> medium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50825" y="515938"/>
            <a:ext cx="856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Communication Policy Objectives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95288" y="1628775"/>
            <a:ext cx="8458200" cy="329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65138" lvl="1" indent="-285750" defTabSz="762000" eaLnBrk="0" hangingPunct="0">
              <a:spcBef>
                <a:spcPct val="50000"/>
              </a:spcBef>
            </a:pPr>
            <a:r>
              <a:rPr lang="en-US" sz="2800" b="1" i="1" dirty="0">
                <a:solidFill>
                  <a:schemeClr val="accent2"/>
                </a:solidFill>
              </a:rPr>
              <a:t>Phase 2: (1945-1980):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Government intervention in communication markets for social purposes accepted 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Policy dominated by socio-political concerns (national interest and nation building)</a:t>
            </a:r>
          </a:p>
          <a:p>
            <a:pPr marL="465138" lvl="1" indent="-28575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Broadcasting (TV and radio) emphasis on public service goals (i.e. community and nation building)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250825" y="515938"/>
            <a:ext cx="856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Communication Policy Objectives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395288" y="1628775"/>
            <a:ext cx="8458200" cy="384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79388" lvl="1" defTabSz="762000" eaLnBrk="0" hangingPunct="0">
              <a:spcBef>
                <a:spcPct val="50000"/>
              </a:spcBef>
            </a:pPr>
            <a:r>
              <a:rPr lang="en-US" sz="2800" b="1" i="1" dirty="0">
                <a:solidFill>
                  <a:schemeClr val="accent2"/>
                </a:solidFill>
              </a:rPr>
              <a:t>Phase 3: (mid-1980s onward):</a:t>
            </a:r>
          </a:p>
          <a:p>
            <a:pPr marL="179388" lvl="1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Age of </a:t>
            </a:r>
            <a:r>
              <a:rPr lang="ja-JP" altLang="en-US" sz="2400" b="1" dirty="0">
                <a:latin typeface="Arial"/>
              </a:rPr>
              <a:t>‘</a:t>
            </a:r>
            <a:r>
              <a:rPr lang="en-US" sz="2400" b="1" dirty="0"/>
              <a:t>deregulation and liberalization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/>
              <a:t> AND 	convergence</a:t>
            </a:r>
          </a:p>
          <a:p>
            <a:pPr marL="179388" lvl="1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 Government intervention in communication markets 	increasingly challenged</a:t>
            </a:r>
          </a:p>
          <a:p>
            <a:pPr marL="1316038" lvl="2" indent="-342900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dirty="0"/>
              <a:t>Competition regulations becoming main vehicle for overseeing electronic communication market</a:t>
            </a:r>
          </a:p>
          <a:p>
            <a:pPr marL="179388" lvl="1" defTabSz="762000" eaLnBrk="0" hangingPunct="0"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228600" y="457200"/>
            <a:ext cx="891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Greater or Diminishing Need for Regulation?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76200" y="1700213"/>
            <a:ext cx="9067800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00100" lvl="1" indent="-342900" defTabSz="762000" eaLnBrk="0" hangingPunct="0">
              <a:spcBef>
                <a:spcPct val="20000"/>
              </a:spcBef>
            </a:pPr>
            <a:r>
              <a:rPr lang="en-US" sz="2800" b="1" i="1">
                <a:solidFill>
                  <a:schemeClr val="accent2"/>
                </a:solidFill>
              </a:rPr>
              <a:t>1. Case for </a:t>
            </a:r>
            <a:r>
              <a:rPr lang="ja-JP" altLang="en-US" sz="2800" b="1" i="1">
                <a:solidFill>
                  <a:schemeClr val="accent2"/>
                </a:solidFill>
                <a:latin typeface="Arial"/>
              </a:rPr>
              <a:t>‘</a:t>
            </a:r>
            <a:r>
              <a:rPr lang="en-US" sz="2800" b="1" i="1">
                <a:solidFill>
                  <a:schemeClr val="accent2"/>
                </a:solidFill>
              </a:rPr>
              <a:t>light touch</a:t>
            </a:r>
            <a:r>
              <a:rPr lang="ja-JP" altLang="en-US" sz="2800" b="1" i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b="1" i="1">
                <a:solidFill>
                  <a:schemeClr val="accent2"/>
                </a:solidFill>
              </a:rPr>
              <a:t> regulation:</a:t>
            </a:r>
          </a:p>
          <a:p>
            <a:pPr marL="800100" lvl="1" indent="-342900" defTabSz="762000" eaLnBrk="0" hangingPunct="0">
              <a:spcBef>
                <a:spcPct val="20000"/>
              </a:spcBef>
            </a:pPr>
            <a:r>
              <a:rPr lang="en-US" sz="2800" b="1" i="1">
                <a:solidFill>
                  <a:srgbClr val="000000"/>
                </a:solidFill>
              </a:rPr>
              <a:t>		</a:t>
            </a:r>
            <a:r>
              <a:rPr lang="en-US" sz="2400" b="1" i="1"/>
              <a:t>- Stimulate market-led innovation</a:t>
            </a:r>
          </a:p>
          <a:p>
            <a:pPr marL="800100" lvl="1" indent="-342900" defTabSz="762000" eaLnBrk="0" hangingPunct="0">
              <a:spcBef>
                <a:spcPct val="35000"/>
              </a:spcBef>
            </a:pPr>
            <a:r>
              <a:rPr lang="en-US" sz="2400" b="1" i="1"/>
              <a:t>		- Markets are competitive</a:t>
            </a:r>
          </a:p>
          <a:p>
            <a:pPr marL="800100" lvl="1" indent="-342900" defTabSz="762000" eaLnBrk="0" hangingPunct="0">
              <a:spcBef>
                <a:spcPct val="35000"/>
              </a:spcBef>
            </a:pPr>
            <a:r>
              <a:rPr lang="en-US" sz="2400" b="1" i="1"/>
              <a:t>		- Consumers have choices and alternatives</a:t>
            </a:r>
            <a:endParaRPr lang="en-US" sz="2800" b="1" i="1"/>
          </a:p>
          <a:p>
            <a:pPr marL="800100" lvl="1" indent="-342900" defTabSz="762000" eaLnBrk="0" hangingPunct="0">
              <a:spcBef>
                <a:spcPct val="50000"/>
              </a:spcBef>
            </a:pPr>
            <a:r>
              <a:rPr lang="en-US" sz="2800" b="1" i="1">
                <a:solidFill>
                  <a:schemeClr val="accent2"/>
                </a:solidFill>
              </a:rPr>
              <a:t>2. Case for regulatory intervention:</a:t>
            </a:r>
          </a:p>
          <a:p>
            <a:pPr marL="800100" lvl="1" indent="-342900" defTabSz="762000" eaLnBrk="0" hangingPunct="0">
              <a:spcBef>
                <a:spcPct val="20000"/>
              </a:spcBef>
            </a:pPr>
            <a:r>
              <a:rPr lang="en-US" sz="2800" b="1" i="1">
                <a:solidFill>
                  <a:srgbClr val="000000"/>
                </a:solidFill>
              </a:rPr>
              <a:t>		</a:t>
            </a:r>
            <a:r>
              <a:rPr lang="en-US" sz="2400" b="1" i="1"/>
              <a:t>- Market power exercised by key players</a:t>
            </a:r>
          </a:p>
          <a:p>
            <a:pPr marL="800100" lvl="1" indent="-342900" defTabSz="762000" eaLnBrk="0" hangingPunct="0">
              <a:spcBef>
                <a:spcPct val="35000"/>
              </a:spcBef>
            </a:pPr>
            <a:r>
              <a:rPr lang="en-US" sz="2400" b="1" i="1"/>
              <a:t>		- Citizens/Consumers being disadvantaged</a:t>
            </a:r>
          </a:p>
          <a:p>
            <a:pPr marL="800100" lvl="1" indent="-342900" defTabSz="762000" eaLnBrk="0" hangingPunct="0">
              <a:spcBef>
                <a:spcPct val="35000"/>
              </a:spcBef>
            </a:pPr>
            <a:r>
              <a:rPr lang="en-US" sz="2400" b="1" i="1"/>
              <a:t>		- Need to protect broader public interest (including 		interests of citizens)</a:t>
            </a:r>
          </a:p>
          <a:p>
            <a:pPr marL="800100" lvl="1" indent="-342900" defTabSz="762000" eaLnBrk="0" hangingPunct="0">
              <a:spcBef>
                <a:spcPct val="20000"/>
              </a:spcBef>
            </a:pPr>
            <a:r>
              <a:rPr lang="en-US" sz="2400" b="1" i="1">
                <a:solidFill>
                  <a:srgbClr val="FF3300"/>
                </a:solidFill>
              </a:rPr>
              <a:t>	</a:t>
            </a:r>
            <a:endParaRPr lang="en-US" sz="2800" b="1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‘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Public Interest</a:t>
            </a:r>
            <a:r>
              <a:rPr lang="ja-JP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</a:rPr>
              <a:t>’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in </a:t>
            </a:r>
            <a:r>
              <a:rPr lang="en-US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2016?</a:t>
            </a:r>
            <a:endParaRPr 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76200" y="1762125"/>
            <a:ext cx="90678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800100" lvl="1" indent="-342900" defTabSz="762000" eaLnBrk="0" hangingPunct="0">
              <a:spcBef>
                <a:spcPct val="20000"/>
              </a:spcBef>
            </a:pPr>
            <a:r>
              <a:rPr lang="en-US" sz="2800" b="1" i="1">
                <a:solidFill>
                  <a:schemeClr val="accent2"/>
                </a:solidFill>
              </a:rPr>
              <a:t>Merging of economic and political perspectives?</a:t>
            </a:r>
          </a:p>
          <a:p>
            <a:pPr marL="800100" lvl="1" indent="-342900" defTabSz="762000" eaLnBrk="0" hangingPunct="0">
              <a:spcBef>
                <a:spcPct val="100000"/>
              </a:spcBef>
            </a:pPr>
            <a:r>
              <a:rPr lang="en-US" sz="2800" b="1" i="1">
                <a:solidFill>
                  <a:srgbClr val="000000"/>
                </a:solidFill>
              </a:rPr>
              <a:t>	</a:t>
            </a:r>
            <a:r>
              <a:rPr lang="en-US" sz="2800" b="1" i="1"/>
              <a:t>1. Competitive business environment = public 	interest?</a:t>
            </a:r>
          </a:p>
          <a:p>
            <a:pPr marL="800100" lvl="1" indent="-342900" defTabSz="762000" eaLnBrk="0" hangingPunct="0">
              <a:spcBef>
                <a:spcPct val="100000"/>
              </a:spcBef>
            </a:pPr>
            <a:r>
              <a:rPr lang="en-US" sz="2800" b="1" i="1"/>
              <a:t>	2. Economic efficiency and promotion of innovation = 	public interest?</a:t>
            </a:r>
          </a:p>
          <a:p>
            <a:pPr marL="800100" lvl="1" indent="-342900" defTabSz="762000" eaLnBrk="0" hangingPunct="0">
              <a:spcBef>
                <a:spcPct val="100000"/>
              </a:spcBef>
            </a:pPr>
            <a:r>
              <a:rPr lang="en-US" sz="2800" b="1" i="1"/>
              <a:t>	3. Consumerism = citizenship?</a:t>
            </a:r>
          </a:p>
          <a:p>
            <a:pPr marL="800100" lvl="1" indent="-342900" defTabSz="762000" eaLnBrk="0" hangingPunct="0">
              <a:spcBef>
                <a:spcPct val="50000"/>
              </a:spcBef>
            </a:pPr>
            <a:endParaRPr lang="en-US" sz="28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0"/>
              </a:rPr>
              <a:t>Preview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3200" b="1" dirty="0">
                <a:cs typeface="ＭＳ Ｐゴシック" charset="0"/>
              </a:rPr>
              <a:t>Evolution of Canadian Communication Policy</a:t>
            </a:r>
          </a:p>
          <a:p>
            <a:pPr marL="342900" indent="-342900" defTabSz="762000">
              <a:buClr>
                <a:srgbClr val="800000"/>
              </a:buClr>
            </a:pPr>
            <a:endParaRPr lang="en-US" sz="3200" dirty="0"/>
          </a:p>
          <a:p>
            <a:pPr marL="342900" indent="-342900" defTabSz="762000"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3200" b="1" dirty="0"/>
              <a:t> Public Interest in 2012</a:t>
            </a:r>
            <a:endParaRPr lang="en-US" sz="3200" b="1" dirty="0">
              <a:solidFill>
                <a:schemeClr val="accent2"/>
              </a:solidFill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0" y="1295400"/>
            <a:ext cx="4191000" cy="494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7663" lvl="1" indent="-233363" defTabSz="762000" eaLnBrk="0" hangingPunct="0">
              <a:spcBef>
                <a:spcPct val="20000"/>
              </a:spcBef>
              <a:spcAft>
                <a:spcPct val="35000"/>
              </a:spcAft>
            </a:pPr>
            <a:r>
              <a:rPr lang="en-US" sz="2800" b="1" i="1" dirty="0">
                <a:solidFill>
                  <a:schemeClr val="accent2"/>
                </a:solidFill>
              </a:rPr>
              <a:t>Pre- 1994/5:</a:t>
            </a:r>
          </a:p>
          <a:p>
            <a:pPr marL="347663" lvl="1" indent="-233363" defTabSz="762000" eaLnBrk="0" hangingPunct="0">
              <a:spcBef>
                <a:spcPct val="20000"/>
              </a:spcBef>
              <a:spcAft>
                <a:spcPct val="35000"/>
              </a:spcAft>
            </a:pPr>
            <a:r>
              <a:rPr lang="en-US" sz="2400" b="1" i="1" dirty="0">
                <a:solidFill>
                  <a:srgbClr val="000000"/>
                </a:solidFill>
              </a:rPr>
              <a:t>Distinctions between:</a:t>
            </a:r>
          </a:p>
          <a:p>
            <a:pPr marL="347663" lvl="1" indent="-233363" defTabSz="762000" eaLnBrk="0" hangingPunct="0">
              <a:lnSpc>
                <a:spcPct val="85000"/>
              </a:lnSpc>
              <a:spcBef>
                <a:spcPct val="20000"/>
              </a:spcBef>
              <a:spcAft>
                <a:spcPct val="35000"/>
              </a:spcAft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i="1" dirty="0"/>
              <a:t>Content and Carriage</a:t>
            </a:r>
          </a:p>
          <a:p>
            <a:pPr marL="347663" lvl="1" indent="-233363" defTabSz="762000" eaLnBrk="0" hangingPunct="0">
              <a:spcBef>
                <a:spcPct val="70000"/>
              </a:spcBef>
            </a:pPr>
            <a:r>
              <a:rPr lang="en-US" sz="2400" b="1" i="1" dirty="0">
                <a:solidFill>
                  <a:schemeClr val="accent2"/>
                </a:solidFill>
              </a:rPr>
              <a:t>Different policy and regulatory frameworks according to sector:</a:t>
            </a:r>
          </a:p>
          <a:p>
            <a:pPr marL="347663" lvl="1" indent="-233363" defTabSz="762000" eaLnBrk="0" hangingPunct="0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i="1" dirty="0"/>
              <a:t>Telecommunications (</a:t>
            </a:r>
            <a:r>
              <a:rPr lang="en-US" sz="2400" b="1" i="1" dirty="0" err="1"/>
              <a:t>ie</a:t>
            </a:r>
            <a:r>
              <a:rPr lang="en-US" sz="2400" b="1" i="1" dirty="0"/>
              <a:t>. Telephony)</a:t>
            </a:r>
          </a:p>
          <a:p>
            <a:pPr marL="347663" lvl="1" indent="-233363" defTabSz="762000" eaLnBrk="0" hangingPunct="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i="1" dirty="0"/>
              <a:t>Broadcasting (TV and radio)</a:t>
            </a:r>
          </a:p>
          <a:p>
            <a:pPr marL="347663" lvl="1" indent="-233363" defTabSz="762000" eaLnBrk="0" hangingPunct="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400" b="1" i="1" dirty="0"/>
              <a:t>The Press		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11188" y="457200"/>
            <a:ext cx="7921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Canadian Communication Policy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5181600" y="1295400"/>
            <a:ext cx="3714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520700" lvl="1" defTabSz="762000" eaLnBrk="0" hangingPunct="0">
              <a:spcBef>
                <a:spcPct val="20000"/>
              </a:spcBef>
              <a:spcAft>
                <a:spcPct val="35000"/>
              </a:spcAft>
              <a:tabLst>
                <a:tab pos="115888" algn="l"/>
              </a:tabLst>
            </a:pPr>
            <a:r>
              <a:rPr lang="en-US" sz="2800" b="1" i="1" dirty="0">
                <a:solidFill>
                  <a:schemeClr val="accent2"/>
                </a:solidFill>
              </a:rPr>
              <a:t>Post-1994/5:</a:t>
            </a:r>
          </a:p>
          <a:p>
            <a:pPr marL="290513" indent="-290513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115888" algn="l"/>
              </a:tabLst>
            </a:pPr>
            <a:r>
              <a:rPr lang="en-US" sz="2400" b="1" dirty="0"/>
              <a:t>On-going </a:t>
            </a:r>
            <a:r>
              <a:rPr lang="ja-JP" altLang="en-US" sz="2400" b="1" dirty="0">
                <a:latin typeface="Arial"/>
              </a:rPr>
              <a:t>‘</a:t>
            </a:r>
            <a:r>
              <a:rPr lang="en-US" sz="2400" b="1" dirty="0"/>
              <a:t>renewal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/>
              <a:t> process</a:t>
            </a:r>
          </a:p>
          <a:p>
            <a:pPr marL="290513" indent="-290513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115888" algn="l"/>
              </a:tabLst>
            </a:pPr>
            <a:r>
              <a:rPr lang="en-US" sz="2400" b="1" dirty="0"/>
              <a:t>Debate not focused, but diverse</a:t>
            </a:r>
          </a:p>
          <a:p>
            <a:pPr marL="290513" indent="-290513" defTabSz="762000"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115888" algn="l"/>
              </a:tabLst>
            </a:pPr>
            <a:r>
              <a:rPr lang="en-US" sz="2400" b="1" dirty="0"/>
              <a:t>Politically important issues, but relatively little public engagement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376238" y="457200"/>
            <a:ext cx="83867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Foundations of Canadian Communication Policy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152400" y="1104900"/>
            <a:ext cx="4362450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  <a:latin typeface="Calibri" charset="0"/>
              </a:rPr>
              <a:t>United Kingdom</a:t>
            </a:r>
          </a:p>
          <a:p>
            <a:pPr algn="ctr">
              <a:spcBef>
                <a:spcPct val="50000"/>
              </a:spcBef>
            </a:pPr>
            <a:r>
              <a:rPr lang="en-US" sz="2200" b="1" i="1" dirty="0">
                <a:latin typeface="Calibri" charset="0"/>
              </a:rPr>
              <a:t>Sykes Committee Report, 1923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State should own and operate broadcasting system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 smtClean="0">
                <a:latin typeface="Calibri" charset="0"/>
              </a:rPr>
              <a:t>Non</a:t>
            </a:r>
            <a:r>
              <a:rPr lang="en-US" sz="2200" b="1" dirty="0">
                <a:latin typeface="Calibri" charset="0"/>
              </a:rPr>
              <a:t>-profit &amp; non-commercial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Give public what </a:t>
            </a:r>
            <a:r>
              <a:rPr lang="ja-JP" altLang="en-US" sz="2200" b="1" dirty="0">
                <a:latin typeface="Arial"/>
              </a:rPr>
              <a:t>‘</a:t>
            </a:r>
            <a:r>
              <a:rPr lang="en-US" sz="2200" b="1" dirty="0">
                <a:latin typeface="Calibri" charset="0"/>
              </a:rPr>
              <a:t>we</a:t>
            </a:r>
            <a:r>
              <a:rPr lang="ja-JP" altLang="en-US" sz="2200" b="1" dirty="0">
                <a:latin typeface="Arial"/>
              </a:rPr>
              <a:t>’</a:t>
            </a:r>
            <a:r>
              <a:rPr lang="en-US" sz="2200" b="1" dirty="0">
                <a:latin typeface="Calibri" charset="0"/>
              </a:rPr>
              <a:t> think it needs, not what they want 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Public control = Direct control by the State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4667250" y="1111250"/>
            <a:ext cx="424815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  <a:latin typeface="Calibri" charset="0"/>
              </a:rPr>
              <a:t>United States</a:t>
            </a:r>
          </a:p>
          <a:p>
            <a:pPr algn="ctr">
              <a:spcBef>
                <a:spcPct val="50000"/>
              </a:spcBef>
            </a:pPr>
            <a:r>
              <a:rPr lang="en-US" sz="2200" b="1" i="1" dirty="0">
                <a:latin typeface="Calibri" charset="0"/>
              </a:rPr>
              <a:t>U.S. Radio Act, 1927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Broadcasting infrastructure should be privately owned, BUT State should regulate broadcasting system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for profit &amp; commercial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What interests the public</a:t>
            </a:r>
            <a:r>
              <a:rPr lang="en-US" sz="2200" b="1" dirty="0">
                <a:solidFill>
                  <a:srgbClr val="800000"/>
                </a:solidFill>
                <a:latin typeface="Calibri" charset="0"/>
              </a:rPr>
              <a:t> </a:t>
            </a:r>
            <a:r>
              <a:rPr lang="en-US" sz="2200" b="1" i="1" u="sng" dirty="0">
                <a:solidFill>
                  <a:srgbClr val="800000"/>
                </a:solidFill>
                <a:latin typeface="Calibri" charset="0"/>
              </a:rPr>
              <a:t>is</a:t>
            </a:r>
            <a:r>
              <a:rPr lang="en-US" sz="2200" b="1" i="1" dirty="0">
                <a:solidFill>
                  <a:srgbClr val="800000"/>
                </a:solidFill>
                <a:latin typeface="Calibri" charset="0"/>
              </a:rPr>
              <a:t> </a:t>
            </a:r>
            <a:r>
              <a:rPr lang="en-US" sz="2200" b="1" dirty="0">
                <a:latin typeface="Calibri" charset="0"/>
              </a:rPr>
              <a:t>the public interest</a:t>
            </a:r>
          </a:p>
          <a:p>
            <a:pPr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Public control = Oversight of broadcasting system by the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8" name="Picture 4" descr="RadioNews_EkkoStam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4876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4953000" y="685800"/>
            <a:ext cx="4000500" cy="590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i="1" u="sng" dirty="0">
                <a:latin typeface="Calibri" charset="0"/>
              </a:rPr>
              <a:t>1920s: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alibri" charset="0"/>
              </a:rPr>
              <a:t>Key Policy Questions: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What to do with radio?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How to structure the broadcast system?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Who should </a:t>
            </a:r>
            <a:r>
              <a:rPr lang="ja-JP" altLang="en-US" sz="2000" b="1" dirty="0">
                <a:latin typeface="Arial"/>
              </a:rPr>
              <a:t>‘</a:t>
            </a:r>
            <a:r>
              <a:rPr lang="en-US" sz="2000" b="1" dirty="0">
                <a:latin typeface="Calibri" charset="0"/>
              </a:rPr>
              <a:t>police</a:t>
            </a:r>
            <a:r>
              <a:rPr lang="ja-JP" altLang="en-US" sz="2000" b="1" dirty="0">
                <a:latin typeface="Arial"/>
              </a:rPr>
              <a:t>’</a:t>
            </a:r>
            <a:r>
              <a:rPr lang="en-US" sz="2000" b="1" dirty="0">
                <a:latin typeface="Calibri" charset="0"/>
              </a:rPr>
              <a:t> the broadcast system?</a:t>
            </a:r>
          </a:p>
          <a:p>
            <a:pPr>
              <a:spcBef>
                <a:spcPct val="75000"/>
              </a:spcBef>
            </a:pPr>
            <a:r>
              <a:rPr lang="en-US" sz="2400" b="1" dirty="0">
                <a:solidFill>
                  <a:schemeClr val="accent2"/>
                </a:solidFill>
                <a:latin typeface="Calibri" charset="0"/>
              </a:rPr>
              <a:t>Key Issues: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American presence on airwaves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Limited number of frequencies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Urban concentration of radios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Mediocrity of programming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Cultural production for internal purposes 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381000" y="152400"/>
            <a:ext cx="8424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Foundations of Canadian Communication Policy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33363" y="1125538"/>
            <a:ext cx="8682037" cy="559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alibri" charset="0"/>
              </a:rPr>
              <a:t>Defining Features: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Purpose of broadcasting = </a:t>
            </a:r>
            <a:r>
              <a:rPr lang="ja-JP" altLang="en-US" sz="2200" b="1" dirty="0">
                <a:latin typeface="Arial"/>
              </a:rPr>
              <a:t>“</a:t>
            </a:r>
            <a:r>
              <a:rPr lang="en-US" sz="2200" b="1" dirty="0">
                <a:latin typeface="Calibri" charset="0"/>
              </a:rPr>
              <a:t>to inform, to educate, and to entertain</a:t>
            </a:r>
            <a:r>
              <a:rPr lang="ja-JP" altLang="en-US" sz="2200" b="1" dirty="0">
                <a:latin typeface="Arial"/>
              </a:rPr>
              <a:t>”</a:t>
            </a:r>
            <a:r>
              <a:rPr lang="en-US" sz="2200" b="1" dirty="0">
                <a:latin typeface="Calibri" charset="0"/>
              </a:rPr>
              <a:t>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Broadcasting has national purpose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Broadcasting policy = national policy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Public corporation independent of government control by definition (i.e. NOT a state broadcaster)</a:t>
            </a:r>
          </a:p>
          <a:p>
            <a:endParaRPr lang="en-US" sz="2000" b="1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Calibri" charset="0"/>
              </a:rPr>
              <a:t>Recommendations: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>
                <a:latin typeface="Calibri" charset="0"/>
              </a:rPr>
              <a:t> </a:t>
            </a:r>
            <a:r>
              <a:rPr lang="en-US" sz="2200" b="1" dirty="0">
                <a:latin typeface="Calibri" charset="0"/>
              </a:rPr>
              <a:t>Need some form of public ownership, operation and control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Establish high power stations across Canada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Establish national company to produce programs of </a:t>
            </a:r>
            <a:r>
              <a:rPr lang="ja-JP" altLang="en-US" sz="2200" b="1" dirty="0">
                <a:latin typeface="Arial"/>
              </a:rPr>
              <a:t>‘</a:t>
            </a:r>
            <a:r>
              <a:rPr lang="en-US" sz="2200" b="1" dirty="0">
                <a:latin typeface="Calibri" charset="0"/>
              </a:rPr>
              <a:t>high standard</a:t>
            </a:r>
            <a:r>
              <a:rPr lang="ja-JP" altLang="en-US" sz="2200" b="1" dirty="0">
                <a:latin typeface="Arial"/>
              </a:rPr>
              <a:t>’</a:t>
            </a:r>
            <a:endParaRPr lang="en-US" sz="2200" b="1" dirty="0">
              <a:latin typeface="Calibri" charset="0"/>
            </a:endParaRP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Finance with license fees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200" b="1" dirty="0">
                <a:latin typeface="Calibri" charset="0"/>
              </a:rPr>
              <a:t> Provinces to control programming of station(s)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Aird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Commission 1929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4" name="Picture 4" descr="tv 1950 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267200" y="3048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Enter Television, 1949-1958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4191000" y="1038225"/>
            <a:ext cx="4953000" cy="529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u="sng" dirty="0"/>
              <a:t>1950s: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Key Policy Questions: 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What to do with TV/radio?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How to structure the broadcast system?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Who should </a:t>
            </a:r>
            <a:r>
              <a:rPr lang="ja-JP" altLang="en-US" sz="2000" b="1" dirty="0">
                <a:latin typeface="Arial"/>
              </a:rPr>
              <a:t>‘</a:t>
            </a:r>
            <a:r>
              <a:rPr lang="en-US" sz="2000" b="1" dirty="0"/>
              <a:t>police</a:t>
            </a:r>
            <a:r>
              <a:rPr lang="ja-JP" altLang="en-US" sz="2000" b="1" dirty="0">
                <a:latin typeface="Arial"/>
              </a:rPr>
              <a:t>’</a:t>
            </a:r>
            <a:r>
              <a:rPr lang="en-US" sz="2000" b="1" dirty="0"/>
              <a:t> the broadcast system?</a:t>
            </a:r>
          </a:p>
          <a:p>
            <a:pPr>
              <a:spcBef>
                <a:spcPct val="75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Key Issues: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American presence on airwaves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Limited number of frequencies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Technical standards to adopt for TV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Underdeveloped private production sector</a:t>
            </a:r>
          </a:p>
          <a:p>
            <a:pPr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</a:pPr>
            <a:r>
              <a:rPr lang="en-US" sz="2000" b="1" dirty="0"/>
              <a:t> Cultural production for internal purposes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The Massey-Lévesque Commission, 1949–51</a:t>
            </a:r>
          </a:p>
        </p:txBody>
      </p:sp>
      <p:sp>
        <p:nvSpPr>
          <p:cNvPr id="2990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01000" cy="502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b="1">
                <a:latin typeface="Calibri" charset="0"/>
              </a:rPr>
              <a:t>Commissioners called to report on six areas: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en-US" sz="2400">
                <a:latin typeface="Calibri" charset="0"/>
              </a:rPr>
              <a:t>Operation and development of agencies such as the NFB, National Gallery, etc.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en-US" sz="2400">
                <a:latin typeface="Calibri" charset="0"/>
              </a:rPr>
              <a:t>Relations with UNESCO and other international bodies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en-US" sz="2400">
                <a:latin typeface="Calibri" charset="0"/>
              </a:rPr>
              <a:t>Relations between government and national voluntary associations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en-US" sz="2400">
                <a:latin typeface="Calibri" charset="0"/>
              </a:rPr>
              <a:t>Methods to spread knowledge of Canada abroad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en-US" sz="2400">
                <a:latin typeface="Calibri" charset="0"/>
              </a:rPr>
              <a:t>Measures to preserve historical monuments,</a:t>
            </a:r>
          </a:p>
          <a:p>
            <a:pPr marL="465138" lvl="1" indent="-350838">
              <a:buFont typeface="Cambria" charset="0"/>
              <a:buAutoNum type="arabicPeriod"/>
            </a:pPr>
            <a:r>
              <a:rPr lang="ja-JP" altLang="en-US" sz="2400">
                <a:latin typeface="Arial"/>
              </a:rPr>
              <a:t>‘</a:t>
            </a:r>
            <a:r>
              <a:rPr lang="en-US" sz="2400">
                <a:latin typeface="Calibri" charset="0"/>
              </a:rPr>
              <a:t>Principles upon which the policy of Canada should be based, in the fields of radio and television broadcasting</a:t>
            </a:r>
            <a:r>
              <a:rPr lang="ja-JP" altLang="en-US" sz="2400">
                <a:latin typeface="Arial"/>
              </a:rPr>
              <a:t>’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576263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/>
            <a:r>
              <a:rPr 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Massey-Lévesque Commission, 1951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233363" y="990600"/>
            <a:ext cx="8682037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solidFill>
                  <a:schemeClr val="accent2"/>
                </a:solidFill>
                <a:latin typeface="Calibri" charset="0"/>
              </a:rPr>
              <a:t>Defining Features: </a:t>
            </a:r>
          </a:p>
          <a:p>
            <a:pPr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 b="1">
                <a:latin typeface="Calibri" charset="0"/>
              </a:rPr>
              <a:t>Culture as an element of </a:t>
            </a:r>
            <a:r>
              <a:rPr lang="ja-JP" altLang="en-US" sz="2200" b="1">
                <a:latin typeface="Arial"/>
              </a:rPr>
              <a:t>‘</a:t>
            </a:r>
            <a:r>
              <a:rPr lang="en-US" sz="2200" b="1">
                <a:latin typeface="Calibri" charset="0"/>
              </a:rPr>
              <a:t>national defence</a:t>
            </a:r>
            <a:r>
              <a:rPr lang="ja-JP" altLang="en-US" sz="2200" b="1">
                <a:latin typeface="Arial"/>
              </a:rPr>
              <a:t>’</a:t>
            </a:r>
            <a:r>
              <a:rPr lang="en-US" sz="2200" b="1">
                <a:latin typeface="Calibri" charset="0"/>
              </a:rPr>
              <a:t>.</a:t>
            </a:r>
          </a:p>
          <a:p>
            <a:pPr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 b="1">
                <a:latin typeface="Calibri" charset="0"/>
              </a:rPr>
              <a:t>Institutions not under state control potentially harmful to Canada (e.g., film industry).</a:t>
            </a:r>
          </a:p>
          <a:p>
            <a:pPr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 b="1">
                <a:latin typeface="Calibri" charset="0"/>
              </a:rPr>
              <a:t>Media as tool for building national identity through cultural production.</a:t>
            </a:r>
          </a:p>
          <a:p>
            <a:pPr>
              <a:spcBef>
                <a:spcPct val="35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200" b="1">
                <a:latin typeface="Calibri" charset="0"/>
              </a:rPr>
              <a:t>Regional differences = risk to national unity.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Calibri" charset="0"/>
              </a:rPr>
              <a:t>Recommendations: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000" b="1">
                <a:latin typeface="Calibri" charset="0"/>
              </a:rPr>
              <a:t>Favourable view of CBC programming; Critical of private broadcaster programming (but service to public justifies their existence)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000" b="1">
                <a:latin typeface="Calibri" charset="0"/>
              </a:rPr>
              <a:t>Government to play greater role in nurturing cultural and intellectual activity 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000" b="1">
                <a:latin typeface="Calibri" charset="0"/>
              </a:rPr>
              <a:t>No separate regulatory body needed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Wingdings" charset="0"/>
              <a:buChar char="Ø"/>
            </a:pPr>
            <a:r>
              <a:rPr lang="en-US" sz="2000" b="1">
                <a:latin typeface="Calibri" charset="0"/>
              </a:rPr>
              <a:t>Full scale inquiry of TV three years after its inception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1069</Words>
  <Application>Microsoft Macintosh PowerPoint</Application>
  <PresentationFormat>On-screen Show (4:3)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ＭＳ Ｐゴシック</vt:lpstr>
      <vt:lpstr>Wingdings</vt:lpstr>
      <vt:lpstr>Cambria</vt:lpstr>
      <vt:lpstr>Arial Narrow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Massey-Lévesque Commission, 1949–51</vt:lpstr>
      <vt:lpstr>PowerPoint Presentation</vt:lpstr>
      <vt:lpstr>PowerPoint Presentation</vt:lpstr>
      <vt:lpstr>PowerPoint Presentation</vt:lpstr>
      <vt:lpstr>The Applebaum-Hébert Committee, 1981/2</vt:lpstr>
      <vt:lpstr>The Applebaum-Hébert Committee, 1981/2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</dc:creator>
  <cp:lastModifiedBy>Daniel</cp:lastModifiedBy>
  <cp:revision>21</cp:revision>
  <dcterms:created xsi:type="dcterms:W3CDTF">2012-10-25T02:42:52Z</dcterms:created>
  <dcterms:modified xsi:type="dcterms:W3CDTF">2016-11-03T13:38:23Z</dcterms:modified>
</cp:coreProperties>
</file>