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421" r:id="rId2"/>
    <p:sldId id="422" r:id="rId3"/>
    <p:sldId id="478" r:id="rId4"/>
    <p:sldId id="463" r:id="rId5"/>
    <p:sldId id="465" r:id="rId6"/>
    <p:sldId id="479" r:id="rId7"/>
    <p:sldId id="464" r:id="rId8"/>
    <p:sldId id="363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27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9900"/>
    <a:srgbClr val="FF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128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127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CC573A2-1E36-184F-B940-A1B1595AF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49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433ED7-C454-AD48-A902-8509F9D2C237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Rectangle 1031"/>
          <p:cNvSpPr txBox="1">
            <a:spLocks noGrp="1" noChangeArrowheads="1"/>
          </p:cNvSpPr>
          <p:nvPr/>
        </p:nvSpPr>
        <p:spPr bwMode="auto">
          <a:xfrm>
            <a:off x="3884613" y="86868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0" tIns="45715" rIns="91430" bIns="45715"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03263" indent="-2698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4475" indent="-2174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275" indent="-2174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03475" indent="-2174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60675" indent="-2174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17875" indent="-2174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75075" indent="-2174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229FEF97-13B9-3748-AFEF-6CD551A07CA1}" type="slidenum">
              <a:rPr lang="en-US" sz="1300" smtClean="0"/>
              <a:pPr algn="r">
                <a:defRPr/>
              </a:pPr>
              <a:t>1</a:t>
            </a:fld>
            <a:endParaRPr lang="en-US" sz="1300" smtClean="0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B0429-E385-D241-B06A-A72DE054940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C648CE-8332-5D4A-BBB3-8767EF878A9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A97CA3-5069-9F46-B77A-1A714A4058C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B094C9-FEE3-5747-8D65-CF69FBDCD4DB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6F5D8D-6741-8D45-9A53-24A8D8A40DB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BF06D4-EB95-8344-9939-446CFED008B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B578C3-EB5C-124A-ABA7-251C74E173B3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53BC6B-1476-914C-ABEA-7A5F771E074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Rectangle 1031"/>
          <p:cNvSpPr txBox="1">
            <a:spLocks noGrp="1" noChangeArrowheads="1"/>
          </p:cNvSpPr>
          <p:nvPr/>
        </p:nvSpPr>
        <p:spPr bwMode="auto">
          <a:xfrm>
            <a:off x="3884613" y="86868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0" tIns="45715" rIns="91430" bIns="45715"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03263" indent="-2698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4475" indent="-2174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275" indent="-2174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03475" indent="-2174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60675" indent="-2174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17875" indent="-2174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75075" indent="-2174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6A1D505F-2B94-9248-A614-E9B3C02A6609}" type="slidenum">
              <a:rPr lang="en-US" sz="1300" smtClean="0"/>
              <a:pPr algn="r">
                <a:defRPr/>
              </a:pPr>
              <a:t>2</a:t>
            </a:fld>
            <a:endParaRPr lang="en-US" sz="1300" smtClean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50" name="Rectangle 6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7A3B6F-7844-1A4C-8962-6DF6776E7139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6849A2-3E7B-3E41-98CD-B76F377BA62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61FCC9-C2B4-B04C-A142-4FB2049AA99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2" name="Rectangle 4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5F3F9D-93CB-334C-817A-32DDE34C701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849FF2-D008-0447-8384-02950067AA5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FA7225-A388-9642-BC18-99FC6D712DD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F8B03-893D-7B4E-B17E-F516C1460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6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2137F-FEEC-C541-89B2-4CECF5DA1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6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272A2-B92B-4243-A226-18F0F7819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6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7FB8E-8560-6E49-9FEF-4EF86C16E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8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CF4FE-A78A-2446-86C1-756B9F39A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5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35509-89CF-0041-98F9-3943896A1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203E5-B774-C647-84B7-178112891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5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D07D2-E71A-914D-8294-A805818941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9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9E03A-B75F-D847-977D-4BC96A020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9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F0421-ACAB-8048-BAD8-F4B4AE795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1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180B7-60BF-7343-8DF3-D493808CA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8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cs typeface="+mn-cs"/>
              </a:defRPr>
            </a:lvl1pPr>
          </a:lstStyle>
          <a:p>
            <a:pPr>
              <a:defRPr/>
            </a:pPr>
            <a:fld id="{1CDE898F-53D2-C243-8E01-7080DA033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hyperlink" Target="http://www.collectionscanada.gc.ca/innis-mcluhan/index-e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179388" y="333375"/>
            <a:ext cx="8713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CMN 1160A</a:t>
            </a:r>
            <a:r>
              <a:rPr lang="en-US" sz="32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 – Introduction to Media Studies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179388" y="5091113"/>
            <a:ext cx="87852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i="1" dirty="0">
                <a:solidFill>
                  <a:srgbClr val="800000"/>
                </a:solidFill>
              </a:rPr>
              <a:t>Week 3A: Communication: Social and Cultural Forms</a:t>
            </a:r>
          </a:p>
          <a:p>
            <a:pPr algn="ctr">
              <a:defRPr/>
            </a:pPr>
            <a:r>
              <a:rPr lang="en-US" sz="2400" dirty="0"/>
              <a:t>Daniel J. </a:t>
            </a:r>
            <a:r>
              <a:rPr lang="en-US" sz="2400" dirty="0" err="1"/>
              <a:t>Paré</a:t>
            </a:r>
            <a:endParaRPr lang="en-US" sz="2400" dirty="0"/>
          </a:p>
          <a:p>
            <a:pPr algn="ctr">
              <a:defRPr/>
            </a:pPr>
            <a:r>
              <a:rPr lang="en-US" sz="2400" dirty="0"/>
              <a:t>University of Ottawa, Department of Communication</a:t>
            </a:r>
          </a:p>
          <a:p>
            <a:pPr algn="ctr">
              <a:defRPr/>
            </a:pPr>
            <a:r>
              <a:rPr lang="en-US" sz="2400" dirty="0"/>
              <a:t>September </a:t>
            </a:r>
            <a:r>
              <a:rPr lang="en-US" sz="2400" dirty="0" smtClean="0"/>
              <a:t>20, 2016</a:t>
            </a:r>
            <a:endParaRPr lang="en-US" sz="2400" dirty="0"/>
          </a:p>
        </p:txBody>
      </p:sp>
      <p:pic>
        <p:nvPicPr>
          <p:cNvPr id="14339" name="Picture 7" descr="digital form mosa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610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McLuhan</a:t>
            </a:r>
            <a:r>
              <a:rPr lang="ja-JP" alt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’</a:t>
            </a:r>
            <a:r>
              <a:rPr lang="en-US" altLang="ja-JP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 view of history</a:t>
            </a:r>
            <a:endParaRPr lang="en-US" sz="3600" b="1" dirty="0">
              <a:solidFill>
                <a:srgbClr val="8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323850" y="1196975"/>
            <a:ext cx="7561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800100" lvl="1" indent="-685800" defTabSz="762000" eaLnBrk="0" hangingPunct="0">
              <a:spcBef>
                <a:spcPct val="20000"/>
              </a:spcBef>
              <a:defRPr/>
            </a:pPr>
            <a:r>
              <a:rPr lang="en-US" sz="2400" b="1" i="1">
                <a:solidFill>
                  <a:srgbClr val="000000"/>
                </a:solidFill>
                <a:latin typeface="Calibri" charset="0"/>
              </a:rPr>
              <a:t>Pre-Literate Man (Pre- 1450s):</a:t>
            </a:r>
          </a:p>
        </p:txBody>
      </p:sp>
      <p:pic>
        <p:nvPicPr>
          <p:cNvPr id="32771" name="Picture 4" descr="gutenberg galax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73238"/>
            <a:ext cx="3600450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3708400" y="2060575"/>
            <a:ext cx="424815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dirty="0" smtClean="0">
                <a:latin typeface="Calibri" charset="0"/>
              </a:rPr>
              <a:t> Oral culture</a:t>
            </a:r>
          </a:p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dirty="0" smtClean="0">
                <a:latin typeface="Calibri" charset="0"/>
              </a:rPr>
              <a:t> Tribal</a:t>
            </a:r>
          </a:p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dirty="0" smtClean="0">
                <a:latin typeface="Calibri" charset="0"/>
              </a:rPr>
              <a:t> Active, participatory, social</a:t>
            </a:r>
          </a:p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dirty="0" smtClean="0">
                <a:latin typeface="Calibri" charset="0"/>
              </a:rPr>
              <a:t> Balanced senses</a:t>
            </a:r>
          </a:p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dirty="0" smtClean="0">
                <a:latin typeface="Calibri" charset="0"/>
              </a:rPr>
              <a:t> Community</a:t>
            </a:r>
          </a:p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dirty="0" smtClean="0">
                <a:latin typeface="Calibri" charset="0"/>
              </a:rPr>
              <a:t> Connectivity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McLuhan</a:t>
            </a:r>
            <a:r>
              <a:rPr lang="ja-JP" alt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’</a:t>
            </a:r>
            <a:r>
              <a:rPr lang="en-US" altLang="ja-JP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 view of history</a:t>
            </a:r>
            <a:endParaRPr lang="en-US" sz="3600" b="1" dirty="0">
              <a:solidFill>
                <a:srgbClr val="8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323850" y="1196975"/>
            <a:ext cx="7561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800100" lvl="1" indent="-685800" defTabSz="762000" eaLnBrk="0" hangingPunct="0">
              <a:spcBef>
                <a:spcPct val="20000"/>
              </a:spcBef>
              <a:defRPr/>
            </a:pPr>
            <a:r>
              <a:rPr lang="en-US" sz="2400" b="1" i="1">
                <a:solidFill>
                  <a:srgbClr val="000000"/>
                </a:solidFill>
                <a:latin typeface="Calibri" charset="0"/>
              </a:rPr>
              <a:t>Literate Man (1450s - 1900):</a:t>
            </a:r>
          </a:p>
        </p:txBody>
      </p:sp>
      <p:pic>
        <p:nvPicPr>
          <p:cNvPr id="34819" name="Picture 4" descr="gutenberg galax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73238"/>
            <a:ext cx="3600450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8469" name="Text Box 5"/>
          <p:cNvSpPr txBox="1">
            <a:spLocks noChangeArrowheads="1"/>
          </p:cNvSpPr>
          <p:nvPr/>
        </p:nvSpPr>
        <p:spPr bwMode="auto">
          <a:xfrm>
            <a:off x="3708400" y="2060575"/>
            <a:ext cx="504031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dirty="0" smtClean="0">
                <a:latin typeface="Calibri" charset="0"/>
              </a:rPr>
              <a:t> Books = The dominant medium</a:t>
            </a:r>
          </a:p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dirty="0" smtClean="0">
                <a:latin typeface="Calibri" charset="0"/>
              </a:rPr>
              <a:t> Individualism</a:t>
            </a:r>
          </a:p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dirty="0" smtClean="0">
                <a:latin typeface="Calibri" charset="0"/>
              </a:rPr>
              <a:t> The eye</a:t>
            </a:r>
          </a:p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dirty="0" smtClean="0">
                <a:latin typeface="Calibri" charset="0"/>
              </a:rPr>
              <a:t> Detached</a:t>
            </a:r>
          </a:p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dirty="0" smtClean="0">
                <a:latin typeface="Calibri" charset="0"/>
              </a:rPr>
              <a:t> De-</a:t>
            </a:r>
            <a:r>
              <a:rPr lang="en-US" sz="2400" dirty="0" err="1" smtClean="0">
                <a:latin typeface="Calibri" charset="0"/>
              </a:rPr>
              <a:t>tribalization</a:t>
            </a:r>
            <a:endParaRPr lang="en-US" sz="2400" dirty="0" smtClean="0">
              <a:latin typeface="Calibri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McLuhan</a:t>
            </a:r>
            <a:r>
              <a:rPr lang="ja-JP" alt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’</a:t>
            </a:r>
            <a:r>
              <a:rPr lang="en-US" altLang="ja-JP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 view of history</a:t>
            </a:r>
            <a:endParaRPr lang="en-US" sz="3600" b="1" dirty="0">
              <a:solidFill>
                <a:srgbClr val="8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323850" y="1196975"/>
            <a:ext cx="7561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800100" lvl="1" indent="-685800" defTabSz="762000" eaLnBrk="0" hangingPunct="0">
              <a:spcBef>
                <a:spcPct val="20000"/>
              </a:spcBef>
              <a:defRPr/>
            </a:pPr>
            <a:r>
              <a:rPr lang="en-US" sz="2400" b="1" i="1">
                <a:solidFill>
                  <a:srgbClr val="000000"/>
                </a:solidFill>
                <a:latin typeface="Calibri" charset="0"/>
              </a:rPr>
              <a:t>Post-Literate Man (1900 onward):</a:t>
            </a:r>
          </a:p>
        </p:txBody>
      </p:sp>
      <p:pic>
        <p:nvPicPr>
          <p:cNvPr id="36867" name="Picture 4" descr="gutenberg galax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73238"/>
            <a:ext cx="3600450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0517" name="Text Box 5"/>
          <p:cNvSpPr txBox="1">
            <a:spLocks noChangeArrowheads="1"/>
          </p:cNvSpPr>
          <p:nvPr/>
        </p:nvSpPr>
        <p:spPr bwMode="auto">
          <a:xfrm>
            <a:off x="3492500" y="2060575"/>
            <a:ext cx="5256213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dirty="0" smtClean="0">
                <a:latin typeface="Calibri" charset="0"/>
              </a:rPr>
              <a:t> Books no longer dominant medium</a:t>
            </a:r>
          </a:p>
          <a:p>
            <a:pPr lvl="1"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dirty="0" smtClean="0">
                <a:latin typeface="Calibri" charset="0"/>
              </a:rPr>
              <a:t> Electric media (e.g. Television) 	is dominant</a:t>
            </a:r>
          </a:p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dirty="0" smtClean="0">
                <a:latin typeface="Calibri" charset="0"/>
              </a:rPr>
              <a:t> Senses in balance again</a:t>
            </a:r>
          </a:p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dirty="0" smtClean="0">
                <a:latin typeface="Calibri" charset="0"/>
              </a:rPr>
              <a:t> Simultaneous involvement</a:t>
            </a:r>
          </a:p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dirty="0" smtClean="0">
                <a:latin typeface="Calibri" charset="0"/>
              </a:rPr>
              <a:t> Re-</a:t>
            </a:r>
            <a:r>
              <a:rPr lang="en-US" sz="2400" dirty="0" err="1" smtClean="0">
                <a:latin typeface="Calibri" charset="0"/>
              </a:rPr>
              <a:t>tribalization</a:t>
            </a:r>
            <a:r>
              <a:rPr lang="en-US" sz="2400" dirty="0" smtClean="0">
                <a:latin typeface="Calibri" charset="0"/>
              </a:rPr>
              <a:t> of man</a:t>
            </a:r>
          </a:p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dirty="0" smtClean="0">
                <a:latin typeface="Calibri" charset="0"/>
              </a:rPr>
              <a:t> Global Village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ja-JP" alt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“</a:t>
            </a:r>
            <a:r>
              <a:rPr lang="en-US" altLang="ja-JP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The medium is the message</a:t>
            </a:r>
            <a:r>
              <a:rPr lang="ja-JP" alt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”</a:t>
            </a:r>
            <a:endParaRPr lang="en-US" sz="3600" b="1" dirty="0">
              <a:solidFill>
                <a:srgbClr val="8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3563938" y="1773238"/>
            <a:ext cx="5256212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1313" indent="-341313"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CA" sz="2200" dirty="0">
                <a:latin typeface="Calibri" charset="0"/>
              </a:rPr>
              <a:t>Content of media not as important as the effect that the medium has on human minds and culture</a:t>
            </a:r>
          </a:p>
          <a:p>
            <a:pPr marL="341313" indent="-341313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CA" sz="2200" dirty="0">
                <a:latin typeface="Calibri" charset="0"/>
              </a:rPr>
              <a:t>Social change brought about by the medium</a:t>
            </a:r>
            <a:r>
              <a:rPr lang="en-CA" sz="2200" b="1" dirty="0">
                <a:solidFill>
                  <a:srgbClr val="800000"/>
                </a:solidFill>
                <a:latin typeface="Calibri" charset="0"/>
              </a:rPr>
              <a:t> </a:t>
            </a:r>
            <a:r>
              <a:rPr lang="en-CA" sz="2200" b="1" i="1" u="sng" dirty="0">
                <a:solidFill>
                  <a:srgbClr val="800000"/>
                </a:solidFill>
                <a:latin typeface="Calibri" charset="0"/>
              </a:rPr>
              <a:t>IS</a:t>
            </a:r>
            <a:r>
              <a:rPr lang="en-CA" sz="2200" dirty="0">
                <a:solidFill>
                  <a:srgbClr val="800000"/>
                </a:solidFill>
                <a:latin typeface="Calibri" charset="0"/>
              </a:rPr>
              <a:t> </a:t>
            </a:r>
            <a:r>
              <a:rPr lang="en-CA" sz="2200" dirty="0">
                <a:latin typeface="Calibri" charset="0"/>
              </a:rPr>
              <a:t>the message</a:t>
            </a:r>
          </a:p>
          <a:p>
            <a:pPr marL="341313" indent="-341313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CA" sz="2200" dirty="0">
                <a:latin typeface="Calibri" charset="0"/>
              </a:rPr>
              <a:t>Content is </a:t>
            </a:r>
            <a:r>
              <a:rPr lang="en-CA" sz="2200" b="1" i="1" u="sng" dirty="0">
                <a:solidFill>
                  <a:srgbClr val="800000"/>
                </a:solidFill>
                <a:latin typeface="Calibri" charset="0"/>
              </a:rPr>
              <a:t>NEVER</a:t>
            </a:r>
            <a:r>
              <a:rPr lang="en-CA" sz="2200" dirty="0">
                <a:latin typeface="Calibri" charset="0"/>
              </a:rPr>
              <a:t> the message because content always is the ‘old’ medium</a:t>
            </a:r>
            <a:endParaRPr lang="en-CA" sz="2200" b="1" i="1" u="sng" dirty="0">
              <a:latin typeface="Calibri" charset="0"/>
            </a:endParaRPr>
          </a:p>
          <a:p>
            <a:pPr marL="341313" indent="-341313">
              <a:spcBef>
                <a:spcPct val="20000"/>
              </a:spcBef>
              <a:buClr>
                <a:srgbClr val="FF0000"/>
              </a:buClr>
              <a:buSzPct val="75000"/>
              <a:buFont typeface="Wingdings" charset="0"/>
              <a:buChar char="Ø"/>
              <a:defRPr/>
            </a:pPr>
            <a:endParaRPr lang="en-CA" sz="2200" b="1" dirty="0">
              <a:latin typeface="Calibri" charset="0"/>
            </a:endParaRPr>
          </a:p>
          <a:p>
            <a:pPr marL="341313" indent="-341313">
              <a:spcBef>
                <a:spcPct val="20000"/>
              </a:spcBef>
              <a:buClr>
                <a:srgbClr val="FF0000"/>
              </a:buClr>
              <a:buSzPct val="75000"/>
              <a:buFont typeface="Wingdings" charset="0"/>
              <a:buNone/>
              <a:defRPr/>
            </a:pPr>
            <a:endParaRPr lang="en-CA" sz="2200" b="1" dirty="0">
              <a:latin typeface="Calibri" charset="0"/>
            </a:endParaRPr>
          </a:p>
        </p:txBody>
      </p:sp>
      <p:pic>
        <p:nvPicPr>
          <p:cNvPr id="38915" name="Picture 4" descr="0262631598-f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84313"/>
            <a:ext cx="338455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ja-JP" altLang="en-US" sz="3600" b="1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“</a:t>
            </a:r>
            <a:r>
              <a:rPr lang="en-US" altLang="ja-JP" sz="3600" b="1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The medium is the Message</a:t>
            </a:r>
            <a:r>
              <a:rPr lang="ja-JP" altLang="en-US" sz="3600" b="1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”</a:t>
            </a:r>
            <a:endParaRPr lang="en-US" sz="3600" b="1">
              <a:solidFill>
                <a:srgbClr val="8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835150" y="1916113"/>
            <a:ext cx="5545138" cy="362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28600" lvl="2" indent="3175" algn="ctr" defTabSz="762000" eaLnBrk="0" hangingPunct="0">
              <a:spcBef>
                <a:spcPct val="75000"/>
              </a:spcBef>
              <a:buClr>
                <a:srgbClr val="FF0000"/>
              </a:buClr>
              <a:buSzPct val="75000"/>
              <a:buFont typeface="Wingdings" charset="0"/>
              <a:buNone/>
              <a:defRPr/>
            </a:pPr>
            <a:r>
              <a:rPr lang="en-US" sz="4000" b="1" i="1">
                <a:solidFill>
                  <a:srgbClr val="3333FF"/>
                </a:solidFill>
                <a:latin typeface="Calibri" charset="0"/>
              </a:rPr>
              <a:t>Can we really be so deterministic in our world view?</a:t>
            </a:r>
          </a:p>
          <a:p>
            <a:pPr marL="228600" lvl="2" indent="3175" algn="ctr" defTabSz="762000" eaLnBrk="0" hangingPunct="0">
              <a:spcBef>
                <a:spcPct val="75000"/>
              </a:spcBef>
              <a:buClr>
                <a:srgbClr val="FF0000"/>
              </a:buClr>
              <a:buSzPct val="75000"/>
              <a:buFont typeface="Wingdings" charset="0"/>
              <a:buNone/>
              <a:defRPr/>
            </a:pPr>
            <a:endParaRPr lang="en-US" sz="4000" b="1" i="1">
              <a:solidFill>
                <a:srgbClr val="3333FF"/>
              </a:solidFill>
              <a:latin typeface="Calibri" charset="0"/>
            </a:endParaRPr>
          </a:p>
          <a:p>
            <a:pPr marL="228600" lvl="2" indent="3175" algn="ctr" defTabSz="762000" eaLnBrk="0" hangingPunct="0">
              <a:spcBef>
                <a:spcPct val="75000"/>
              </a:spcBef>
              <a:buClr>
                <a:srgbClr val="FF0000"/>
              </a:buClr>
              <a:buSzPct val="75000"/>
              <a:buFont typeface="Wingdings" charset="0"/>
              <a:buNone/>
              <a:defRPr/>
            </a:pPr>
            <a:r>
              <a:rPr lang="en-US" sz="2400" b="1" i="1">
                <a:latin typeface="Calibri" charset="0"/>
              </a:rPr>
              <a:t>Hmmm, think of the printing press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ja-JP" alt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“</a:t>
            </a:r>
            <a:r>
              <a:rPr lang="en-US" altLang="ja-JP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The medium is the Message</a:t>
            </a:r>
            <a:r>
              <a:rPr lang="ja-JP" alt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”</a:t>
            </a:r>
            <a:endParaRPr lang="en-US" sz="3600" b="1" dirty="0">
              <a:solidFill>
                <a:srgbClr val="8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</p:txBody>
      </p:sp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76200" y="1117600"/>
            <a:ext cx="906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876300" lvl="1" indent="-696913" defTabSz="762000" eaLnBrk="0" hangingPunct="0">
              <a:spcBef>
                <a:spcPct val="20000"/>
              </a:spcBef>
              <a:buClr>
                <a:srgbClr val="FF0000"/>
              </a:buClr>
              <a:buSzPct val="75000"/>
              <a:buFont typeface="Wingdings" charset="0"/>
              <a:buNone/>
              <a:defRPr/>
            </a:pPr>
            <a:r>
              <a:rPr lang="en-US" sz="2800" b="1" i="1">
                <a:solidFill>
                  <a:srgbClr val="000000"/>
                </a:solidFill>
                <a:latin typeface="Calibri" charset="0"/>
              </a:rPr>
              <a:t>Gutenberg Printing Press, 1440:</a:t>
            </a:r>
            <a:endParaRPr lang="en-US" sz="2800" b="1" i="1">
              <a:latin typeface="Calibri" charset="0"/>
            </a:endParaRPr>
          </a:p>
        </p:txBody>
      </p:sp>
      <p:pic>
        <p:nvPicPr>
          <p:cNvPr id="43011" name="Picture 4" descr="gutenbergpr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57388"/>
            <a:ext cx="3024187" cy="377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3779838" y="2276475"/>
            <a:ext cx="51847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0988" indent="-280988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200" dirty="0" smtClean="0">
                <a:latin typeface="Calibri" charset="0"/>
              </a:rPr>
              <a:t>Literacy</a:t>
            </a:r>
          </a:p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200" dirty="0" smtClean="0">
                <a:latin typeface="Calibri" charset="0"/>
              </a:rPr>
              <a:t>Standardization of regional dialects</a:t>
            </a:r>
          </a:p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200" dirty="0" smtClean="0">
                <a:latin typeface="Calibri" charset="0"/>
              </a:rPr>
              <a:t>National languages replace Latin</a:t>
            </a:r>
          </a:p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200" dirty="0" smtClean="0">
                <a:latin typeface="Calibri" charset="0"/>
              </a:rPr>
              <a:t>Individualism</a:t>
            </a:r>
          </a:p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200" dirty="0" smtClean="0">
                <a:latin typeface="Calibri" charset="0"/>
              </a:rPr>
              <a:t>Age of Reason / Renaissance</a:t>
            </a:r>
          </a:p>
          <a:p>
            <a:pPr eaLnBrk="1" hangingPunct="1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200" dirty="0" smtClean="0">
                <a:latin typeface="Calibri" charset="0"/>
              </a:rPr>
              <a:t>Destruction of feudal power structures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286250" y="1330325"/>
            <a:ext cx="46069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charset="0"/>
              <a:buChar char="Ø"/>
              <a:defRPr/>
            </a:pPr>
            <a:r>
              <a:rPr lang="en-CA" sz="2200" b="1" i="1" dirty="0">
                <a:latin typeface="Calibri" charset="0"/>
              </a:rPr>
              <a:t>McLuhan:</a:t>
            </a:r>
            <a:r>
              <a:rPr lang="en-CA" sz="2200" b="1" dirty="0">
                <a:latin typeface="Calibri" charset="0"/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CA" sz="2200" b="1" dirty="0">
                <a:latin typeface="Calibri" charset="0"/>
              </a:rPr>
              <a:t>Print media alienates humans from their ‘natural state’ – </a:t>
            </a:r>
            <a:r>
              <a:rPr lang="en-CA" sz="2200" b="1" i="1" dirty="0">
                <a:solidFill>
                  <a:srgbClr val="800000"/>
                </a:solidFill>
                <a:latin typeface="Calibri" charset="0"/>
              </a:rPr>
              <a:t>detribalization</a:t>
            </a:r>
          </a:p>
          <a:p>
            <a:pPr marL="742950" lvl="1" indent="-285750">
              <a:spcBef>
                <a:spcPts val="1725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CA" sz="2200" b="1" dirty="0">
                <a:latin typeface="Calibri" charset="0"/>
              </a:rPr>
              <a:t>TV = </a:t>
            </a:r>
            <a:r>
              <a:rPr lang="en-CA" sz="2200" b="1" i="1" dirty="0" err="1">
                <a:solidFill>
                  <a:srgbClr val="800000"/>
                </a:solidFill>
                <a:latin typeface="Calibri" charset="0"/>
              </a:rPr>
              <a:t>retribalization</a:t>
            </a:r>
            <a:r>
              <a:rPr lang="en-CA" sz="2200" b="1" i="1" dirty="0">
                <a:solidFill>
                  <a:srgbClr val="3333FF"/>
                </a:solidFill>
                <a:latin typeface="Calibri" charset="0"/>
              </a:rPr>
              <a:t> </a:t>
            </a:r>
            <a:r>
              <a:rPr lang="en-CA" sz="2200" b="1" i="1" dirty="0">
                <a:latin typeface="Calibri" charset="0"/>
              </a:rPr>
              <a:t>= Global village</a:t>
            </a:r>
            <a:endParaRPr lang="en-CA" sz="2200" b="1" dirty="0">
              <a:latin typeface="Calibri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charset="0"/>
              <a:buChar char="Ø"/>
              <a:defRPr/>
            </a:pPr>
            <a:endParaRPr lang="en-CA" sz="2200" b="1" dirty="0">
              <a:latin typeface="Calibri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charset="0"/>
              <a:buChar char="Ø"/>
              <a:defRPr/>
            </a:pPr>
            <a:endParaRPr lang="en-CA" sz="2200" b="1" dirty="0">
              <a:latin typeface="Calibri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charset="0"/>
              <a:buChar char="Ø"/>
              <a:defRPr/>
            </a:pPr>
            <a:r>
              <a:rPr lang="en-CA" sz="2200" b="1" i="1" dirty="0">
                <a:latin typeface="Calibri" charset="0"/>
              </a:rPr>
              <a:t>Putnam: </a:t>
            </a:r>
          </a:p>
          <a:p>
            <a:pPr marL="742950" lvl="1" indent="-285750"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CA" sz="2200" b="1" dirty="0">
                <a:latin typeface="Calibri" charset="0"/>
              </a:rPr>
              <a:t>May be </a:t>
            </a:r>
            <a:r>
              <a:rPr lang="en-CA" sz="2200" b="1" dirty="0" err="1">
                <a:latin typeface="Calibri" charset="0"/>
              </a:rPr>
              <a:t>retribalized</a:t>
            </a:r>
            <a:r>
              <a:rPr lang="en-CA" sz="2200" b="1" dirty="0">
                <a:latin typeface="Calibri" charset="0"/>
              </a:rPr>
              <a:t>, </a:t>
            </a:r>
            <a:r>
              <a:rPr lang="en-CA" sz="2200" b="1" i="1" dirty="0">
                <a:latin typeface="Calibri" charset="0"/>
              </a:rPr>
              <a:t>BUT</a:t>
            </a:r>
            <a:r>
              <a:rPr lang="en-CA" sz="2200" b="1" dirty="0">
                <a:latin typeface="Calibri" charset="0"/>
              </a:rPr>
              <a:t> ‘village’ has no social capital</a:t>
            </a:r>
          </a:p>
        </p:txBody>
      </p:sp>
      <p:pic>
        <p:nvPicPr>
          <p:cNvPr id="45058" name="Picture 4" descr="globe-in-hand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116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58863" y="338138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A Global Village?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Preview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23850" y="1196975"/>
            <a:ext cx="85693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defTabSz="76200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CA" sz="2800" b="1" dirty="0">
                <a:latin typeface="Calibri" charset="0"/>
              </a:rPr>
              <a:t>Harold Innis </a:t>
            </a:r>
          </a:p>
          <a:p>
            <a:pPr marL="342900" indent="-342900" defTabSz="76200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CA" sz="2800" b="1" dirty="0">
                <a:latin typeface="Calibri" charset="0"/>
              </a:rPr>
              <a:t>Marshall McLuhan</a:t>
            </a:r>
          </a:p>
          <a:p>
            <a:pPr marL="342900" indent="-342900" defTabSz="76200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CA" sz="2800" b="1" dirty="0">
                <a:latin typeface="Calibri" charset="0"/>
              </a:rPr>
              <a:t>Technological Determinism</a:t>
            </a:r>
            <a:endParaRPr lang="en-US" sz="2800" b="1" dirty="0">
              <a:solidFill>
                <a:schemeClr val="accent2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7" name="Content Placeholder 2"/>
          <p:cNvSpPr>
            <a:spLocks noGrp="1"/>
          </p:cNvSpPr>
          <p:nvPr>
            <p:ph idx="4294967295"/>
          </p:nvPr>
        </p:nvSpPr>
        <p:spPr>
          <a:xfrm>
            <a:off x="4940300" y="1504950"/>
            <a:ext cx="4089400" cy="4525963"/>
          </a:xfrm>
        </p:spPr>
        <p:txBody>
          <a:bodyPr/>
          <a:lstStyle/>
          <a:p>
            <a:pPr marL="457200" eaLnBrk="1" hangingPunct="1"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800" b="1" dirty="0">
                <a:latin typeface="Calibri" charset="0"/>
                <a:ea typeface="ＭＳ Ｐゴシック" charset="0"/>
              </a:rPr>
              <a:t>Oral communication</a:t>
            </a:r>
          </a:p>
          <a:p>
            <a:pPr marL="457200" eaLnBrk="1" hangingPunct="1">
              <a:spcBef>
                <a:spcPts val="7775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800" b="1" dirty="0">
                <a:latin typeface="Calibri" charset="0"/>
                <a:ea typeface="ＭＳ Ｐゴシック" charset="0"/>
              </a:rPr>
              <a:t>Literate communication</a:t>
            </a:r>
          </a:p>
          <a:p>
            <a:pPr marL="457200" eaLnBrk="1" hangingPunct="1">
              <a:spcBef>
                <a:spcPts val="7775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800" b="1" dirty="0">
                <a:latin typeface="Calibri" charset="0"/>
                <a:ea typeface="ＭＳ Ｐゴシック" charset="0"/>
              </a:rPr>
              <a:t>Electronic communication</a:t>
            </a:r>
          </a:p>
        </p:txBody>
      </p:sp>
      <p:pic>
        <p:nvPicPr>
          <p:cNvPr id="18434" name="Picture 4" descr="Ev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33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355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Some Characteristics of Media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e0060789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475" y="1743075"/>
            <a:ext cx="3024188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3" descr="xx0130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743075"/>
            <a:ext cx="309562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Media and Social Form</a:t>
            </a:r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5299075" y="1252538"/>
            <a:ext cx="3146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i="1">
                <a:latin typeface="Calibri" charset="0"/>
              </a:rPr>
              <a:t>Marshall McLuhan (1911-1980)</a:t>
            </a:r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5901814" y="5145088"/>
            <a:ext cx="21838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 dirty="0">
                <a:solidFill>
                  <a:srgbClr val="800000"/>
                </a:solidFill>
                <a:latin typeface="Calibri" charset="0"/>
              </a:rPr>
              <a:t>Psychological model </a:t>
            </a:r>
          </a:p>
          <a:p>
            <a:pPr algn="ctr">
              <a:defRPr/>
            </a:pPr>
            <a:r>
              <a:rPr lang="en-US" sz="1800" b="1" i="1" dirty="0">
                <a:solidFill>
                  <a:srgbClr val="800000"/>
                </a:solidFill>
                <a:latin typeface="Calibri" charset="0"/>
              </a:rPr>
              <a:t>of  communication</a:t>
            </a:r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519113" y="1262063"/>
            <a:ext cx="2959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i="1">
                <a:latin typeface="Calibri" charset="0"/>
              </a:rPr>
              <a:t>Harold Innis (1894-1952)</a:t>
            </a:r>
          </a:p>
        </p:txBody>
      </p:sp>
      <p:sp>
        <p:nvSpPr>
          <p:cNvPr id="307208" name="Rectangle 8"/>
          <p:cNvSpPr>
            <a:spLocks noChangeArrowheads="1"/>
          </p:cNvSpPr>
          <p:nvPr/>
        </p:nvSpPr>
        <p:spPr bwMode="auto">
          <a:xfrm>
            <a:off x="546100" y="5157788"/>
            <a:ext cx="2697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i="1" dirty="0">
                <a:solidFill>
                  <a:srgbClr val="800000"/>
                </a:solidFill>
                <a:latin typeface="Calibri" charset="0"/>
              </a:rPr>
              <a:t>Economic model of communication</a:t>
            </a:r>
          </a:p>
        </p:txBody>
      </p:sp>
      <p:sp>
        <p:nvSpPr>
          <p:cNvPr id="307209" name="Rectangle 9"/>
          <p:cNvSpPr>
            <a:spLocks noChangeArrowheads="1"/>
          </p:cNvSpPr>
          <p:nvPr/>
        </p:nvSpPr>
        <p:spPr bwMode="auto">
          <a:xfrm>
            <a:off x="317500" y="6086475"/>
            <a:ext cx="8075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i="1" dirty="0">
                <a:latin typeface="Calibri" charset="0"/>
              </a:rPr>
              <a:t>Find further info at:</a:t>
            </a:r>
            <a:r>
              <a:rPr lang="en-US" sz="1800" dirty="0">
                <a:latin typeface="Calibri" charset="0"/>
              </a:rPr>
              <a:t> </a:t>
            </a:r>
            <a:r>
              <a:rPr lang="en-US" sz="1800" dirty="0">
                <a:latin typeface="Calibri" charset="0"/>
                <a:hlinkClick r:id="rId5"/>
              </a:rPr>
              <a:t>http://</a:t>
            </a:r>
            <a:r>
              <a:rPr lang="en-US" sz="1800" dirty="0" err="1">
                <a:latin typeface="Calibri" charset="0"/>
                <a:hlinkClick r:id="rId5"/>
              </a:rPr>
              <a:t>www.collectionscanada.gc.ca</a:t>
            </a:r>
            <a:r>
              <a:rPr lang="en-US" sz="1800" dirty="0">
                <a:latin typeface="Calibri" charset="0"/>
                <a:hlinkClick r:id="rId5"/>
              </a:rPr>
              <a:t>/</a:t>
            </a:r>
            <a:r>
              <a:rPr lang="en-US" sz="1800" dirty="0" err="1">
                <a:latin typeface="Calibri" charset="0"/>
                <a:hlinkClick r:id="rId5"/>
              </a:rPr>
              <a:t>innis-mcluhan</a:t>
            </a:r>
            <a:r>
              <a:rPr lang="en-US" sz="1800" dirty="0">
                <a:latin typeface="Calibri" charset="0"/>
                <a:hlinkClick r:id="rId5"/>
              </a:rPr>
              <a:t>/index-</a:t>
            </a:r>
            <a:r>
              <a:rPr lang="en-US" sz="1800" dirty="0" err="1">
                <a:latin typeface="Calibri" charset="0"/>
                <a:hlinkClick r:id="rId5"/>
              </a:rPr>
              <a:t>e.html</a:t>
            </a:r>
            <a:endParaRPr lang="en-US" sz="18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685800" y="142875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Innis - 3 Basic Questions</a:t>
            </a: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4230688" y="1274763"/>
            <a:ext cx="4913312" cy="457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06400" indent="-406400">
              <a:spcBef>
                <a:spcPct val="125000"/>
              </a:spcBef>
              <a:defRPr/>
            </a:pPr>
            <a:r>
              <a:rPr lang="en-GB" sz="28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1. How do specific communication technologies operate? </a:t>
            </a:r>
          </a:p>
          <a:p>
            <a:pPr marL="406400" indent="-406400">
              <a:spcBef>
                <a:spcPct val="125000"/>
              </a:spcBef>
              <a:defRPr/>
            </a:pPr>
            <a:r>
              <a:rPr lang="en-GB" sz="28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2. What assumptions do they take from and contribute to society? </a:t>
            </a:r>
          </a:p>
          <a:p>
            <a:pPr marL="406400" indent="-406400">
              <a:spcBef>
                <a:spcPct val="125000"/>
              </a:spcBef>
              <a:defRPr/>
            </a:pPr>
            <a:r>
              <a:rPr lang="en-GB" sz="28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3. What forms of power do they encourage?</a:t>
            </a:r>
            <a:r>
              <a:rPr lang="en-GB" sz="2800" b="1">
                <a:latin typeface="Calibri" charset="0"/>
              </a:rPr>
              <a:t> </a:t>
            </a:r>
            <a:endParaRPr lang="en-US" sz="2800" b="1">
              <a:latin typeface="Calibri" charset="0"/>
            </a:endParaRPr>
          </a:p>
        </p:txBody>
      </p:sp>
      <p:pic>
        <p:nvPicPr>
          <p:cNvPr id="22531" name="Picture 7" descr="library_038_l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6138"/>
            <a:ext cx="25050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11" descr="Iphone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9372">
            <a:off x="2511425" y="4930775"/>
            <a:ext cx="1576388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12" descr="tv_s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2794000" cy="23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3" descr="article-0-12AE8629000005DC-279_634x3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123212">
            <a:off x="803275" y="2601913"/>
            <a:ext cx="30273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 descr="innis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005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4537075" y="457200"/>
            <a:ext cx="4171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Innis &amp; Empire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668838" y="1095375"/>
            <a:ext cx="42418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90513" indent="-290513">
              <a:defRPr/>
            </a:pPr>
            <a:r>
              <a:rPr lang="en-US" sz="2400" b="1" dirty="0">
                <a:latin typeface="Calibri" charset="0"/>
              </a:rPr>
              <a:t>Studies of the Civilizations of:</a:t>
            </a:r>
          </a:p>
          <a:p>
            <a:pPr marL="290513" indent="-290513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b="1" dirty="0">
                <a:latin typeface="Calibri" charset="0"/>
              </a:rPr>
              <a:t>Ancient Egypt;</a:t>
            </a:r>
          </a:p>
          <a:p>
            <a:pPr marL="290513" indent="-290513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b="1" dirty="0">
                <a:latin typeface="Calibri" charset="0"/>
              </a:rPr>
              <a:t>Babylonia;</a:t>
            </a:r>
          </a:p>
          <a:p>
            <a:pPr marL="290513" indent="-290513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b="1" dirty="0">
                <a:latin typeface="Calibri" charset="0"/>
              </a:rPr>
              <a:t>Mesopotamia;</a:t>
            </a:r>
          </a:p>
          <a:p>
            <a:pPr marL="290513" indent="-290513">
              <a:defRPr/>
            </a:pPr>
            <a:endParaRPr lang="en-US" sz="2400" b="1" dirty="0">
              <a:latin typeface="Calibri" charset="0"/>
            </a:endParaRPr>
          </a:p>
          <a:p>
            <a:pPr marL="290513" indent="-290513">
              <a:defRPr/>
            </a:pPr>
            <a:r>
              <a:rPr lang="en-US" sz="2400" b="1" dirty="0">
                <a:latin typeface="Calibri" charset="0"/>
              </a:rPr>
              <a:t>As well as effects of </a:t>
            </a:r>
          </a:p>
          <a:p>
            <a:pPr marL="290513" indent="-290513">
              <a:defRPr/>
            </a:pPr>
            <a:endParaRPr lang="en-US" sz="2400" b="1" dirty="0">
              <a:latin typeface="Calibri" charset="0"/>
            </a:endParaRPr>
          </a:p>
          <a:p>
            <a:pPr marL="290513" indent="-290513"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b="1" dirty="0">
                <a:latin typeface="Calibri" charset="0"/>
              </a:rPr>
              <a:t>Oral tradition on Greek civilization; and </a:t>
            </a:r>
          </a:p>
          <a:p>
            <a:pPr marL="290513" indent="-290513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b="1" dirty="0">
                <a:latin typeface="Calibri" charset="0"/>
              </a:rPr>
              <a:t>Written tradition on Roman Empire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plato_aristotle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827088"/>
            <a:ext cx="5080000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685800" y="142875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From Oral to Literate Society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696200" cy="696913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ＭＳ Ｐゴシック" charset="0"/>
              </a:rPr>
              <a:t>Time Bias   vs.   Space Bias</a:t>
            </a:r>
            <a:endParaRPr lang="en-US" sz="3600" i="1" dirty="0">
              <a:solidFill>
                <a:srgbClr val="800000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0025" y="1617663"/>
            <a:ext cx="4043363" cy="4497387"/>
          </a:xfrm>
        </p:spPr>
        <p:txBody>
          <a:bodyPr/>
          <a:lstStyle/>
          <a:p>
            <a:pPr marL="290513" indent="-290513" eaLnBrk="1" hangingPunct="1">
              <a:lnSpc>
                <a:spcPct val="90000"/>
              </a:lnSpc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b="1" dirty="0">
                <a:latin typeface="Calibri" charset="0"/>
                <a:ea typeface="ＭＳ Ｐゴシック" charset="0"/>
              </a:rPr>
              <a:t>Durable media difficult to transport</a:t>
            </a:r>
          </a:p>
          <a:p>
            <a:pPr marL="290513" indent="-290513" eaLnBrk="1" hangingPunct="1">
              <a:lnSpc>
                <a:spcPct val="90000"/>
              </a:lnSpc>
              <a:spcBef>
                <a:spcPct val="10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b="1" dirty="0">
                <a:latin typeface="Calibri" charset="0"/>
                <a:ea typeface="ＭＳ Ｐゴシック" charset="0"/>
              </a:rPr>
              <a:t>tradition bound;</a:t>
            </a:r>
          </a:p>
          <a:p>
            <a:pPr marL="290513" indent="-290513" eaLnBrk="1" hangingPunct="1">
              <a:lnSpc>
                <a:spcPct val="90000"/>
              </a:lnSpc>
              <a:spcBef>
                <a:spcPct val="10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b="1" dirty="0">
                <a:latin typeface="Calibri" charset="0"/>
                <a:ea typeface="ＭＳ Ｐゴシック" charset="0"/>
              </a:rPr>
              <a:t>emphasis on customs - rituals - moral values;</a:t>
            </a:r>
          </a:p>
          <a:p>
            <a:pPr marL="290513" indent="-290513" eaLnBrk="1" hangingPunct="1">
              <a:lnSpc>
                <a:spcPct val="90000"/>
              </a:lnSpc>
              <a:spcBef>
                <a:spcPct val="10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b="1" dirty="0">
                <a:latin typeface="Calibri" charset="0"/>
                <a:ea typeface="ＭＳ Ｐゴシック" charset="0"/>
              </a:rPr>
              <a:t>hierarchical social order;</a:t>
            </a:r>
          </a:p>
          <a:p>
            <a:pPr marL="290513" indent="-290513" eaLnBrk="1" hangingPunct="1">
              <a:lnSpc>
                <a:spcPct val="90000"/>
              </a:lnSpc>
              <a:spcBef>
                <a:spcPct val="10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b="1" dirty="0">
                <a:latin typeface="Calibri" charset="0"/>
                <a:ea typeface="ＭＳ Ｐゴシック" charset="0"/>
              </a:rPr>
              <a:t>ruled by elite;</a:t>
            </a:r>
          </a:p>
          <a:p>
            <a:pPr marL="290513" indent="-290513" eaLnBrk="1" hangingPunct="1">
              <a:lnSpc>
                <a:spcPct val="90000"/>
              </a:lnSpc>
              <a:spcBef>
                <a:spcPct val="10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b="1" dirty="0">
                <a:latin typeface="Calibri" charset="0"/>
                <a:ea typeface="ＭＳ Ｐゴシック" charset="0"/>
              </a:rPr>
              <a:t>monopoly of knowledge;</a:t>
            </a:r>
          </a:p>
          <a:p>
            <a:pPr marL="290513" indent="-290513" eaLnBrk="1" hangingPunct="1">
              <a:lnSpc>
                <a:spcPct val="90000"/>
              </a:lnSpc>
              <a:spcBef>
                <a:spcPct val="10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b="1" dirty="0">
                <a:latin typeface="Calibri" charset="0"/>
                <a:ea typeface="ＭＳ Ｐゴシック" charset="0"/>
              </a:rPr>
              <a:t>challenged by lighter media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26000" y="1616075"/>
            <a:ext cx="4191000" cy="4484688"/>
          </a:xfrm>
        </p:spPr>
        <p:txBody>
          <a:bodyPr/>
          <a:lstStyle/>
          <a:p>
            <a:pPr marL="347663" indent="-347663" eaLnBrk="1" hangingPunct="1">
              <a:lnSpc>
                <a:spcPct val="90000"/>
              </a:lnSpc>
              <a:buClr>
                <a:srgbClr val="800000"/>
              </a:buClr>
              <a:buSzPct val="75000"/>
              <a:buFont typeface="Wingdings" charset="0"/>
              <a:buChar char="Ø"/>
              <a:tabLst>
                <a:tab pos="347663" algn="l"/>
              </a:tabLst>
              <a:defRPr/>
            </a:pPr>
            <a:r>
              <a:rPr lang="en-US" sz="2000" b="1" dirty="0">
                <a:latin typeface="Calibri" charset="0"/>
                <a:ea typeface="ＭＳ Ｐゴシック" charset="0"/>
              </a:rPr>
              <a:t>Media easy to transport;</a:t>
            </a:r>
          </a:p>
          <a:p>
            <a:pPr marL="347663" indent="-347663" eaLnBrk="1" hangingPunct="1">
              <a:lnSpc>
                <a:spcPct val="90000"/>
              </a:lnSpc>
              <a:spcBef>
                <a:spcPct val="100000"/>
              </a:spcBef>
              <a:buClr>
                <a:srgbClr val="800000"/>
              </a:buClr>
              <a:buSzPct val="75000"/>
              <a:buFont typeface="Wingdings" charset="0"/>
              <a:buChar char="Ø"/>
              <a:tabLst>
                <a:tab pos="347663" algn="l"/>
              </a:tabLst>
              <a:defRPr/>
            </a:pPr>
            <a:r>
              <a:rPr lang="en-US" sz="2000" b="1" dirty="0">
                <a:latin typeface="Calibri" charset="0"/>
                <a:ea typeface="ＭＳ Ｐゴシック" charset="0"/>
              </a:rPr>
              <a:t>oriented to expansion and accumulation;</a:t>
            </a:r>
          </a:p>
          <a:p>
            <a:pPr marL="347663" indent="-347663" eaLnBrk="1" hangingPunct="1">
              <a:lnSpc>
                <a:spcPct val="90000"/>
              </a:lnSpc>
              <a:spcBef>
                <a:spcPct val="100000"/>
              </a:spcBef>
              <a:buClr>
                <a:srgbClr val="800000"/>
              </a:buClr>
              <a:buSzPct val="75000"/>
              <a:buFont typeface="Wingdings" charset="0"/>
              <a:buChar char="Ø"/>
              <a:tabLst>
                <a:tab pos="347663" algn="l"/>
              </a:tabLst>
              <a:defRPr/>
            </a:pPr>
            <a:r>
              <a:rPr lang="en-US" sz="2000" b="1" dirty="0">
                <a:latin typeface="Calibri" charset="0"/>
                <a:ea typeface="ＭＳ Ｐゴシック" charset="0"/>
              </a:rPr>
              <a:t>secular institutions;</a:t>
            </a:r>
          </a:p>
          <a:p>
            <a:pPr marL="347663" indent="-347663" eaLnBrk="1" hangingPunct="1">
              <a:lnSpc>
                <a:spcPct val="90000"/>
              </a:lnSpc>
              <a:spcBef>
                <a:spcPct val="100000"/>
              </a:spcBef>
              <a:buClr>
                <a:srgbClr val="800000"/>
              </a:buClr>
              <a:buSzPct val="75000"/>
              <a:buFont typeface="Wingdings" charset="0"/>
              <a:buChar char="Ø"/>
              <a:tabLst>
                <a:tab pos="347663" algn="l"/>
              </a:tabLst>
              <a:defRPr/>
            </a:pPr>
            <a:r>
              <a:rPr lang="en-US" sz="2000" b="1" dirty="0">
                <a:latin typeface="Calibri" charset="0"/>
                <a:ea typeface="ＭＳ Ｐゴシック" charset="0"/>
              </a:rPr>
              <a:t>complex forms of political authority;</a:t>
            </a:r>
          </a:p>
          <a:p>
            <a:pPr marL="347663" indent="-347663" eaLnBrk="1" hangingPunct="1">
              <a:lnSpc>
                <a:spcPct val="90000"/>
              </a:lnSpc>
              <a:spcBef>
                <a:spcPct val="100000"/>
              </a:spcBef>
              <a:buClr>
                <a:srgbClr val="800000"/>
              </a:buClr>
              <a:buSzPct val="75000"/>
              <a:buFont typeface="Wingdings" charset="0"/>
              <a:buChar char="Ø"/>
              <a:tabLst>
                <a:tab pos="347663" algn="l"/>
              </a:tabLst>
              <a:defRPr/>
            </a:pPr>
            <a:r>
              <a:rPr lang="en-US" sz="2000" b="1" dirty="0">
                <a:latin typeface="Calibri" charset="0"/>
                <a:ea typeface="ＭＳ Ｐゴシック" charset="0"/>
              </a:rPr>
              <a:t>creates abstract forms of knowledge;</a:t>
            </a:r>
          </a:p>
          <a:p>
            <a:pPr marL="347663" indent="-347663" eaLnBrk="1" hangingPunct="1">
              <a:lnSpc>
                <a:spcPct val="90000"/>
              </a:lnSpc>
              <a:spcBef>
                <a:spcPct val="100000"/>
              </a:spcBef>
              <a:buClr>
                <a:srgbClr val="800000"/>
              </a:buClr>
              <a:buSzPct val="75000"/>
              <a:buFont typeface="Wingdings" charset="0"/>
              <a:buChar char="Ø"/>
              <a:tabLst>
                <a:tab pos="347663" algn="l"/>
              </a:tabLst>
              <a:defRPr/>
            </a:pPr>
            <a:r>
              <a:rPr lang="en-US" sz="2000" b="1" dirty="0">
                <a:latin typeface="Calibri" charset="0"/>
                <a:ea typeface="ＭＳ Ｐゴシック" charset="0"/>
              </a:rPr>
              <a:t>challenged by inability to expand and need for ritual</a:t>
            </a:r>
            <a:endParaRPr lang="en-US" sz="2400" b="1" dirty="0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4" descr="mcluh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685800" y="142875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From Literate to Electronic Society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496</Words>
  <Application>Microsoft Macintosh PowerPoint</Application>
  <PresentationFormat>On-screen Show (4:3)</PresentationFormat>
  <Paragraphs>114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Bias   vs.   Space Bias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</dc:creator>
  <cp:lastModifiedBy>Daniel</cp:lastModifiedBy>
  <cp:revision>22</cp:revision>
  <dcterms:created xsi:type="dcterms:W3CDTF">2012-09-10T13:58:13Z</dcterms:created>
  <dcterms:modified xsi:type="dcterms:W3CDTF">2016-09-19T18:09:59Z</dcterms:modified>
</cp:coreProperties>
</file>