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20" r:id="rId2"/>
    <p:sldId id="354" r:id="rId3"/>
    <p:sldId id="355" r:id="rId4"/>
    <p:sldId id="364" r:id="rId5"/>
    <p:sldId id="400" r:id="rId6"/>
    <p:sldId id="367" r:id="rId7"/>
    <p:sldId id="401" r:id="rId8"/>
    <p:sldId id="404" r:id="rId9"/>
    <p:sldId id="422" r:id="rId10"/>
    <p:sldId id="352" r:id="rId11"/>
    <p:sldId id="353" r:id="rId12"/>
    <p:sldId id="378" r:id="rId13"/>
    <p:sldId id="41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72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992" y="-8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01862B2-D164-4445-AC0F-74420FE22ED5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DC17690-9CD2-A44E-AFD8-6C2BCAD3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A1E91ED-2BD2-F743-A3F8-F791793755E4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5A048BAB-6862-DC44-B0CA-F75A0D2F8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CD225E2-7F1E-034E-905D-9FEED29ADC1F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D967507F-CF7A-BE4A-AA6E-15BF09ED4762}" type="slidenum">
              <a:rPr lang="en-US" sz="1200"/>
              <a:pPr algn="r" eaLnBrk="1" hangingPunct="1"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6388" name="Rectangle 4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BBF6F8B7-1785-9B4A-8B3D-6AAB301724E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C360CD7-4A6E-DD47-A0E1-C9F7032319E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9586CF8-FAA4-4E4D-9E3E-497E8FF1865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8130" name="Rectangle 1031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0C388753-9AC7-6F44-B45B-FE4EF4395978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ACB85BE4-F96C-404E-A47D-6D51670D7870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2226" name="Rectangle 1031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53FF3BF0-4107-6A46-AE87-4ACCF52B1D57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6569E55-A62B-F343-9B3E-A41334BF4E2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2530" name="Rectangle 1031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6A9F2BF5-4C8D-0244-AB9E-622546B18B77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752F89F-F46D-0240-BA85-B685F26A0FE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6" name="Rectangle 1031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B0B75B53-E748-9B44-A21E-202CDE777DA9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B9C8E8FD-0D55-B741-A490-E83C6BCB5EC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808BC3E-CA60-284C-B18C-D7D4D86E787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D413A0E-8AF4-8740-9B8C-AE0F73378FA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9B2956A-23C8-1647-A8B6-0AAD0D7EC18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43DD9B7-4A23-1D46-942D-124EAF741DF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48BAB-6862-DC44-B0CA-F75A0D2F82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500D4-2CE3-9A40-AA0F-DE1A533E9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6642-9F7D-E146-B18B-01EDD519F13E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9DC30-3D6B-A64B-8B6C-298D26F96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C323-38FA-3943-ACED-3ECAD92890D9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DE7A5-DCAE-5E4D-93C4-4468F4E6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D9F49-B8FD-0F4D-8FA4-45D980DEA4DD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56C18-DAC4-9946-92FE-E5A898B2B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5B517-E04A-2E4F-B9BA-556FFC75F9CA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D5A94-08E5-FA49-8309-65641CECF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7F39-FA0F-1C49-8727-5572153A4364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35E-E77A-7E49-8304-8B45BFFEB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B49A7-4804-A743-8993-BE04070C5929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DDB48-9714-B34B-BF42-998422A7A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E2CE1-911F-3040-9F5A-8017E64CD0CB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C3502-01DB-3640-8619-4A2FE730B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618F3-33AA-2243-9C18-F6D131CBD44C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5F539-2F42-A94A-9D61-7A099E85B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09565-5E32-D846-9E7B-1DBBF0D1371E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2F2E-490B-BD4E-A7A7-FF498F64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5B0CB-659B-2042-97FE-B21544A3DE89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BE8FB-2417-DD4A-B8E6-E38471D65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9930-4433-814A-9856-B0A251BF4D01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1A4C4480-FF7D-D24A-B217-6F2666B29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84084374-BF90-E04A-9B1B-D0A1DF73FD8A}" type="datetimeFigureOut">
              <a:rPr lang="en-US"/>
              <a:pPr>
                <a:defRPr/>
              </a:pPr>
              <a:t>16-09-27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00ADD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38AC8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microsoft.com/office/2007/relationships/media" Target="file:///C:\Documents%20and%20Settings\Owner\My%20Documents\Danno\Dan's%20Work%20Computer%20(My%20Documents%2030%20May%2011)\AA\murrow_trafalger.mp3" TargetMode="External"/><Relationship Id="rId2" Type="http://schemas.openxmlformats.org/officeDocument/2006/relationships/audio" Target="file:///C:\Documents%20and%20Settings\Owner\My%20Documents\Danno\Dan's%20Work%20Computer%20(My%20Documents%2030%20May%2011)\AA\murrow_trafalger.mp3" TargetMode="External"/><Relationship Id="rId3" Type="http://schemas.microsoft.com/office/2007/relationships/media" Target="file:///C:\Documents%20and%20Settings\Owner\My%20Documents\Danno\Dan's%20Work%20Computer%20(My%20Documents%2030%20May%2011)\AA\firesidechat.map.mp3" TargetMode="External"/><Relationship Id="rId4" Type="http://schemas.openxmlformats.org/officeDocument/2006/relationships/audio" Target="file:///C:\Documents%20and%20Settings\Owner\My%20Documents\Danno\Dan's%20Work%20Computer%20(My%20Documents%2030%20May%2011)\AA\firesidechat.map.mp3" TargetMode="Externa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7.xml"/><Relationship Id="rId7" Type="http://schemas.openxmlformats.org/officeDocument/2006/relationships/hyperlink" Target="http://www.cbc.ca/player/Digital+Archives/Society/Celebrations/ID/1554709903/" TargetMode="External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photoplay_cover_dorot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53013"/>
            <a:ext cx="8785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Week 4A: Media: History, Culture and Politics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Daniel J.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Paré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University of Ottawa, Department of Communication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September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27, 2016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990600"/>
            <a:ext cx="871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CMN 1160A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– Introduction to Media Studies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3" descr="Zenith-Flash-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5" descr="1956_Zenith_Remote_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4419600" y="381000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Mass Media Shake-Up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4724400" y="1295400"/>
            <a:ext cx="411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/>
              <a:t>Evening Telecasts – afternoon newspapers dropped</a:t>
            </a:r>
          </a:p>
          <a:p>
            <a:pPr marL="342900" indent="-34290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/>
              <a:t>Magazines – loss of advertisers</a:t>
            </a:r>
          </a:p>
          <a:p>
            <a:pPr marL="342900" indent="-34290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/>
              <a:t>Hollywood – </a:t>
            </a:r>
            <a:r>
              <a:rPr lang="en-CA" sz="2800" b="1" i="1" dirty="0">
                <a:solidFill>
                  <a:srgbClr val="800000"/>
                </a:solidFill>
              </a:rPr>
              <a:t>demassification</a:t>
            </a:r>
          </a:p>
          <a:p>
            <a:pPr marL="342900" indent="-34290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800" b="1" dirty="0"/>
              <a:t>Radio – </a:t>
            </a:r>
            <a:r>
              <a:rPr lang="en-CA" sz="2800" b="1" i="1" dirty="0">
                <a:solidFill>
                  <a:srgbClr val="800000"/>
                </a:solidFill>
              </a:rPr>
              <a:t>demassification</a:t>
            </a:r>
          </a:p>
        </p:txBody>
      </p:sp>
      <p:pic>
        <p:nvPicPr>
          <p:cNvPr id="47107" name="Picture 4" descr="1953_Jan_23_TV_GUIDE_M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 descr="231176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1600200" y="304800"/>
            <a:ext cx="5791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defRPr/>
            </a:pPr>
            <a:r>
              <a:rPr lang="en-CA" sz="36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So where does that leave us?</a:t>
            </a:r>
            <a:endParaRPr lang="en-US" sz="3600" b="1" i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539750" y="188913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Brief History of Film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86200" y="981074"/>
            <a:ext cx="52578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1897: first film shot and produced in Canada</a:t>
            </a:r>
          </a:p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1913: first Canadian feature film </a:t>
            </a:r>
            <a:r>
              <a:rPr lang="en-CA" b="1" dirty="0"/>
              <a:t>–</a:t>
            </a:r>
            <a:r>
              <a:rPr lang="en-CA" dirty="0"/>
              <a:t> </a:t>
            </a:r>
            <a:r>
              <a:rPr lang="en-CA" sz="2400" b="1" i="1" dirty="0"/>
              <a:t>Evangeline 	</a:t>
            </a:r>
          </a:p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D.W. Griffith’s </a:t>
            </a:r>
            <a:r>
              <a:rPr lang="en-CA" sz="2400" b="1" i="1" dirty="0"/>
              <a:t>Birth of a Nation</a:t>
            </a:r>
            <a:r>
              <a:rPr lang="en-CA" sz="2400" b="1" dirty="0"/>
              <a:t> – first feature length Hollywood film </a:t>
            </a:r>
          </a:p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1920s: Hollywood hey-day – start of the studio system</a:t>
            </a:r>
          </a:p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Mary Pickford and Mack Sennett, early Canadian Hollywood stars</a:t>
            </a:r>
          </a:p>
          <a:p>
            <a:pPr marL="342900" indent="-34290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CA" sz="2400" b="1" dirty="0"/>
              <a:t>Hollywood’s view of Canada: Mounties, bush pilots, frozen wasteland</a:t>
            </a:r>
          </a:p>
        </p:txBody>
      </p:sp>
      <p:pic>
        <p:nvPicPr>
          <p:cNvPr id="21507" name="Picture 4" descr="silentmovontr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36576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Los_Angeles_hollywoodland_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338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Hollywood in Crisis – the 1950s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981200"/>
            <a:ext cx="601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defTabSz="762000">
              <a:spcBef>
                <a:spcPct val="2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House </a:t>
            </a:r>
            <a:r>
              <a:rPr lang="en-US" sz="2800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UnAmerican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Activities Commission – </a:t>
            </a:r>
            <a:r>
              <a:rPr lang="en-US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Reds in Hollywood</a:t>
            </a:r>
          </a:p>
          <a:p>
            <a:pPr marL="457200" indent="-457200" defTabSz="762000">
              <a:spcBef>
                <a:spcPct val="2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1949 </a:t>
            </a:r>
            <a:r>
              <a:rPr lang="ja-JP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‘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Break-Up</a:t>
            </a:r>
            <a:r>
              <a:rPr lang="ja-JP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movie industry – forced to divest theatre chains</a:t>
            </a:r>
          </a:p>
          <a:p>
            <a:pPr marL="457200" indent="-457200" defTabSz="762000">
              <a:spcBef>
                <a:spcPct val="2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Advent of television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ChangeArrowheads="1"/>
          </p:cNvSpPr>
          <p:nvPr/>
        </p:nvSpPr>
        <p:spPr bwMode="auto">
          <a:xfrm>
            <a:off x="4648200" y="914400"/>
            <a:ext cx="4495800" cy="576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Arial" charset="0"/>
              </a:rPr>
              <a:t>Outgrowth of </a:t>
            </a:r>
            <a:r>
              <a:rPr lang="en-US" altLang="ja-JP" sz="2200" b="1" dirty="0">
                <a:latin typeface="Arial" charset="0"/>
              </a:rPr>
              <a:t>radio telegraphy</a:t>
            </a:r>
            <a:endParaRPr lang="en-US" sz="2200" b="1" dirty="0">
              <a:latin typeface="Arial" charset="0"/>
            </a:endParaRPr>
          </a:p>
          <a:p>
            <a:pPr marL="285750" indent="-285750"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Arial" charset="0"/>
              </a:rPr>
              <a:t>Marconi and Fessenden</a:t>
            </a:r>
          </a:p>
          <a:p>
            <a:pPr marL="742950" lvl="1" indent="-285750"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Arial" charset="0"/>
              </a:rPr>
              <a:t>Dec. 1901 – </a:t>
            </a:r>
            <a:r>
              <a:rPr lang="ja-JP" altLang="en-US" sz="2200" b="1" dirty="0">
                <a:latin typeface="Arial" charset="0"/>
              </a:rPr>
              <a:t>‘</a:t>
            </a:r>
            <a:r>
              <a:rPr lang="en-US" altLang="ja-JP" sz="2200" b="1" dirty="0">
                <a:latin typeface="Arial" charset="0"/>
              </a:rPr>
              <a:t>S</a:t>
            </a:r>
            <a:r>
              <a:rPr lang="ja-JP" altLang="en-US" sz="2200" b="1" dirty="0">
                <a:latin typeface="Arial" charset="0"/>
              </a:rPr>
              <a:t>’</a:t>
            </a:r>
            <a:r>
              <a:rPr lang="en-US" altLang="ja-JP" sz="2200" b="1" dirty="0">
                <a:latin typeface="Arial" charset="0"/>
              </a:rPr>
              <a:t> from UK to Newfoundland</a:t>
            </a:r>
          </a:p>
          <a:p>
            <a:pPr marL="742950" lvl="1" indent="-285750"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Arial" charset="0"/>
              </a:rPr>
              <a:t>1906 –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b="1" dirty="0">
                <a:latin typeface="Arial" charset="0"/>
              </a:rPr>
              <a:t>Xmas eve 1906 music broadcast to ships</a:t>
            </a:r>
          </a:p>
          <a:p>
            <a:pPr marL="285750" indent="-28575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it-IT" sz="2200" b="1" dirty="0">
                <a:latin typeface="Arial" charset="0"/>
              </a:rPr>
              <a:t>1919: first broadcast </a:t>
            </a:r>
            <a:r>
              <a:rPr lang="it-IT" sz="2200" b="1" dirty="0" err="1">
                <a:latin typeface="Arial" charset="0"/>
              </a:rPr>
              <a:t>licence</a:t>
            </a:r>
            <a:r>
              <a:rPr lang="it-IT" sz="2200" b="1" dirty="0">
                <a:latin typeface="Arial" charset="0"/>
              </a:rPr>
              <a:t> </a:t>
            </a:r>
            <a:r>
              <a:rPr lang="it-IT" sz="2200" b="1" dirty="0" err="1">
                <a:latin typeface="Arial" charset="0"/>
              </a:rPr>
              <a:t>issued</a:t>
            </a:r>
            <a:r>
              <a:rPr lang="it-IT" sz="2200" b="1" dirty="0">
                <a:latin typeface="Arial" charset="0"/>
              </a:rPr>
              <a:t> in Canada (WXA Montreal)</a:t>
            </a:r>
          </a:p>
          <a:p>
            <a:pPr marL="285750" indent="-28575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200" b="1" dirty="0">
                <a:latin typeface="Arial" charset="0"/>
              </a:rPr>
              <a:t>1920s – dramatic growth in radio</a:t>
            </a:r>
          </a:p>
          <a:p>
            <a:pPr marL="285750" indent="-28575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200" b="1" dirty="0">
                <a:latin typeface="Arial" charset="0"/>
              </a:rPr>
              <a:t>1932 – CBC Radio established</a:t>
            </a:r>
          </a:p>
          <a:p>
            <a:pPr marL="285750" indent="-28575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200" b="1" dirty="0">
                <a:latin typeface="Arial" charset="0"/>
              </a:rPr>
              <a:t>1930s/1940s – Golden Age of radio</a:t>
            </a:r>
            <a:endParaRPr lang="en-US" sz="2200" b="1" dirty="0">
              <a:latin typeface="Arial" charset="0"/>
            </a:endParaRPr>
          </a:p>
        </p:txBody>
      </p:sp>
      <p:pic>
        <p:nvPicPr>
          <p:cNvPr id="29698" name="Picture 4" descr="marco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5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Brief History of Radio</a:t>
            </a:r>
          </a:p>
        </p:txBody>
      </p:sp>
      <p:pic>
        <p:nvPicPr>
          <p:cNvPr id="29700" name="Picture 6" descr="Reginald-Fessen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495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RadioNews192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5" descr="marsignalling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ChangeArrowheads="1"/>
          </p:cNvSpPr>
          <p:nvPr/>
        </p:nvSpPr>
        <p:spPr bwMode="auto">
          <a:xfrm>
            <a:off x="4495800" y="1295400"/>
            <a:ext cx="464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Radio will lead to greater educational benefits</a:t>
            </a:r>
          </a:p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Radio will lead to greater political transparency and better democracy</a:t>
            </a:r>
          </a:p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Radio will lead to better diffusion of religion</a:t>
            </a:r>
          </a:p>
          <a:p>
            <a:pPr marL="342900" indent="-342900" algn="ctr" defTabSz="762000">
              <a:spcBef>
                <a:spcPct val="1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i="1" dirty="0">
                <a:solidFill>
                  <a:srgbClr val="3333FF"/>
                </a:solidFill>
                <a:latin typeface="Arial" charset="0"/>
              </a:rPr>
              <a:t>Have you heard this before?</a:t>
            </a:r>
          </a:p>
        </p:txBody>
      </p:sp>
      <p:pic>
        <p:nvPicPr>
          <p:cNvPr id="33794" name="Picture 4" descr="radio-show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Promise of Radio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radio-tv_20_hr_e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5" descr="000zy3g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6" descr="hitler-radio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7" descr="Edward-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6" name="murrow_trafalger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7" name="firesidechat.map.mp3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971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58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040" fill="hold"/>
                                        <p:tgtEl>
                                          <p:spTgt spid="1658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89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89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5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4376" fill="hold"/>
                                        <p:tgtEl>
                                          <p:spTgt spid="1658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89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89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" descr="tv_geek_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038600" y="2286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Brief History of Television</a:t>
            </a:r>
          </a:p>
        </p:txBody>
      </p:sp>
      <p:sp>
        <p:nvSpPr>
          <p:cNvPr id="39939" name="Rectangle 7"/>
          <p:cNvSpPr>
            <a:spLocks/>
          </p:cNvSpPr>
          <p:nvPr/>
        </p:nvSpPr>
        <p:spPr bwMode="auto">
          <a:xfrm>
            <a:off x="4038600" y="1219200"/>
            <a:ext cx="487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1939:</a:t>
            </a:r>
            <a:r>
              <a:rPr lang="en-CA" sz="2000">
                <a:latin typeface="Arial" charset="0"/>
              </a:rPr>
              <a:t> TV demonstrated at NY World’s Fair &amp; at Canadian National Exhibition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1947: </a:t>
            </a:r>
            <a:r>
              <a:rPr lang="en-US" sz="2000">
                <a:latin typeface="Arial" charset="0"/>
              </a:rPr>
              <a:t>1st permanent TV network (NBC)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1952:</a:t>
            </a:r>
            <a:r>
              <a:rPr lang="en-CA" sz="2000">
                <a:latin typeface="Arial" charset="0"/>
              </a:rPr>
              <a:t> TV arrives in Canada (CBC TV and CBFT in Mt; CBLY in T.O)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1958a:</a:t>
            </a:r>
            <a:r>
              <a:rPr lang="en-CA" sz="2000">
                <a:latin typeface="Arial" charset="0"/>
              </a:rPr>
              <a:t> Fowler Commission 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1958b:</a:t>
            </a:r>
            <a:r>
              <a:rPr lang="en-CA" sz="2000">
                <a:latin typeface="Arial" charset="0"/>
              </a:rPr>
              <a:t> CBC from Victoria to Halifax 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1958c:</a:t>
            </a:r>
            <a:r>
              <a:rPr lang="en-CA" sz="2000">
                <a:latin typeface="Arial" charset="0"/>
              </a:rPr>
              <a:t> CTV - first private broadcaster in Cda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1966:</a:t>
            </a:r>
            <a:r>
              <a:rPr lang="en-CA" sz="2000">
                <a:latin typeface="Arial" charset="0"/>
              </a:rPr>
              <a:t> Colour TV arrives in Canada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1997: </a:t>
            </a:r>
            <a:r>
              <a:rPr lang="en-CA" sz="2000">
                <a:latin typeface="Arial" charset="0"/>
              </a:rPr>
              <a:t>Web TV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2001:</a:t>
            </a:r>
            <a:r>
              <a:rPr lang="en-CA" sz="2000">
                <a:latin typeface="Arial" charset="0"/>
              </a:rPr>
              <a:t> First wave of digital specialty channels is launched in Canada</a:t>
            </a:r>
          </a:p>
          <a:p>
            <a:pPr marL="857250" indent="-85725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None/>
            </a:pPr>
            <a:r>
              <a:rPr lang="en-CA" sz="2000" b="1">
                <a:latin typeface="Arial" charset="0"/>
              </a:rPr>
              <a:t>2005:</a:t>
            </a:r>
            <a:r>
              <a:rPr lang="en-CA" sz="2000">
                <a:latin typeface="Arial" charset="0"/>
              </a:rPr>
              <a:t> Canadian channels begin broadcasting in HDTV</a:t>
            </a: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5" descr="first-fel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0"/>
            <a:ext cx="469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3085</TotalTime>
  <Words>325</Words>
  <Application>Microsoft Macintosh PowerPoint</Application>
  <PresentationFormat>On-screen Show (4:3)</PresentationFormat>
  <Paragraphs>65</Paragraphs>
  <Slides>13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ＭＳ Ｐゴシック</vt:lpstr>
      <vt:lpstr>Arial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 Media: History, Culture, and Politics</dc:title>
  <dc:creator>Daniel Pare</dc:creator>
  <cp:lastModifiedBy>Daniel</cp:lastModifiedBy>
  <cp:revision>51</cp:revision>
  <cp:lastPrinted>2016-09-27T18:25:23Z</cp:lastPrinted>
  <dcterms:created xsi:type="dcterms:W3CDTF">2011-10-25T19:00:31Z</dcterms:created>
  <dcterms:modified xsi:type="dcterms:W3CDTF">2016-09-27T18:26:47Z</dcterms:modified>
</cp:coreProperties>
</file>