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0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AC3331-24D2-C24C-A976-C3938B193AF1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DD9DF8-163E-0146-9F1C-109D0C578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841B161-9391-3046-8999-7CA600FD70D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29143635-F415-CB47-A179-BD2C82C7A89F}" type="slidenum">
              <a:rPr lang="en-US" sz="1200"/>
              <a:pPr algn="r" eaLnBrk="1" hangingPunct="1"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159DDC7-2E2F-CB43-B1BE-F94FE6723D4A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96B715A-03D6-C949-AFCE-9698D872097A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15F72C4-C976-024E-AD4E-A4F5FFC720E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3BAC476-DFBD-C944-9803-C7946D652064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/>
          </a:p>
        </p:txBody>
      </p:sp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27" tIns="45714" rIns="91427" bIns="45714" anchor="b"/>
          <a:lstStyle>
            <a:lvl1pPr defTabSz="9318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5963" indent="-276225" defTabSz="9318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1725" indent="-220663" defTabSz="9318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1463" indent="-219075" defTabSz="9318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2788" indent="-219075" defTabSz="9318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39988" indent="-219075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7188" indent="-219075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388" indent="-219075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1588" indent="-219075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69B334-4618-8049-B961-F97858FDBB4A}" type="slidenum">
              <a:rPr lang="en-US" sz="1200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61A43CF-8CE5-7348-84EE-7E03272206B5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F44879-D859-3A41-A026-48B2B578D05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DA2FA48-3EFF-E54F-A81D-87A75E834633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D9DF8-163E-0146-9F1C-109D0C578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62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F2E3D5-CB9D-B441-85F1-BC37ACB87E6C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2442A-EE85-9F49-9B3E-B87D98918315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368-7229-BF44-BD73-EAC8877D8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B467B-BCD2-3046-8BF1-B0F954B89ADC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605A8-2969-CF47-B873-D6D269441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0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B7C-C395-2643-997E-39D021AE0A6F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1712A-F4A7-7747-A775-8291EFCE4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E4100-5C75-9144-8915-A3CAA452F1BD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94FF8-F6CD-1C40-8D3F-51F58F710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96949-0FBD-3349-802A-45908F965781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03CBB-EB08-4043-A26B-CE2CEFB89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E923C-631A-4B46-B7C3-2A19D7614155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2779-E8C8-6D4A-B3B2-986CA56CA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72418-0E61-DC44-B97E-2E55BD072BDF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FC35A-DEED-0447-A17B-CD874EAB1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EC18E-5965-8745-920C-1E50143DC448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F738-5CD7-6845-869B-F7EB5EC47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F7809-3C4F-CC4B-8B95-F6519F726701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74BB-94B6-C142-AA49-42697FDD4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7DB04-6975-2840-82DC-1C73491C24C2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59DF1-ADC1-1742-B96F-317A66D38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6E18E-1ACB-D44F-A24A-7549F4894055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DDAF6-E0AB-AB43-81FA-77610FB5D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300806-6115-B14A-AC85-56D40D6D0558}" type="datetimeFigureOut">
              <a:rPr lang="en-US"/>
              <a:pPr>
                <a:defRPr/>
              </a:pPr>
              <a:t>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B0B34D6-EFAE-E44F-B061-F1E57E460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youtube.com/watch?v=zerCK0lRjp8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hyperlink" Target="http://www.youtube.com/watch?v=hD9pJzZ1XGI" TargetMode="External"/><Relationship Id="rId5" Type="http://schemas.openxmlformats.org/officeDocument/2006/relationships/hyperlink" Target="https://www.youtube.com/watch?v=hD9pJzZ1XGI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 descr="Vintage_Audience_Silhouette_by_Willowwolf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053013"/>
            <a:ext cx="87852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solidFill>
                  <a:srgbClr val="FF0000"/>
                </a:solidFill>
                <a:ea typeface="+mn-ea"/>
              </a:rPr>
              <a:t>Week 6A: Theoretical Perspectives on Audiences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Daniel J. Paré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University of Ottawa, Department of Communication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October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11, 2016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ea typeface="+mn-ea"/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228600"/>
            <a:ext cx="871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CMN </a:t>
            </a:r>
            <a:r>
              <a:rPr lang="en-US" sz="3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1160B</a:t>
            </a:r>
            <a:r>
              <a:rPr lang="en-US" sz="3200" b="1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 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– Introduction to Media Studies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/>
          <p:cNvSpPr txBox="1">
            <a:spLocks noChangeArrowheads="1"/>
          </p:cNvSpPr>
          <p:nvPr/>
        </p:nvSpPr>
        <p:spPr bwMode="auto">
          <a:xfrm>
            <a:off x="152400" y="365125"/>
            <a:ext cx="4537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1" dirty="0" smtClean="0">
                <a:solidFill>
                  <a:srgbClr val="800000"/>
                </a:solidFill>
              </a:rPr>
              <a:t>Game of Thrones viewers </a:t>
            </a:r>
            <a:r>
              <a:rPr lang="en-GB" sz="2000" b="1" dirty="0">
                <a:solidFill>
                  <a:srgbClr val="800000"/>
                </a:solidFill>
              </a:rPr>
              <a:t>are individuals who are motivated by different impulses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59663" y="1400175"/>
            <a:ext cx="1530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 b="1"/>
              <a:t>A need for company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73950" y="2946400"/>
            <a:ext cx="15414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 b="1"/>
              <a:t>The need to be part of a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45363" y="5084763"/>
            <a:ext cx="1660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 b="1"/>
              <a:t>The need to identify with characters and scenarios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09688" y="5807075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1"/>
              <a:t>Relaxation</a:t>
            </a:r>
            <a:r>
              <a:rPr lang="en-GB" sz="2000"/>
              <a:t>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98875" y="5662613"/>
            <a:ext cx="25923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1"/>
              <a:t>The need for structure and order – offers a reassuring routine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0825" y="2708275"/>
            <a:ext cx="22336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1"/>
              <a:t>To combat loneliness – allows audience to perceive themselves to be part of an IMAGINED COMMUNITY</a:t>
            </a:r>
          </a:p>
        </p:txBody>
      </p:sp>
      <p:cxnSp>
        <p:nvCxnSpPr>
          <p:cNvPr id="33800" name="Straight Arrow Connector 11"/>
          <p:cNvCxnSpPr>
            <a:cxnSpLocks noChangeShapeType="1"/>
          </p:cNvCxnSpPr>
          <p:nvPr/>
        </p:nvCxnSpPr>
        <p:spPr bwMode="auto">
          <a:xfrm flipH="1">
            <a:off x="1187450" y="1209675"/>
            <a:ext cx="433388" cy="1139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Straight Arrow Connector 13"/>
          <p:cNvCxnSpPr>
            <a:cxnSpLocks noChangeShapeType="1"/>
          </p:cNvCxnSpPr>
          <p:nvPr/>
        </p:nvCxnSpPr>
        <p:spPr bwMode="auto">
          <a:xfrm>
            <a:off x="1619250" y="1219200"/>
            <a:ext cx="47053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Arrow Connector 15"/>
          <p:cNvCxnSpPr>
            <a:cxnSpLocks noChangeShapeType="1"/>
          </p:cNvCxnSpPr>
          <p:nvPr/>
        </p:nvCxnSpPr>
        <p:spPr bwMode="auto">
          <a:xfrm>
            <a:off x="1614488" y="1209675"/>
            <a:ext cx="725487" cy="1041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Straight Arrow Connector 17"/>
          <p:cNvCxnSpPr>
            <a:cxnSpLocks noChangeShapeType="1"/>
          </p:cNvCxnSpPr>
          <p:nvPr/>
        </p:nvCxnSpPr>
        <p:spPr bwMode="auto">
          <a:xfrm flipH="1">
            <a:off x="1620838" y="1201738"/>
            <a:ext cx="1587" cy="15065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Game-of-Thrones-Logo-e146334818188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66" y="1486096"/>
            <a:ext cx="4437053" cy="405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d65f7bae22b09b822575e54d80472c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648200" y="152400"/>
            <a:ext cx="426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Audience Theory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648200" y="914400"/>
            <a:ext cx="449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 defTabSz="762000" fontAlgn="auto"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75000"/>
              <a:buFont typeface="Wingdings" charset="0"/>
              <a:buNone/>
              <a:defRPr/>
            </a:pPr>
            <a:r>
              <a:rPr lang="en-US" sz="2800" b="1" i="1" dirty="0">
                <a:solidFill>
                  <a:srgbClr val="800000"/>
                </a:solidFill>
                <a:ea typeface="+mn-ea"/>
                <a:cs typeface="+mn-cs"/>
              </a:rPr>
              <a:t>2 Key Questions:</a:t>
            </a:r>
          </a:p>
          <a:p>
            <a:pPr marL="225425" indent="-225425" defTabSz="762000" fontAlgn="auto">
              <a:spcBef>
                <a:spcPct val="4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>
                <a:ea typeface="+mn-ea"/>
                <a:cs typeface="+mn-cs"/>
              </a:rPr>
              <a:t>How powerful is media influence on audience behavior and ideas?</a:t>
            </a:r>
          </a:p>
          <a:p>
            <a:pPr marL="225425" indent="-225425" defTabSz="762000" fontAlgn="auto">
              <a:spcBef>
                <a:spcPct val="4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>
                <a:ea typeface="+mn-ea"/>
                <a:cs typeface="+mn-cs"/>
              </a:rPr>
              <a:t>How does media shape audience perception of the world?</a:t>
            </a:r>
          </a:p>
          <a:p>
            <a:pPr marL="225425" indent="-225425" defTabSz="762000" fontAlgn="auto">
              <a:spcBef>
                <a:spcPct val="75000"/>
              </a:spcBef>
              <a:spcAft>
                <a:spcPts val="0"/>
              </a:spcAft>
              <a:buClr>
                <a:srgbClr val="FF3300"/>
              </a:buClr>
              <a:buSzPct val="75000"/>
              <a:buFont typeface="Wingdings" charset="0"/>
              <a:buNone/>
              <a:defRPr/>
            </a:pPr>
            <a:r>
              <a:rPr lang="en-US" sz="2800" b="1" i="1" dirty="0">
                <a:solidFill>
                  <a:srgbClr val="800000"/>
                </a:solidFill>
                <a:ea typeface="+mn-ea"/>
                <a:cs typeface="+mn-cs"/>
              </a:rPr>
              <a:t>6 Approaches:</a:t>
            </a:r>
          </a:p>
          <a:p>
            <a:pPr marL="225425" indent="-225425" defTabSz="762000" fontAlgn="auto">
              <a:spcBef>
                <a:spcPct val="3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  <a:cs typeface="+mn-cs"/>
              </a:rPr>
              <a:t>Effects, Agenda Setting, and Cultivation Analysis</a:t>
            </a:r>
          </a:p>
          <a:p>
            <a:pPr marL="225425" indent="-225425" defTabSz="762000" fontAlgn="auto">
              <a:spcBef>
                <a:spcPct val="3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  <a:cs typeface="+mn-cs"/>
              </a:rPr>
              <a:t>Uses and Gratifications</a:t>
            </a:r>
          </a:p>
          <a:p>
            <a:pPr marL="225425" indent="-225425" defTabSz="762000" fontAlgn="auto">
              <a:spcBef>
                <a:spcPct val="3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  <a:cs typeface="+mn-cs"/>
              </a:rPr>
              <a:t>Frankfurt School</a:t>
            </a:r>
          </a:p>
          <a:p>
            <a:pPr marL="225425" indent="-225425" defTabSz="762000" fontAlgn="auto">
              <a:spcBef>
                <a:spcPct val="3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  <a:cs typeface="+mn-cs"/>
              </a:rPr>
              <a:t>Cultural Studies</a:t>
            </a:r>
          </a:p>
          <a:p>
            <a:pPr marL="225425" indent="-225425" defTabSz="762000" fontAlgn="auto">
              <a:spcBef>
                <a:spcPct val="3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  <a:cs typeface="+mn-cs"/>
              </a:rPr>
              <a:t>Feminist Approaches</a:t>
            </a:r>
          </a:p>
          <a:p>
            <a:pPr marL="225425" indent="-225425" defTabSz="762000" fontAlgn="auto">
              <a:spcBef>
                <a:spcPct val="3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  <a:cs typeface="+mn-cs"/>
              </a:rPr>
              <a:t>Reception Analysis</a:t>
            </a:r>
            <a:endParaRPr lang="en-US" sz="2400" b="1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 descr="harolddwightlassw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22675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5" descr="lasswell-model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6248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Lasswell’s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 Narrative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203publichypoderm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Media Effects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 descr="5_11-Bobo_do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630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Bobo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 Doll Experiment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172200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ea typeface="+mn-ea"/>
                <a:hlinkClick r:id="rId4"/>
              </a:rPr>
              <a:t>Albert Bandura 1961</a:t>
            </a:r>
            <a:endParaRPr lang="en-US" sz="2400" b="1" i="1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6" descr="tim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Media Effects – Agenda Setting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6" descr="mean-world-syndrome_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Media Effects – Cultivation Theory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tumblr_lwpb763DXS1qmg2kqo1_12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5113338" y="6400800"/>
            <a:ext cx="399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hlinkClick r:id="rId5"/>
              </a:rPr>
              <a:t>Disposable Heroes of </a:t>
            </a:r>
            <a:r>
              <a:rPr lang="en-US" sz="1800" i="1" dirty="0" err="1">
                <a:hlinkClick r:id="rId5"/>
              </a:rPr>
              <a:t>Hiphoprisy</a:t>
            </a:r>
            <a:r>
              <a:rPr lang="en-US" sz="1800" i="1" dirty="0">
                <a:hlinkClick r:id="rId5"/>
              </a:rPr>
              <a:t>, 1992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3dGlasses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38663" y="838200"/>
            <a:ext cx="4605337" cy="575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1313" lvl="1" indent="-227013" fontAlgn="auto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SzPct val="75000"/>
              <a:buFont typeface="Wingdings" charset="0"/>
              <a:buNone/>
              <a:defRPr/>
            </a:pPr>
            <a:r>
              <a:rPr lang="en-US" sz="2400" b="1" dirty="0">
                <a:ea typeface="+mn-ea"/>
              </a:rPr>
              <a:t>Media is </a:t>
            </a:r>
            <a:r>
              <a:rPr lang="en-US" altLang="ja-JP" sz="2400" b="1" dirty="0">
                <a:ea typeface="+mn-ea"/>
              </a:rPr>
              <a:t>hostage to the audience because the audience is </a:t>
            </a:r>
            <a:r>
              <a:rPr lang="en-US" altLang="ja-JP" sz="2400" b="1" i="1" dirty="0">
                <a:solidFill>
                  <a:srgbClr val="800000"/>
                </a:solidFill>
                <a:ea typeface="+mn-ea"/>
              </a:rPr>
              <a:t>NOT</a:t>
            </a:r>
            <a:r>
              <a:rPr lang="en-US" altLang="ja-JP" sz="2400" b="1" dirty="0">
                <a:solidFill>
                  <a:srgbClr val="800000"/>
                </a:solidFill>
                <a:ea typeface="+mn-ea"/>
              </a:rPr>
              <a:t> </a:t>
            </a:r>
            <a:r>
              <a:rPr lang="en-US" altLang="ja-JP" sz="2400" b="1" dirty="0">
                <a:ea typeface="+mn-ea"/>
              </a:rPr>
              <a:t>passive</a:t>
            </a:r>
          </a:p>
          <a:p>
            <a:pPr marL="341313" lvl="1" indent="-227013" fontAlgn="auto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SzPct val="75000"/>
              <a:buFont typeface="Wingdings" charset="0"/>
              <a:buNone/>
              <a:defRPr/>
            </a:pPr>
            <a:r>
              <a:rPr lang="en-US" sz="2400" b="1" dirty="0">
                <a:ea typeface="+mn-ea"/>
              </a:rPr>
              <a:t>4 broad needs fulfilled by media:</a:t>
            </a:r>
          </a:p>
          <a:p>
            <a:pPr marL="341313" lvl="1" indent="-227013" fontAlgn="auto">
              <a:spcBef>
                <a:spcPct val="10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</a:rPr>
              <a:t>Diversion (escape from everyday pressures);</a:t>
            </a:r>
          </a:p>
          <a:p>
            <a:pPr marL="341313" lvl="1" indent="-227013" fontAlgn="auto">
              <a:spcBef>
                <a:spcPct val="10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</a:rPr>
              <a:t>Personal relationships (identification with characters and discussion with other people);</a:t>
            </a:r>
          </a:p>
          <a:p>
            <a:pPr marL="341313" lvl="1" indent="-227013" fontAlgn="auto">
              <a:spcBef>
                <a:spcPct val="10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</a:rPr>
              <a:t>Personal identity (compares ones own life with characters); and </a:t>
            </a:r>
          </a:p>
          <a:p>
            <a:pPr marL="341313" lvl="1" indent="-227013" fontAlgn="auto">
              <a:spcBef>
                <a:spcPct val="100000"/>
              </a:spcBef>
              <a:spcAft>
                <a:spcPts val="0"/>
              </a:spcAft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ea typeface="+mn-ea"/>
              </a:rPr>
              <a:t>Surveillance (information about what's going on in the world).</a:t>
            </a: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+mn-ea"/>
              </a:rPr>
              <a:t>Theory of Gratifying Uses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245</Words>
  <Application>Microsoft Macintosh PowerPoint</Application>
  <PresentationFormat>On-screen Show (4:3)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ＭＳ Ｐゴシック</vt:lpstr>
      <vt:lpstr>Arial</vt:lpstr>
      <vt:lpstr>Wingdings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Paré</dc:creator>
  <cp:lastModifiedBy>Daniel</cp:lastModifiedBy>
  <cp:revision>9</cp:revision>
  <dcterms:created xsi:type="dcterms:W3CDTF">2013-10-07T18:51:32Z</dcterms:created>
  <dcterms:modified xsi:type="dcterms:W3CDTF">2016-10-11T13:57:29Z</dcterms:modified>
</cp:coreProperties>
</file>