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0" r:id="rId2"/>
    <p:sldId id="332" r:id="rId3"/>
    <p:sldId id="333" r:id="rId4"/>
    <p:sldId id="414" r:id="rId5"/>
    <p:sldId id="335" r:id="rId6"/>
    <p:sldId id="347" r:id="rId7"/>
    <p:sldId id="348" r:id="rId8"/>
    <p:sldId id="271" r:id="rId9"/>
    <p:sldId id="463" r:id="rId10"/>
    <p:sldId id="467" r:id="rId11"/>
    <p:sldId id="464" r:id="rId12"/>
    <p:sldId id="46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36" y="-76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-3992" y="-112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cs typeface="+mn-cs"/>
              </a:defRPr>
            </a:lvl1pPr>
          </a:lstStyle>
          <a:p>
            <a:pPr>
              <a:defRPr/>
            </a:pPr>
            <a:fld id="{84BD1578-7A84-C744-8285-D59BFA959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55C5D5-6C14-4349-8F49-3BD19C463A0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0AB3EA8-113D-FB4C-B40E-5637CE5101B4}" type="slidenum">
              <a:rPr lang="en-US" sz="1200">
                <a:latin typeface="Calibri" charset="0"/>
              </a:rPr>
              <a:pPr algn="r" eaLnBrk="1" hangingPunct="1"/>
              <a:t>1</a:t>
            </a:fld>
            <a:endParaRPr lang="en-US" sz="1200">
              <a:latin typeface="Calibri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8FB8BF-11CB-7846-89BD-B807EC145F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B8D3C7-C577-1D4D-87B9-236AE03F35F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8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5CE23-BC11-624C-B32A-C2917B0AC13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2A02BB-444E-9442-B051-D0D4EB296A2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BEE14C-0E9B-B74B-BB52-2190DF8BAE8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E9BDAF-1A6E-E44E-A9F5-56DE11BDCFB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C19AD-788C-3848-8928-696A307D974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94EE8-F2F7-0B42-82A6-75FD37C0891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8958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5A670-5CAC-3E41-BB1E-25659943F49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29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55C534-483C-B441-80B1-B4DB1E1084A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4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A763-E382-0043-B5C3-8FA1941112E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5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5D3FE-CB18-A14E-A437-AC50F5C4E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F84D7-A730-5446-BAF8-9BF278EDD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DA35D-8E57-4A4C-B300-92417F2B9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76254-1547-694B-8657-752C70A2A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6CEE5-076A-2643-8692-7E6B48B37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8883-6C06-B646-8B59-8CE831B2C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EC9D-8803-5C40-AC5A-99D07E579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933FA-CB12-614A-82EA-49A2245D0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1020-7B9C-BE4E-B7DE-4B7CBA717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AF050-8037-9D4D-89B2-1E1F04544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FAF2-C66F-B84F-8203-2600F298E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106265E6-D7AD-9B43-B7AF-ABB82B3F9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canadianawareness.org/2011/05/canadian-media-ownership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youtube.com/watch?v=DBCKXSV2yv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5" descr="Vintage_Audience_Silhouette_by_Willowwolf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79388" y="5053013"/>
            <a:ext cx="87852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Week 6B: Theoretical Perspectives on Audiences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Daniel J. Paré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University of Ottawa, Department of Communication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13, 2016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8600" y="228600"/>
            <a:ext cx="8713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CMN </a:t>
            </a:r>
            <a:r>
              <a:rPr lang="en-US" sz="3200" b="1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1160B</a:t>
            </a:r>
            <a:r>
              <a:rPr lang="en-US" sz="3200" b="1" i="1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 </a:t>
            </a:r>
            <a:r>
              <a:rPr lang="en-US" sz="32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– Introduction to Media Studies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2625" y="227013"/>
            <a:ext cx="834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Gender, Class and Media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http://blacktown.net/ISFEMINISMDEA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718050" y="227013"/>
            <a:ext cx="4311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Feminist Media Criticism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4614863" y="1127125"/>
            <a:ext cx="4529137" cy="5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1" i="1" dirty="0" smtClean="0">
                <a:latin typeface="Calibri" charset="0"/>
                <a:cs typeface="+mn-cs"/>
              </a:rPr>
              <a:t>1970s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Transmission model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Content analysis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Some semiotic analysis and ideological analysis</a:t>
            </a:r>
          </a:p>
          <a:p>
            <a:pPr>
              <a:spcBef>
                <a:spcPct val="35000"/>
              </a:spcBef>
              <a:defRPr/>
            </a:pPr>
            <a:r>
              <a:rPr lang="en-US" sz="2400" b="1" i="1" dirty="0" smtClean="0">
                <a:latin typeface="Calibri" charset="0"/>
                <a:cs typeface="+mn-cs"/>
              </a:rPr>
              <a:t>1980s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Post-structuralism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Pleasure of media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Meaning is fluid </a:t>
            </a:r>
          </a:p>
          <a:p>
            <a:pPr>
              <a:spcBef>
                <a:spcPct val="35000"/>
              </a:spcBef>
              <a:defRPr/>
            </a:pPr>
            <a:r>
              <a:rPr lang="en-US" sz="2400" b="1" i="1" dirty="0" smtClean="0">
                <a:latin typeface="Calibri" charset="0"/>
                <a:cs typeface="+mn-cs"/>
              </a:rPr>
              <a:t>1990s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Audience Studies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Questioning of the feminist critique</a:t>
            </a:r>
          </a:p>
          <a:p>
            <a:pPr>
              <a:spcBef>
                <a:spcPct val="35000"/>
              </a:spcBef>
              <a:defRPr/>
            </a:pPr>
            <a:r>
              <a:rPr lang="en-US" sz="2400" b="1" i="1" dirty="0" smtClean="0">
                <a:latin typeface="Calibri" charset="0"/>
                <a:cs typeface="+mn-cs"/>
              </a:rPr>
              <a:t>2000s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 smtClean="0">
                <a:latin typeface="Calibri" charset="0"/>
                <a:cs typeface="+mn-cs"/>
              </a:rPr>
              <a:t>Post-feminism?</a:t>
            </a:r>
            <a:endParaRPr lang="en-US" sz="2000" b="1" i="1" dirty="0" smtClean="0">
              <a:latin typeface="Calibri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ChangeArrowheads="1"/>
          </p:cNvSpPr>
          <p:nvPr/>
        </p:nvSpPr>
        <p:spPr bwMode="auto">
          <a:xfrm>
            <a:off x="214313" y="733425"/>
            <a:ext cx="2520950" cy="9477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>
            <a:solidFill>
              <a:srgbClr val="58585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charset="0"/>
              </a:rPr>
              <a:t>HYPODERMIC NEEDLE MODEL</a:t>
            </a:r>
          </a:p>
        </p:txBody>
      </p:sp>
      <p:sp>
        <p:nvSpPr>
          <p:cNvPr id="25602" name="TextBox 9"/>
          <p:cNvSpPr txBox="1">
            <a:spLocks noChangeArrowheads="1"/>
          </p:cNvSpPr>
          <p:nvPr/>
        </p:nvSpPr>
        <p:spPr bwMode="auto">
          <a:xfrm>
            <a:off x="2771775" y="200025"/>
            <a:ext cx="1782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Information is unmediated</a:t>
            </a: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1908175" y="2349500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Passive audience</a:t>
            </a:r>
          </a:p>
        </p:txBody>
      </p:sp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174625" y="2349500"/>
            <a:ext cx="1390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Dating from 1920s</a:t>
            </a:r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 flipV="1">
            <a:off x="2105025" y="522288"/>
            <a:ext cx="798513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 flipH="1">
            <a:off x="754063" y="1690688"/>
            <a:ext cx="14287" cy="78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2017713" y="1679575"/>
            <a:ext cx="347662" cy="78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 rot="330634">
            <a:off x="2914650" y="1065213"/>
            <a:ext cx="2201863" cy="450850"/>
          </a:xfrm>
          <a:prstGeom prst="rightArrow">
            <a:avLst>
              <a:gd name="adj1" fmla="val 66491"/>
              <a:gd name="adj2" fmla="val 98694"/>
            </a:avLst>
          </a:prstGeom>
          <a:solidFill>
            <a:srgbClr val="FFFF00"/>
          </a:solidFill>
          <a:ln w="28575">
            <a:solidFill>
              <a:srgbClr val="585858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5332413" y="1011238"/>
            <a:ext cx="2424112" cy="1046162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28575">
            <a:solidFill>
              <a:srgbClr val="58585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charset="0"/>
              </a:rPr>
              <a:t>TWO STEP FLOW MODEL</a:t>
            </a:r>
          </a:p>
        </p:txBody>
      </p:sp>
      <p:sp>
        <p:nvSpPr>
          <p:cNvPr id="25610" name="TextBox 20"/>
          <p:cNvSpPr txBox="1">
            <a:spLocks noChangeArrowheads="1"/>
          </p:cNvSpPr>
          <p:nvPr/>
        </p:nvSpPr>
        <p:spPr bwMode="auto">
          <a:xfrm>
            <a:off x="7620000" y="187325"/>
            <a:ext cx="13985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Also called the ‘limited effects paradigm’</a:t>
            </a:r>
          </a:p>
        </p:txBody>
      </p:sp>
      <p:sp>
        <p:nvSpPr>
          <p:cNvPr id="291854" name="Line 14"/>
          <p:cNvSpPr>
            <a:spLocks noChangeShapeType="1"/>
          </p:cNvSpPr>
          <p:nvPr/>
        </p:nvSpPr>
        <p:spPr bwMode="auto">
          <a:xfrm flipV="1">
            <a:off x="6783388" y="565150"/>
            <a:ext cx="893762" cy="441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2" name="TextBox 21"/>
          <p:cNvSpPr txBox="1">
            <a:spLocks noChangeArrowheads="1"/>
          </p:cNvSpPr>
          <p:nvPr/>
        </p:nvSpPr>
        <p:spPr bwMode="auto">
          <a:xfrm>
            <a:off x="3605213" y="2409825"/>
            <a:ext cx="1839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Opinion leaders influence how audiences consume texts</a:t>
            </a: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>
            <a:off x="4833938" y="2011363"/>
            <a:ext cx="55245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Down Arrow 18"/>
          <p:cNvSpPr>
            <a:spLocks noChangeArrowheads="1"/>
          </p:cNvSpPr>
          <p:nvPr/>
        </p:nvSpPr>
        <p:spPr bwMode="auto">
          <a:xfrm>
            <a:off x="7040563" y="2268538"/>
            <a:ext cx="295275" cy="1811337"/>
          </a:xfrm>
          <a:prstGeom prst="downArrow">
            <a:avLst>
              <a:gd name="adj1" fmla="val 74491"/>
              <a:gd name="adj2" fmla="val 115105"/>
            </a:avLst>
          </a:prstGeom>
          <a:solidFill>
            <a:srgbClr val="FFFF00"/>
          </a:solidFill>
          <a:ln w="28575">
            <a:solidFill>
              <a:srgbClr val="585858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15" name="Rectangle 4"/>
          <p:cNvSpPr>
            <a:spLocks noChangeArrowheads="1"/>
          </p:cNvSpPr>
          <p:nvPr/>
        </p:nvSpPr>
        <p:spPr bwMode="auto">
          <a:xfrm>
            <a:off x="6219825" y="4189413"/>
            <a:ext cx="2509838" cy="12223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8575">
            <a:solidFill>
              <a:srgbClr val="58585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charset="0"/>
              </a:rPr>
              <a:t>USES AND GRATIFICATIONSTHEORY</a:t>
            </a:r>
          </a:p>
        </p:txBody>
      </p:sp>
      <p:sp>
        <p:nvSpPr>
          <p:cNvPr id="25616" name="TextBox 27"/>
          <p:cNvSpPr txBox="1">
            <a:spLocks noChangeArrowheads="1"/>
          </p:cNvSpPr>
          <p:nvPr/>
        </p:nvSpPr>
        <p:spPr bwMode="auto">
          <a:xfrm>
            <a:off x="4762500" y="5922963"/>
            <a:ext cx="424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Calibri" charset="0"/>
              </a:rPr>
              <a:t>Audiences consume texts for different reasons and in different ways</a:t>
            </a: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 flipH="1">
            <a:off x="6545263" y="5416550"/>
            <a:ext cx="795337" cy="606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8" name="Rectangle 4"/>
          <p:cNvSpPr>
            <a:spLocks noChangeArrowheads="1"/>
          </p:cNvSpPr>
          <p:nvPr/>
        </p:nvSpPr>
        <p:spPr bwMode="auto">
          <a:xfrm>
            <a:off x="1357313" y="4270375"/>
            <a:ext cx="2509837" cy="12223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rgbClr val="58585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2400" b="1">
                <a:solidFill>
                  <a:srgbClr val="FFFFFF"/>
                </a:solidFill>
                <a:latin typeface="Calibri" charset="0"/>
              </a:rPr>
              <a:t>RECEPTION ANALYSIS/ THEORIES</a:t>
            </a:r>
          </a:p>
        </p:txBody>
      </p:sp>
      <p:sp>
        <p:nvSpPr>
          <p:cNvPr id="25619" name="TextBox 2048"/>
          <p:cNvSpPr txBox="1">
            <a:spLocks noChangeArrowheads="1"/>
          </p:cNvSpPr>
          <p:nvPr/>
        </p:nvSpPr>
        <p:spPr bwMode="auto">
          <a:xfrm>
            <a:off x="160338" y="5665788"/>
            <a:ext cx="2239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Stuart Hall’s Encoding/Decoding model</a:t>
            </a:r>
          </a:p>
        </p:txBody>
      </p:sp>
      <p:sp>
        <p:nvSpPr>
          <p:cNvPr id="25620" name="TextBox 2050"/>
          <p:cNvSpPr txBox="1">
            <a:spLocks noChangeArrowheads="1"/>
          </p:cNvSpPr>
          <p:nvPr/>
        </p:nvSpPr>
        <p:spPr bwMode="auto">
          <a:xfrm>
            <a:off x="0" y="3187700"/>
            <a:ext cx="13573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>
                <a:latin typeface="Calibri" charset="0"/>
              </a:rPr>
              <a:t>Texts have preferred meaning</a:t>
            </a:r>
          </a:p>
        </p:txBody>
      </p:sp>
      <p:sp>
        <p:nvSpPr>
          <p:cNvPr id="291864" name="Line 24"/>
          <p:cNvSpPr>
            <a:spLocks noChangeShapeType="1"/>
          </p:cNvSpPr>
          <p:nvPr/>
        </p:nvSpPr>
        <p:spPr bwMode="auto">
          <a:xfrm flipH="1" flipV="1">
            <a:off x="1146175" y="3903663"/>
            <a:ext cx="276225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 flipH="1">
            <a:off x="1030288" y="5080000"/>
            <a:ext cx="32385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eft Arrow 19"/>
          <p:cNvSpPr>
            <a:spLocks noChangeArrowheads="1"/>
          </p:cNvSpPr>
          <p:nvPr/>
        </p:nvSpPr>
        <p:spPr bwMode="auto">
          <a:xfrm>
            <a:off x="4052888" y="4665663"/>
            <a:ext cx="1935162" cy="485775"/>
          </a:xfrm>
          <a:prstGeom prst="leftArrow">
            <a:avLst>
              <a:gd name="adj1" fmla="val 50000"/>
              <a:gd name="adj2" fmla="val 83878"/>
            </a:avLst>
          </a:prstGeom>
          <a:solidFill>
            <a:srgbClr val="FFFF00"/>
          </a:solidFill>
          <a:ln w="28575">
            <a:solidFill>
              <a:srgbClr val="585858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4" descr="adorno-horkhei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The Frankfurt School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637088" y="1016000"/>
            <a:ext cx="450691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6075" lvl="1">
              <a:defRPr/>
            </a:pPr>
            <a:r>
              <a:rPr lang="en-US" sz="2400" b="1" i="1" dirty="0">
                <a:solidFill>
                  <a:schemeClr val="accent2"/>
                </a:solidFill>
                <a:latin typeface="Calibri" charset="0"/>
                <a:cs typeface="+mn-cs"/>
              </a:rPr>
              <a:t>Media integrates audiences into the capitalist system</a:t>
            </a:r>
          </a:p>
          <a:p>
            <a:pPr marL="231775" indent="-231775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cs typeface="+mn-cs"/>
              </a:rPr>
              <a:t>Mass communication and content have replaced high culture.</a:t>
            </a:r>
          </a:p>
          <a:p>
            <a:pPr marL="231775" indent="-231775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cs typeface="+mn-cs"/>
              </a:rPr>
              <a:t>Wants and desires created and satisfied through the marketplace.</a:t>
            </a:r>
          </a:p>
          <a:p>
            <a:pPr marL="231775" indent="-231775">
              <a:spcBef>
                <a:spcPct val="10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cs typeface="+mn-cs"/>
              </a:rPr>
              <a:t>Culture is now the product of industrial capitalism (i.e., the culture industry).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5" descr="they-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The Frankfurt School</a:t>
            </a:r>
          </a:p>
        </p:txBody>
      </p:sp>
      <p:sp>
        <p:nvSpPr>
          <p:cNvPr id="105479" name="Rectangle 7">
            <a:hlinkClick r:id="rId4"/>
          </p:cNvPr>
          <p:cNvSpPr>
            <a:spLocks noChangeArrowheads="1"/>
          </p:cNvSpPr>
          <p:nvPr/>
        </p:nvSpPr>
        <p:spPr bwMode="auto">
          <a:xfrm>
            <a:off x="5994400" y="643413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bg1"/>
                </a:solidFill>
                <a:cs typeface="+mn-cs"/>
              </a:rPr>
              <a:t>Who owns Canada</a:t>
            </a:r>
            <a:r>
              <a:rPr lang="ja-JP" altLang="en-US" i="1">
                <a:solidFill>
                  <a:schemeClr val="bg1"/>
                </a:solidFill>
                <a:latin typeface="Arial"/>
                <a:cs typeface="+mn-cs"/>
              </a:rPr>
              <a:t>’</a:t>
            </a:r>
            <a:r>
              <a:rPr lang="en-US" i="1">
                <a:solidFill>
                  <a:schemeClr val="bg1"/>
                </a:solidFill>
                <a:cs typeface="+mn-cs"/>
              </a:rPr>
              <a:t>s media?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FIRSTO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0"/>
            <a:ext cx="4583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5" descr="newsweek-oj-simpson-magazine-cover-controvers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nicki-minaj-jeremy-scott-adidas-commercial-big-sean-glamazons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4"/>
          </p:cNvPr>
          <p:cNvSpPr>
            <a:spLocks noChangeArrowheads="1"/>
          </p:cNvSpPr>
          <p:nvPr/>
        </p:nvSpPr>
        <p:spPr bwMode="auto">
          <a:xfrm>
            <a:off x="304800" y="4572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Standardization and Pseudo-Individualism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 descr="theodor-ado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3733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029200" y="228600"/>
            <a:ext cx="3886200" cy="2819400"/>
          </a:xfrm>
          <a:prstGeom prst="wedgeRoundRectCallout">
            <a:avLst>
              <a:gd name="adj1" fmla="val -114218"/>
              <a:gd name="adj2" fmla="val 8378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123912" name="AutoShape 8"/>
          <p:cNvSpPr>
            <a:spLocks noChangeArrowheads="1"/>
          </p:cNvSpPr>
          <p:nvPr/>
        </p:nvSpPr>
        <p:spPr bwMode="auto">
          <a:xfrm>
            <a:off x="5105400" y="439738"/>
            <a:ext cx="4014788" cy="2553891"/>
          </a:xfrm>
          <a:prstGeom prst="wedgeRoundRectCallout">
            <a:avLst>
              <a:gd name="adj1" fmla="val -43755"/>
              <a:gd name="adj2" fmla="val 31245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 dirty="0">
                <a:solidFill>
                  <a:srgbClr val="800000"/>
                </a:solidFill>
                <a:latin typeface="Calibri" charset="0"/>
                <a:cs typeface="+mn-cs"/>
              </a:rPr>
              <a:t>Art is permitted to survive only if it renounces the right to be different, and integrates itself into the omnipotent realm of the profane</a:t>
            </a:r>
            <a:r>
              <a:rPr lang="en-US" sz="2400" b="1" i="1" dirty="0">
                <a:latin typeface="Calibri" charset="0"/>
                <a:cs typeface="+mn-cs"/>
              </a:rPr>
              <a:t>. 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5181600" y="4396771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i="1" dirty="0">
                <a:solidFill>
                  <a:srgbClr val="800000"/>
                </a:solidFill>
                <a:latin typeface="Calibri" charset="0"/>
                <a:cs typeface="+mn-cs"/>
              </a:rPr>
              <a:t>The culture industry not so much adapts to the reactions of its customers as it counterfeits them.</a:t>
            </a:r>
          </a:p>
        </p:txBody>
      </p:sp>
      <p:sp>
        <p:nvSpPr>
          <p:cNvPr id="123914" name="AutoShape 10"/>
          <p:cNvSpPr>
            <a:spLocks noChangeArrowheads="1"/>
          </p:cNvSpPr>
          <p:nvPr/>
        </p:nvSpPr>
        <p:spPr bwMode="auto">
          <a:xfrm>
            <a:off x="5029200" y="4267200"/>
            <a:ext cx="3962400" cy="1828800"/>
          </a:xfrm>
          <a:prstGeom prst="wedgeRoundRectCallout">
            <a:avLst>
              <a:gd name="adj1" fmla="val -112579"/>
              <a:gd name="adj2" fmla="val -6275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3" descr="ED-AN824A_rober_DV_201106291738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6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686300" y="228600"/>
            <a:ext cx="4152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Cultural Studies</a:t>
            </a:r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4648200" y="885825"/>
            <a:ext cx="44958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35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800100" algn="l"/>
              </a:tabLst>
              <a:defRPr/>
            </a:pPr>
            <a:r>
              <a:rPr lang="en-US" sz="2400" dirty="0">
                <a:latin typeface="Calibri" charset="0"/>
                <a:cs typeface="+mn-cs"/>
              </a:rPr>
              <a:t>Reaction to Marxist theory</a:t>
            </a:r>
          </a:p>
          <a:p>
            <a:pPr marL="285750" indent="-28575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800100" algn="l"/>
              </a:tabLst>
              <a:defRPr/>
            </a:pPr>
            <a:r>
              <a:rPr lang="en-US" sz="2400" dirty="0">
                <a:latin typeface="Calibri" charset="0"/>
                <a:cs typeface="+mn-cs"/>
              </a:rPr>
              <a:t>The public is not a passive media consumer; individuals can subvert and manipulate media to create new meanings</a:t>
            </a:r>
          </a:p>
          <a:p>
            <a:pPr marL="285750" indent="-285750">
              <a:spcBef>
                <a:spcPct val="45000"/>
              </a:spcBef>
              <a:buClr>
                <a:srgbClr val="800000"/>
              </a:buClr>
              <a:buSzPct val="75000"/>
              <a:buFont typeface="Wingdings" charset="0"/>
              <a:buChar char="Ø"/>
              <a:tabLst>
                <a:tab pos="800100" algn="l"/>
              </a:tabLst>
              <a:defRPr/>
            </a:pPr>
            <a:r>
              <a:rPr lang="en-US" sz="2400" dirty="0">
                <a:latin typeface="Calibri" charset="0"/>
                <a:cs typeface="+mn-cs"/>
              </a:rPr>
              <a:t>Roles of ideologies in controlling society</a:t>
            </a:r>
          </a:p>
        </p:txBody>
      </p:sp>
      <p:pic>
        <p:nvPicPr>
          <p:cNvPr id="15364" name="Picture 37" descr="clash77_4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3938588"/>
            <a:ext cx="461645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http://farm3.static.flickr.com/2110/2515313276_afc444e01c.jpg?v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0"/>
            <a:ext cx="6227762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57150" y="325438"/>
            <a:ext cx="2632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4000" b="1">
                <a:latin typeface="Calibri" charset="0"/>
              </a:rPr>
              <a:t>Stuart Hall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20663" y="1700213"/>
            <a:ext cx="24558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alibri" charset="0"/>
              </a:rPr>
              <a:t>Preferred, Negotiated and Oppositional readings of media texts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06388" y="5127625"/>
            <a:ext cx="2078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 dirty="0">
                <a:solidFill>
                  <a:srgbClr val="800000"/>
                </a:solidFill>
                <a:latin typeface="Calibri" charset="0"/>
              </a:rPr>
              <a:t>For example…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feminism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718050" y="227013"/>
            <a:ext cx="4311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Feminist Research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4598988" y="1075303"/>
            <a:ext cx="4459287" cy="470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90513" indent="-29051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latin typeface="Calibri" charset="0"/>
                <a:cs typeface="+mn-cs"/>
              </a:rPr>
              <a:t>Analyzes male social dominance as the root of inequality and injustice (i.e., patriarchy).</a:t>
            </a:r>
          </a:p>
          <a:p>
            <a:pPr marL="290513" indent="-29051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GB" sz="2400" dirty="0">
                <a:latin typeface="Calibri" charset="0"/>
                <a:cs typeface="+mn-cs"/>
              </a:rPr>
              <a:t>Relationship between media and society’s dominant ideas about gender roles</a:t>
            </a:r>
            <a:endParaRPr lang="en-US" sz="2400" dirty="0">
              <a:latin typeface="Calibri" charset="0"/>
              <a:cs typeface="+mn-cs"/>
            </a:endParaRPr>
          </a:p>
          <a:p>
            <a:pPr marL="290513" indent="-290513">
              <a:spcBef>
                <a:spcPct val="5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400" dirty="0">
                <a:latin typeface="Calibri" charset="0"/>
                <a:cs typeface="+mn-cs"/>
              </a:rPr>
              <a:t>3 dimensions of feminist study (Andrea Press):</a:t>
            </a:r>
          </a:p>
          <a:p>
            <a:pPr lvl="1">
              <a:spcBef>
                <a:spcPct val="4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>
                <a:latin typeface="Calibri" charset="0"/>
                <a:cs typeface="+mn-cs"/>
              </a:rPr>
              <a:t> feminism, difference, and identity </a:t>
            </a:r>
          </a:p>
          <a:p>
            <a:pPr lvl="1">
              <a:spcBef>
                <a:spcPct val="4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>
                <a:latin typeface="Calibri" charset="0"/>
                <a:cs typeface="+mn-cs"/>
              </a:rPr>
              <a:t> feminism and the public sphere </a:t>
            </a:r>
          </a:p>
          <a:p>
            <a:pPr lvl="1">
              <a:spcBef>
                <a:spcPct val="40000"/>
              </a:spcBef>
              <a:buClr>
                <a:srgbClr val="800000"/>
              </a:buClr>
              <a:buSzPct val="75000"/>
              <a:buFont typeface="Wingdings" charset="0"/>
              <a:buChar char="Ø"/>
              <a:defRPr/>
            </a:pPr>
            <a:r>
              <a:rPr lang="en-US" sz="2000" dirty="0">
                <a:latin typeface="Calibri" charset="0"/>
                <a:cs typeface="+mn-cs"/>
              </a:rPr>
              <a:t> new technologies and the body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348</Words>
  <Application>Microsoft Macintosh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Media Studies</dc:title>
  <dc:subject>Week 5</dc:subject>
  <dc:creator>Daniel Pare</dc:creator>
  <cp:lastModifiedBy>Daniel</cp:lastModifiedBy>
  <cp:revision>17</cp:revision>
  <dcterms:created xsi:type="dcterms:W3CDTF">2012-09-10T14:03:14Z</dcterms:created>
  <dcterms:modified xsi:type="dcterms:W3CDTF">2016-10-13T15:27:01Z</dcterms:modified>
</cp:coreProperties>
</file>