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264" r:id="rId3"/>
    <p:sldId id="265" r:id="rId4"/>
    <p:sldId id="259" r:id="rId5"/>
    <p:sldId id="274" r:id="rId6"/>
    <p:sldId id="267" r:id="rId7"/>
    <p:sldId id="261" r:id="rId8"/>
    <p:sldId id="263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, Huy" initials="LH" lastIdx="1" clrIdx="0">
    <p:extLst>
      <p:ext uri="{19B8F6BF-5375-455C-9EA6-DF929625EA0E}">
        <p15:presenceInfo xmlns:p15="http://schemas.microsoft.com/office/powerpoint/2012/main" userId="S::HLE@student.bridgew.edu::c5acf3f4-784c-4bf3-bf6e-cbf5b2d81a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0" autoAdjust="0"/>
  </p:normalViewPr>
  <p:slideViewPr>
    <p:cSldViewPr snapToGrid="0">
      <p:cViewPr varScale="1">
        <p:scale>
          <a:sx n="117" d="100"/>
          <a:sy n="117" d="100"/>
        </p:scale>
        <p:origin x="13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102-D9BB-482A-A731-BF0FE1FDEF39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67FE7-48BC-4244-9CAF-32A1A9913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67FE7-48BC-4244-9CAF-32A1A99136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67FE7-48BC-4244-9CAF-32A1A9913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0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Dijkstra is non-negative weights, the shortest distance every possible is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67FE7-48BC-4244-9CAF-32A1A99136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6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52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28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2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8F69B1-A2B7-4F54-9AA8-10DF3E4C481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326942-D6C2-4A55-BFF4-2D2E2842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8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etmonk.com/archive/naked-emperor-part-two-the-americanization-of-go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other-photos/bunch-of-cork-stops.jpg.php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122A-725A-4418-9D71-D73A167A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9" y="142373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Dijkstra’s Algorithm</a:t>
            </a:r>
            <a:br>
              <a:rPr lang="en-US" sz="6600" dirty="0">
                <a:solidFill>
                  <a:srgbClr val="FFFFFF"/>
                </a:solidFill>
              </a:rPr>
            </a:b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3EB8F-EEE2-479B-AD42-6605EFC2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Written by </a:t>
            </a:r>
            <a:r>
              <a:rPr lang="en-US" sz="2200" dirty="0" err="1">
                <a:solidFill>
                  <a:schemeClr val="tx2"/>
                </a:solidFill>
              </a:rPr>
              <a:t>Huy</a:t>
            </a:r>
            <a:r>
              <a:rPr lang="en-US" sz="2200" dirty="0">
                <a:solidFill>
                  <a:schemeClr val="tx2"/>
                </a:solidFill>
              </a:rPr>
              <a:t> Le and Brenner Campos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Comp545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07506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7297-B79A-41D7-ABFB-C5DC7938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see our Java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8DB6-AE77-4CFD-8D4C-8D7180F4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18" y="2493862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Main.java 		O(1)</a:t>
            </a:r>
          </a:p>
          <a:p>
            <a:r>
              <a:rPr lang="en-US" dirty="0"/>
              <a:t>Controller.java	O(V)</a:t>
            </a:r>
          </a:p>
          <a:p>
            <a:r>
              <a:rPr lang="en-US" dirty="0"/>
              <a:t>Dijkstra.java	</a:t>
            </a:r>
          </a:p>
          <a:p>
            <a:pPr lvl="1"/>
            <a:r>
              <a:rPr lang="en-US" dirty="0" err="1"/>
              <a:t>minDistance</a:t>
            </a:r>
            <a:r>
              <a:rPr lang="en-US" dirty="0"/>
              <a:t>()	O(V)</a:t>
            </a:r>
          </a:p>
          <a:p>
            <a:pPr lvl="1"/>
            <a:r>
              <a:rPr lang="en-US" dirty="0" err="1"/>
              <a:t>dijkstra</a:t>
            </a:r>
            <a:r>
              <a:rPr lang="en-US" dirty="0"/>
              <a:t>() – brute force</a:t>
            </a:r>
          </a:p>
          <a:p>
            <a:pPr lvl="2"/>
            <a:r>
              <a:rPr lang="en-US" dirty="0"/>
              <a:t>Initialization  	O(V)</a:t>
            </a:r>
          </a:p>
          <a:p>
            <a:pPr lvl="2"/>
            <a:r>
              <a:rPr lang="en-US" dirty="0"/>
              <a:t>Algorithm 	O(V) * O(V) = O(V²)</a:t>
            </a:r>
          </a:p>
          <a:p>
            <a:pPr lvl="1"/>
            <a:r>
              <a:rPr lang="en-US" dirty="0" err="1"/>
              <a:t>getCityIndex</a:t>
            </a:r>
            <a:r>
              <a:rPr lang="en-US" dirty="0"/>
              <a:t>()	O(V)</a:t>
            </a:r>
          </a:p>
          <a:p>
            <a:pPr lvl="1"/>
            <a:r>
              <a:rPr lang="en-US" dirty="0" err="1"/>
              <a:t>getcity</a:t>
            </a:r>
            <a:r>
              <a:rPr lang="en-US" dirty="0"/>
              <a:t>		O(1)</a:t>
            </a:r>
          </a:p>
          <a:p>
            <a:pPr lvl="1"/>
            <a:r>
              <a:rPr lang="en-US" dirty="0" err="1"/>
              <a:t>getDistance</a:t>
            </a:r>
            <a:r>
              <a:rPr lang="en-US" dirty="0"/>
              <a:t>	O(1)</a:t>
            </a:r>
          </a:p>
          <a:p>
            <a:pPr lvl="1"/>
            <a:r>
              <a:rPr lang="en-US" dirty="0" err="1"/>
              <a:t>printResult</a:t>
            </a:r>
            <a:r>
              <a:rPr lang="en-US" dirty="0"/>
              <a:t>()	O(V)</a:t>
            </a:r>
          </a:p>
          <a:p>
            <a:pPr lvl="1"/>
            <a:r>
              <a:rPr lang="en-US" dirty="0" err="1"/>
              <a:t>bubbleSort</a:t>
            </a:r>
            <a:r>
              <a:rPr lang="en-US" dirty="0"/>
              <a:t>()	O(V²)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1513F5-296A-4D86-9E19-E5C94C95ECD2}"/>
              </a:ext>
            </a:extLst>
          </p:cNvPr>
          <p:cNvSpPr txBox="1">
            <a:spLocks/>
          </p:cNvSpPr>
          <p:nvPr/>
        </p:nvSpPr>
        <p:spPr>
          <a:xfrm>
            <a:off x="6355884" y="2422392"/>
            <a:ext cx="50870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Java code’s runtime is O(V²)</a:t>
            </a:r>
          </a:p>
          <a:p>
            <a:pPr lvl="1"/>
            <a:r>
              <a:rPr lang="en-US" dirty="0"/>
              <a:t>Due to bubble sort and the use of an adjacency matrix</a:t>
            </a:r>
          </a:p>
          <a:p>
            <a:pPr lvl="1"/>
            <a:r>
              <a:rPr lang="en-US" dirty="0"/>
              <a:t>Since V is so small, our program is ok.</a:t>
            </a:r>
          </a:p>
          <a:p>
            <a:r>
              <a:rPr lang="en-US" dirty="0"/>
              <a:t>Improving runtime</a:t>
            </a:r>
          </a:p>
          <a:p>
            <a:pPr lvl="1"/>
            <a:r>
              <a:rPr lang="en-US" dirty="0"/>
              <a:t>Implement a different data structure using adjacency list</a:t>
            </a:r>
          </a:p>
          <a:p>
            <a:pPr lvl="1"/>
            <a:r>
              <a:rPr lang="en-US" dirty="0"/>
              <a:t>A better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31311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40F-909F-4F1B-BC62-4B47342C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Dijkstra’s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4DA3-1979-4B6A-9DEF-AF3B0789C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599" y="2796005"/>
            <a:ext cx="8825659" cy="3416300"/>
          </a:xfrm>
        </p:spPr>
        <p:txBody>
          <a:bodyPr/>
          <a:lstStyle/>
          <a:p>
            <a:r>
              <a:rPr lang="en-US" dirty="0"/>
              <a:t>An algorithm capable of solving single-source shortest path problems</a:t>
            </a:r>
          </a:p>
          <a:p>
            <a:r>
              <a:rPr lang="en-US" dirty="0"/>
              <a:t>It uses a greedy strategy on directed and non-directed graphs</a:t>
            </a:r>
          </a:p>
          <a:p>
            <a:r>
              <a:rPr lang="en-US" dirty="0"/>
              <a:t>It is not capable of handling negatively weighted edges</a:t>
            </a:r>
          </a:p>
          <a:p>
            <a:r>
              <a:rPr lang="en-US" dirty="0"/>
              <a:t>Discovered by a Dutch person named </a:t>
            </a:r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</a:t>
            </a:r>
            <a:r>
              <a:rPr lang="en-US" dirty="0" err="1"/>
              <a:t>Dijsktra</a:t>
            </a:r>
            <a:endParaRPr lang="en-US" dirty="0"/>
          </a:p>
          <a:p>
            <a:pPr lvl="1"/>
            <a:r>
              <a:rPr lang="en-US" dirty="0"/>
              <a:t>Dijkstra is pronounced:	 </a:t>
            </a:r>
            <a:r>
              <a:rPr lang="en-US" i="1" dirty="0">
                <a:effectLst/>
              </a:rPr>
              <a:t>DYKE</a:t>
            </a:r>
            <a:r>
              <a:rPr lang="en-US" i="1" dirty="0"/>
              <a:t>-</a:t>
            </a:r>
            <a:r>
              <a:rPr lang="en-US" i="1" dirty="0" err="1"/>
              <a:t>strə</a:t>
            </a:r>
            <a:endParaRPr lang="en-US" i="1" dirty="0"/>
          </a:p>
          <a:p>
            <a:pPr lvl="1"/>
            <a:r>
              <a:rPr lang="en-US" dirty="0"/>
              <a:t>The information of these bullets was obtained from Wikipedia.</a:t>
            </a:r>
          </a:p>
        </p:txBody>
      </p:sp>
    </p:spTree>
    <p:extLst>
      <p:ext uri="{BB962C8B-B14F-4D97-AF65-F5344CB8AC3E}">
        <p14:creationId xmlns:p14="http://schemas.microsoft.com/office/powerpoint/2010/main" val="243807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EFBD-DF41-49F5-AAB9-DE06F6CC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Algorithm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34AC-3C9A-4DDC-95A8-612C67D83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076" y="2841051"/>
            <a:ext cx="8825659" cy="3416300"/>
          </a:xfrm>
        </p:spPr>
        <p:txBody>
          <a:bodyPr>
            <a:normAutofit/>
          </a:bodyPr>
          <a:lstStyle/>
          <a:p>
            <a:r>
              <a:rPr lang="en-US" dirty="0"/>
              <a:t>Extract from a source and create a graph</a:t>
            </a:r>
          </a:p>
          <a:p>
            <a:r>
              <a:rPr lang="en-US" dirty="0"/>
              <a:t>Starting from a root node</a:t>
            </a:r>
          </a:p>
          <a:p>
            <a:pPr lvl="1"/>
            <a:r>
              <a:rPr lang="en-US" dirty="0"/>
              <a:t>Like the Breadth First Search</a:t>
            </a:r>
          </a:p>
          <a:p>
            <a:pPr lvl="2"/>
            <a:r>
              <a:rPr lang="en-US" dirty="0"/>
              <a:t>Visit each adjacent neighbors</a:t>
            </a:r>
          </a:p>
          <a:p>
            <a:pPr lvl="2"/>
            <a:r>
              <a:rPr lang="en-US" dirty="0"/>
              <a:t>Determine its weights or relaxes weights</a:t>
            </a:r>
          </a:p>
          <a:p>
            <a:pPr lvl="1"/>
            <a:r>
              <a:rPr lang="en-US" dirty="0"/>
              <a:t>Like the Prim’s Algorithm</a:t>
            </a:r>
          </a:p>
          <a:p>
            <a:pPr lvl="2"/>
            <a:r>
              <a:rPr lang="en-US" dirty="0"/>
              <a:t>Pick the shortest distance</a:t>
            </a:r>
          </a:p>
          <a:p>
            <a:pPr lvl="2"/>
            <a:r>
              <a:rPr lang="en-US" dirty="0"/>
              <a:t>Add next node to current node</a:t>
            </a:r>
          </a:p>
          <a:p>
            <a:pPr lvl="2"/>
            <a:r>
              <a:rPr lang="en-US" dirty="0"/>
              <a:t>Mark current node finished and move 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119FCFF-76F6-44A8-80F7-BF50A8D76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594" y="2760664"/>
            <a:ext cx="4046330" cy="31741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30F07-68F6-49DE-AC5F-1EFAD0A07DD8}"/>
              </a:ext>
            </a:extLst>
          </p:cNvPr>
          <p:cNvSpPr txBox="1"/>
          <p:nvPr/>
        </p:nvSpPr>
        <p:spPr>
          <a:xfrm>
            <a:off x="7143935" y="6361303"/>
            <a:ext cx="4359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https://upload.wikimedia.org/wikipedia/commons/5/57/Dijkstra_Animation.gif</a:t>
            </a:r>
          </a:p>
        </p:txBody>
      </p:sp>
    </p:spTree>
    <p:extLst>
      <p:ext uri="{BB962C8B-B14F-4D97-AF65-F5344CB8AC3E}">
        <p14:creationId xmlns:p14="http://schemas.microsoft.com/office/powerpoint/2010/main" val="37327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0D03-D7D3-4391-AA9F-B052C94D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the Pseudocode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AF89F80E-B4F1-455E-A7DA-835D29E49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2" y="2425566"/>
            <a:ext cx="5223178" cy="3469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9CBCD-1345-49B6-BE3D-6E4B392AEB12}"/>
              </a:ext>
            </a:extLst>
          </p:cNvPr>
          <p:cNvSpPr txBox="1"/>
          <p:nvPr/>
        </p:nvSpPr>
        <p:spPr>
          <a:xfrm>
            <a:off x="6402003" y="2425566"/>
            <a:ext cx="578999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 (1)_ Initialize a graph from 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edge weights are infinity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node values are nil</a:t>
            </a:r>
          </a:p>
          <a:p>
            <a:pPr lvl="1"/>
            <a:r>
              <a:rPr lang="en-US" sz="1600" b="1" dirty="0"/>
              <a:t>	O(E)</a:t>
            </a:r>
            <a:endParaRPr lang="en-US" sz="1600" dirty="0"/>
          </a:p>
          <a:p>
            <a:r>
              <a:rPr lang="en-US" sz="1600" dirty="0"/>
              <a:t>Line (2)_ Initialize empty shortest path</a:t>
            </a:r>
            <a:endParaRPr lang="en-US" sz="1600" b="1" dirty="0"/>
          </a:p>
          <a:p>
            <a:r>
              <a:rPr lang="en-US" sz="1600" b="1" dirty="0"/>
              <a:t>	O(1)</a:t>
            </a:r>
          </a:p>
          <a:p>
            <a:r>
              <a:rPr lang="en-US" sz="1600" dirty="0"/>
              <a:t>Line (3)_ Add graph to some sort of Queue</a:t>
            </a:r>
          </a:p>
          <a:p>
            <a:r>
              <a:rPr lang="en-US" sz="1600" b="1" dirty="0"/>
              <a:t>	O(1)</a:t>
            </a:r>
          </a:p>
          <a:p>
            <a:r>
              <a:rPr lang="en-US" sz="1600" dirty="0"/>
              <a:t>Line (4)_ While the Queue is not empty</a:t>
            </a:r>
            <a:endParaRPr lang="en-US" sz="1600" b="1" dirty="0"/>
          </a:p>
          <a:p>
            <a:r>
              <a:rPr lang="en-US" sz="1600" dirty="0"/>
              <a:t>	</a:t>
            </a:r>
            <a:r>
              <a:rPr lang="en-US" sz="1600" b="1" dirty="0"/>
              <a:t>O(V)</a:t>
            </a:r>
            <a:endParaRPr lang="en-US" sz="1600" dirty="0"/>
          </a:p>
          <a:p>
            <a:r>
              <a:rPr lang="en-US" sz="1600" dirty="0"/>
              <a:t>Line (5)_  Extract min vertex from Queue</a:t>
            </a:r>
          </a:p>
          <a:p>
            <a:r>
              <a:rPr lang="en-US" sz="1600" b="1" dirty="0"/>
              <a:t>	O(</a:t>
            </a:r>
            <a:r>
              <a:rPr lang="en-US" sz="1600" b="1" dirty="0" err="1"/>
              <a:t>lgV</a:t>
            </a:r>
            <a:r>
              <a:rPr lang="en-US" sz="1600" b="1" dirty="0"/>
              <a:t>) – min Q = Fibonacci Heap</a:t>
            </a:r>
            <a:endParaRPr lang="en-US" sz="1600" dirty="0"/>
          </a:p>
          <a:p>
            <a:r>
              <a:rPr lang="en-US" sz="1600" dirty="0"/>
              <a:t>Line (6)_ Add next min vertex to shortest path</a:t>
            </a:r>
          </a:p>
          <a:p>
            <a:r>
              <a:rPr lang="en-US" sz="1600" dirty="0"/>
              <a:t>	</a:t>
            </a:r>
            <a:r>
              <a:rPr lang="en-US" sz="1600" b="1" dirty="0"/>
              <a:t>O(1)</a:t>
            </a:r>
          </a:p>
          <a:p>
            <a:r>
              <a:rPr lang="en-US" sz="1600" dirty="0"/>
              <a:t>Line (7 &amp; 8)_ Relax adjacent nodes of the next min 	vertex</a:t>
            </a:r>
          </a:p>
          <a:p>
            <a:r>
              <a:rPr lang="en-US" sz="1600" b="1" dirty="0"/>
              <a:t>	O(E)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AB89D-C96D-4561-BB49-D5204BE2C771}"/>
              </a:ext>
            </a:extLst>
          </p:cNvPr>
          <p:cNvSpPr txBox="1"/>
          <p:nvPr/>
        </p:nvSpPr>
        <p:spPr>
          <a:xfrm>
            <a:off x="2016411" y="5895457"/>
            <a:ext cx="182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Runtime</a:t>
            </a:r>
          </a:p>
          <a:p>
            <a:r>
              <a:rPr lang="en-US" b="1" dirty="0"/>
              <a:t>O(V lg V + E)</a:t>
            </a:r>
          </a:p>
        </p:txBody>
      </p:sp>
    </p:spTree>
    <p:extLst>
      <p:ext uri="{BB962C8B-B14F-4D97-AF65-F5344CB8AC3E}">
        <p14:creationId xmlns:p14="http://schemas.microsoft.com/office/powerpoint/2010/main" val="54627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9FC7-8A78-4735-9CF5-0507A0F4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D225ED-3971-4E5C-B47E-6318CD844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5832"/>
              </p:ext>
            </p:extLst>
          </p:nvPr>
        </p:nvGraphicFramePr>
        <p:xfrm>
          <a:off x="1749570" y="3608291"/>
          <a:ext cx="8923866" cy="2993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4622">
                  <a:extLst>
                    <a:ext uri="{9D8B030D-6E8A-4147-A177-3AD203B41FA5}">
                      <a16:colId xmlns:a16="http://schemas.microsoft.com/office/drawing/2014/main" val="67292769"/>
                    </a:ext>
                  </a:extLst>
                </a:gridCol>
                <a:gridCol w="2974622">
                  <a:extLst>
                    <a:ext uri="{9D8B030D-6E8A-4147-A177-3AD203B41FA5}">
                      <a16:colId xmlns:a16="http://schemas.microsoft.com/office/drawing/2014/main" val="1922385498"/>
                    </a:ext>
                  </a:extLst>
                </a:gridCol>
                <a:gridCol w="2974622">
                  <a:extLst>
                    <a:ext uri="{9D8B030D-6E8A-4147-A177-3AD203B41FA5}">
                      <a16:colId xmlns:a16="http://schemas.microsoft.com/office/drawing/2014/main" val="440460080"/>
                    </a:ext>
                  </a:extLst>
                </a:gridCol>
              </a:tblGrid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Structure of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678578"/>
                  </a:ext>
                </a:extLst>
              </a:tr>
              <a:tr h="81580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Adjacency Matrix</a:t>
                      </a:r>
                    </a:p>
                    <a:p>
                      <a:pPr algn="ctr"/>
                      <a:r>
                        <a:rPr lang="en-US" b="1" dirty="0"/>
                        <a:t>(Brute Force)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Searching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O(|V|²)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17139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Adjacency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O(|</a:t>
                      </a:r>
                      <a:r>
                        <a:rPr lang="en-US" b="0" dirty="0" err="1"/>
                        <a:t>E|log|V</a:t>
                      </a:r>
                      <a:r>
                        <a:rPr lang="en-US" b="0" dirty="0"/>
                        <a:t>|)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75903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Adjacency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Fibonacci heaps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O(E + V lg 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6023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A735E1-273E-4937-8EFA-4BC12C03E7DF}"/>
              </a:ext>
            </a:extLst>
          </p:cNvPr>
          <p:cNvSpPr txBox="1"/>
          <p:nvPr/>
        </p:nvSpPr>
        <p:spPr>
          <a:xfrm>
            <a:off x="694267" y="2298655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runtime for the algorithm is dependent on how minimum priority queue is implemented. Here are a few different ways to implement the min-priority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144720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6A5A-5849-43B9-9175-D7E96453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07421-3F04-4C56-B59C-996E341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301" y="2545746"/>
            <a:ext cx="9909397" cy="3835801"/>
          </a:xfrm>
        </p:spPr>
        <p:txBody>
          <a:bodyPr>
            <a:normAutofit/>
          </a:bodyPr>
          <a:lstStyle/>
          <a:p>
            <a:r>
              <a:rPr lang="en-US" sz="2400" dirty="0"/>
              <a:t>Prior to each iteration of the while loop, d[v] is the shortest path from S to V for each vertex V in S</a:t>
            </a:r>
          </a:p>
          <a:p>
            <a:endParaRPr lang="en-US" sz="1800" dirty="0"/>
          </a:p>
          <a:p>
            <a:pPr lvl="1"/>
            <a:r>
              <a:rPr lang="en-US" sz="1800" dirty="0"/>
              <a:t>Initialization – Since S is empty, then d[v] = 0 and invariant is true</a:t>
            </a:r>
          </a:p>
          <a:p>
            <a:pPr lvl="2"/>
            <a:r>
              <a:rPr lang="en-US" sz="1800" dirty="0"/>
              <a:t>Q = V - S</a:t>
            </a:r>
          </a:p>
          <a:p>
            <a:pPr lvl="1"/>
            <a:r>
              <a:rPr lang="en-US" sz="1800" dirty="0"/>
              <a:t>Maintenance – the claim is that when v is added to S, d[v] will be the shortest path to S (please refer to proof on chapter 24 page 660)</a:t>
            </a:r>
          </a:p>
          <a:p>
            <a:pPr lvl="2"/>
            <a:r>
              <a:rPr lang="en-US" sz="1800" dirty="0"/>
              <a:t>The proof is simply that even if there are indirect alternative routes to v, the algorithm is capable of finding the shortest path</a:t>
            </a:r>
          </a:p>
          <a:p>
            <a:pPr lvl="1"/>
            <a:r>
              <a:rPr lang="en-US" sz="1800" dirty="0"/>
              <a:t>Termination – since Q = 0, S = V and all vertices in S are the lightest weights in  V</a:t>
            </a:r>
          </a:p>
        </p:txBody>
      </p:sp>
    </p:spTree>
    <p:extLst>
      <p:ext uri="{BB962C8B-B14F-4D97-AF65-F5344CB8AC3E}">
        <p14:creationId xmlns:p14="http://schemas.microsoft.com/office/powerpoint/2010/main" val="50730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743C-5602-43B0-A282-34B733AB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A1B4-9C06-4693-BA1E-89AAEDF9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69" y="2618077"/>
            <a:ext cx="6072739" cy="3685533"/>
          </a:xfrm>
        </p:spPr>
        <p:txBody>
          <a:bodyPr>
            <a:normAutofit/>
          </a:bodyPr>
          <a:lstStyle/>
          <a:p>
            <a:r>
              <a:rPr lang="en-US" dirty="0"/>
              <a:t>Our goal is to be a traveling circus and maximize profits by getting as many attendees as possible in our home state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strategy is that if we visit the most populated cities. We may get the most attendees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Additionally, we want to be open for as many hours as we can so we so more attendees have more opportunity to visit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00AEA-AB42-4C11-BE7F-D9E3D6FF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0206" y="2511640"/>
            <a:ext cx="4615725" cy="3685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885174-2BA8-4BE1-B170-93910380BA39}"/>
              </a:ext>
            </a:extLst>
          </p:cNvPr>
          <p:cNvSpPr txBox="1"/>
          <p:nvPr/>
        </p:nvSpPr>
        <p:spPr>
          <a:xfrm>
            <a:off x="7599974" y="6197173"/>
            <a:ext cx="51479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3" tooltip="http://www.internetmonk.com/archive/naked-emperor-part-two-the-americanization-of-god"/>
              </a:rPr>
              <a:t>This Photo</a:t>
            </a:r>
            <a:r>
              <a:rPr lang="en-US" sz="800"/>
              <a:t> by Unknown Author is licensed under </a:t>
            </a:r>
            <a:r>
              <a:rPr lang="en-US" sz="800">
                <a:hlinkClick r:id="rId4" tooltip="https://creativecommons.org/licenses/by-nc-nd/3.0/"/>
              </a:rPr>
              <a:t>CC BY-NC-ND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0599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24A2-0717-4F3F-A362-F12C9BBB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our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B2C2-40B5-471D-9B16-40BD24146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60" y="2751025"/>
            <a:ext cx="8825659" cy="36305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can use Dijkstra’s Algorithm to reduce the travel distance so we can conserve as much time as possible</a:t>
            </a:r>
          </a:p>
          <a:p>
            <a:r>
              <a:rPr lang="en-US" dirty="0"/>
              <a:t>To make this work for our presentation and stay focused on our topic, we will eliminate some variables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Traffic no longer exists in Massachusetts!</a:t>
            </a:r>
          </a:p>
          <a:p>
            <a:pPr lvl="1"/>
            <a:r>
              <a:rPr lang="en-US" dirty="0"/>
              <a:t>All roads will have the fixed speed limits </a:t>
            </a:r>
          </a:p>
          <a:p>
            <a:pPr lvl="2"/>
            <a:r>
              <a:rPr lang="en-US" dirty="0"/>
              <a:t>100 mph!</a:t>
            </a:r>
          </a:p>
          <a:p>
            <a:pPr lvl="1"/>
            <a:r>
              <a:rPr lang="en-US" dirty="0"/>
              <a:t>Our car can occasionally become a boatmobile and</a:t>
            </a:r>
          </a:p>
          <a:p>
            <a:pPr marL="457200" lvl="1" indent="0">
              <a:buNone/>
            </a:pPr>
            <a:r>
              <a:rPr lang="en-US" dirty="0"/>
              <a:t>   	drive across water</a:t>
            </a:r>
          </a:p>
          <a:p>
            <a:pPr lvl="1"/>
            <a:r>
              <a:rPr lang="en-US" dirty="0"/>
              <a:t>With these variables eliminated, travel distance </a:t>
            </a:r>
          </a:p>
          <a:p>
            <a:pPr marL="457200" lvl="1" indent="0">
              <a:buNone/>
            </a:pPr>
            <a:r>
              <a:rPr lang="en-US" dirty="0"/>
              <a:t>   will be proportional to time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A456C-AA29-4716-A8F5-837495837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10870" y="4047435"/>
            <a:ext cx="4458696" cy="23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7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FABA0-EACB-4E2B-8DA2-AE3E513D2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455" y="906291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dirty="0"/>
              <a:t>Eight Most Populated Cities in Massachusetts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6947-4AAD-4AC7-8349-CC9A11C9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8" y="6385226"/>
            <a:ext cx="4169979" cy="365125"/>
          </a:xfrm>
        </p:spPr>
        <p:txBody>
          <a:bodyPr/>
          <a:lstStyle/>
          <a:p>
            <a:r>
              <a:rPr lang="en-US" dirty="0"/>
              <a:t>Data Retrieved From: https://worldpopulationreview.com/states/cities/massachusetts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5037C3-75D7-424D-A10E-B832F7B12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152"/>
              </p:ext>
            </p:extLst>
          </p:nvPr>
        </p:nvGraphicFramePr>
        <p:xfrm>
          <a:off x="2059588" y="2657909"/>
          <a:ext cx="8128000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30838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47329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97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710,195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186,433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0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Springfield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155,472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121,783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02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112,646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30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Brockton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96,155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7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Lynn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96,032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5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Bedford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95,155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89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362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855</Words>
  <Application>Microsoft Office PowerPoint</Application>
  <PresentationFormat>Widescreen</PresentationFormat>
  <Paragraphs>124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Dijkstra’s Algorithm </vt:lpstr>
      <vt:lpstr>What is the Dijkstra’s Algorithm?</vt:lpstr>
      <vt:lpstr>How does the Algorithm Work?</vt:lpstr>
      <vt:lpstr>Breakdown of the Pseudocode</vt:lpstr>
      <vt:lpstr>Time Complexity Analysis</vt:lpstr>
      <vt:lpstr>Loop Invariants</vt:lpstr>
      <vt:lpstr>What is our Goal?</vt:lpstr>
      <vt:lpstr>How to Achieve our Strategy</vt:lpstr>
      <vt:lpstr>Eight Most Populated Cities in Massachusetts</vt:lpstr>
      <vt:lpstr>Let's see our Java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Dijkstra’s Algorithm </dc:title>
  <dc:creator>Brenner Campos</dc:creator>
  <cp:lastModifiedBy>Brenner Campos</cp:lastModifiedBy>
  <cp:revision>2</cp:revision>
  <dcterms:created xsi:type="dcterms:W3CDTF">2020-12-10T18:12:44Z</dcterms:created>
  <dcterms:modified xsi:type="dcterms:W3CDTF">2020-12-10T18:20:54Z</dcterms:modified>
</cp:coreProperties>
</file>