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9260800"/>
  <p:notesSz cx="7010400" cy="9296400"/>
  <p:defaultTextStyle>
    <a:defPPr>
      <a:defRPr lang="en-US"/>
    </a:defPPr>
    <a:lvl1pPr algn="l" defTabSz="3551965" rtl="0" fontAlgn="base">
      <a:spcBef>
        <a:spcPct val="0"/>
      </a:spcBef>
      <a:spcAft>
        <a:spcPct val="0"/>
      </a:spcAft>
      <a:defRPr sz="7000" kern="1200">
        <a:solidFill>
          <a:schemeClr val="tx1"/>
        </a:solidFill>
        <a:latin typeface="Arial" charset="0"/>
        <a:ea typeface="ＭＳ Ｐゴシック" charset="-128"/>
        <a:cs typeface="ＭＳ Ｐゴシック" charset="-128"/>
      </a:defRPr>
    </a:lvl1pPr>
    <a:lvl2pPr marL="1775982" indent="-1405879" algn="l" defTabSz="3551965" rtl="0" fontAlgn="base">
      <a:spcBef>
        <a:spcPct val="0"/>
      </a:spcBef>
      <a:spcAft>
        <a:spcPct val="0"/>
      </a:spcAft>
      <a:defRPr sz="7000" kern="1200">
        <a:solidFill>
          <a:schemeClr val="tx1"/>
        </a:solidFill>
        <a:latin typeface="Arial" charset="0"/>
        <a:ea typeface="ＭＳ Ｐゴシック" charset="-128"/>
        <a:cs typeface="ＭＳ Ｐゴシック" charset="-128"/>
      </a:defRPr>
    </a:lvl2pPr>
    <a:lvl3pPr marL="3551965" indent="-2811758" algn="l" defTabSz="3551965" rtl="0" fontAlgn="base">
      <a:spcBef>
        <a:spcPct val="0"/>
      </a:spcBef>
      <a:spcAft>
        <a:spcPct val="0"/>
      </a:spcAft>
      <a:defRPr sz="7000" kern="1200">
        <a:solidFill>
          <a:schemeClr val="tx1"/>
        </a:solidFill>
        <a:latin typeface="Arial" charset="0"/>
        <a:ea typeface="ＭＳ Ｐゴシック" charset="-128"/>
        <a:cs typeface="ＭＳ Ｐゴシック" charset="-128"/>
      </a:defRPr>
    </a:lvl3pPr>
    <a:lvl4pPr marL="5329232" indent="-4218922" algn="l" defTabSz="3551965" rtl="0" fontAlgn="base">
      <a:spcBef>
        <a:spcPct val="0"/>
      </a:spcBef>
      <a:spcAft>
        <a:spcPct val="0"/>
      </a:spcAft>
      <a:defRPr sz="7000" kern="1200">
        <a:solidFill>
          <a:schemeClr val="tx1"/>
        </a:solidFill>
        <a:latin typeface="Arial" charset="0"/>
        <a:ea typeface="ＭＳ Ｐゴシック" charset="-128"/>
        <a:cs typeface="ＭＳ Ｐゴシック" charset="-128"/>
      </a:defRPr>
    </a:lvl4pPr>
    <a:lvl5pPr marL="7105215" indent="-5624801" algn="l" defTabSz="3551965" rtl="0" fontAlgn="base">
      <a:spcBef>
        <a:spcPct val="0"/>
      </a:spcBef>
      <a:spcAft>
        <a:spcPct val="0"/>
      </a:spcAft>
      <a:defRPr sz="7000" kern="1200">
        <a:solidFill>
          <a:schemeClr val="tx1"/>
        </a:solidFill>
        <a:latin typeface="Arial" charset="0"/>
        <a:ea typeface="ＭＳ Ｐゴシック" charset="-128"/>
        <a:cs typeface="ＭＳ Ｐゴシック" charset="-128"/>
      </a:defRPr>
    </a:lvl5pPr>
    <a:lvl6pPr marL="1850517" algn="l" defTabSz="370103" rtl="0" eaLnBrk="1" latinLnBrk="0" hangingPunct="1">
      <a:defRPr sz="7000" kern="1200">
        <a:solidFill>
          <a:schemeClr val="tx1"/>
        </a:solidFill>
        <a:latin typeface="Arial" charset="0"/>
        <a:ea typeface="ＭＳ Ｐゴシック" charset="-128"/>
        <a:cs typeface="ＭＳ Ｐゴシック" charset="-128"/>
      </a:defRPr>
    </a:lvl6pPr>
    <a:lvl7pPr marL="2220620" algn="l" defTabSz="370103" rtl="0" eaLnBrk="1" latinLnBrk="0" hangingPunct="1">
      <a:defRPr sz="7000" kern="1200">
        <a:solidFill>
          <a:schemeClr val="tx1"/>
        </a:solidFill>
        <a:latin typeface="Arial" charset="0"/>
        <a:ea typeface="ＭＳ Ｐゴシック" charset="-128"/>
        <a:cs typeface="ＭＳ Ｐゴシック" charset="-128"/>
      </a:defRPr>
    </a:lvl7pPr>
    <a:lvl8pPr marL="2590724" algn="l" defTabSz="370103" rtl="0" eaLnBrk="1" latinLnBrk="0" hangingPunct="1">
      <a:defRPr sz="7000" kern="1200">
        <a:solidFill>
          <a:schemeClr val="tx1"/>
        </a:solidFill>
        <a:latin typeface="Arial" charset="0"/>
        <a:ea typeface="ＭＳ Ｐゴシック" charset="-128"/>
        <a:cs typeface="ＭＳ Ｐゴシック" charset="-128"/>
      </a:defRPr>
    </a:lvl8pPr>
    <a:lvl9pPr marL="2960827" algn="l" defTabSz="370103" rtl="0" eaLnBrk="1" latinLnBrk="0" hangingPunct="1">
      <a:defRPr sz="70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guide id="3" orient="horz" pos="9216">
          <p15:clr>
            <a:srgbClr val="A4A3A4"/>
          </p15:clr>
        </p15:guide>
        <p15:guide id="4" pos="103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talie" initials="N" lastIdx="1" clrIdx="0">
    <p:extLst/>
  </p:cmAuthor>
  <p:cmAuthor id="2" name="Yanni" initials="Y" lastIdx="7" clrIdx="1"/>
  <p:cmAuthor id="3" name="Bourmpakis, Ioannis" initials="BI" lastIdx="5"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876"/>
    <a:srgbClr val="FB77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2086" autoAdjust="0"/>
  </p:normalViewPr>
  <p:slideViewPr>
    <p:cSldViewPr>
      <p:cViewPr>
        <p:scale>
          <a:sx n="66" d="100"/>
          <a:sy n="66" d="100"/>
        </p:scale>
        <p:origin x="66" y="-6984"/>
      </p:cViewPr>
      <p:guideLst>
        <p:guide orient="horz" pos="10368"/>
        <p:guide pos="13824"/>
        <p:guide orient="horz" pos="9216"/>
        <p:guide pos="10368"/>
      </p:guideLst>
    </p:cSldViewPr>
  </p:slideViewPr>
  <p:outlineViewPr>
    <p:cViewPr>
      <p:scale>
        <a:sx n="33" d="100"/>
        <a:sy n="33" d="100"/>
      </p:scale>
      <p:origin x="0" y="0"/>
    </p:cViewPr>
  </p:outlineViewPr>
  <p:notesTextViewPr>
    <p:cViewPr>
      <p:scale>
        <a:sx n="100" d="100"/>
        <a:sy n="100" d="100"/>
      </p:scale>
      <p:origin x="0" y="0"/>
    </p:cViewPr>
  </p:notesText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ar359\Documents\Codes\ce_expansion\test\147_Icosahedron_Cuboctahedron_1000.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mar359\Documents\Codes\ce_expansion\test\147_Icosahedron_Cuboctahedron_1000.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ar359\Documents\Codes\ce_expansion\test\147_Icosahedron_Cuboctahedron_1000.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ar359\Documents\Codes\ce_expansion\test\147_Icosahedron_Cuboctahedron_1000.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mar359\Desktop\Book1.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C:\Users\mar359\Documents\Codes\ce_expansion\test\147_Icosahedron_Cuboctahedron_1000.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oleObject" Target="file:///C:\Users\mar359\Desktop\Book1.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ysClr val="windowText" lastClr="000000"/>
                </a:solidFill>
                <a:latin typeface="+mn-lt"/>
                <a:ea typeface="+mn-ea"/>
                <a:cs typeface="+mn-cs"/>
              </a:defRPr>
            </a:pPr>
            <a:r>
              <a:rPr lang="en-US" sz="2000" b="1" i="0" baseline="0">
                <a:solidFill>
                  <a:sysClr val="windowText" lastClr="000000"/>
                </a:solidFill>
                <a:effectLst/>
              </a:rPr>
              <a:t>55-atom CuAu NP</a:t>
            </a:r>
            <a:endParaRPr lang="en-US" sz="2000" b="1">
              <a:solidFill>
                <a:sysClr val="windowText" lastClr="000000"/>
              </a:solidFill>
              <a:effectLst/>
            </a:endParaRPr>
          </a:p>
        </c:rich>
      </c:tx>
      <c:layout>
        <c:manualLayout>
          <c:xMode val="edge"/>
          <c:yMode val="edge"/>
          <c:x val="0.40269252635024111"/>
          <c:y val="4.988593793778559E-2"/>
        </c:manualLayout>
      </c:layout>
      <c:overlay val="0"/>
      <c:spPr>
        <a:noFill/>
        <a:ln>
          <a:noFill/>
        </a:ln>
        <a:effectLst/>
      </c:spPr>
    </c:title>
    <c:autoTitleDeleted val="0"/>
    <c:plotArea>
      <c:layout>
        <c:manualLayout>
          <c:layoutTarget val="inner"/>
          <c:xMode val="edge"/>
          <c:yMode val="edge"/>
          <c:x val="0.12867697111538412"/>
          <c:y val="4.2876628573938785E-2"/>
          <c:w val="0.83980576081859004"/>
          <c:h val="0.79330488555744261"/>
        </c:manualLayout>
      </c:layout>
      <c:scatterChart>
        <c:scatterStyle val="lineMarker"/>
        <c:varyColors val="0"/>
        <c:ser>
          <c:idx val="0"/>
          <c:order val="0"/>
          <c:tx>
            <c:v>Icosahedron</c:v>
          </c:tx>
          <c:spPr>
            <a:ln w="25400" cap="rnd">
              <a:noFill/>
              <a:round/>
            </a:ln>
            <a:effectLst/>
          </c:spPr>
          <c:marker>
            <c:symbol val="circle"/>
            <c:size val="8"/>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dispRSqr val="0"/>
            <c:dispEq val="0"/>
          </c:trendline>
          <c:errBars>
            <c:errDir val="y"/>
            <c:errBarType val="both"/>
            <c:errValType val="cust"/>
            <c:noEndCap val="0"/>
            <c:plus>
              <c:numRef>
                <c:f>[3]Sheet1!$I$24:$I$44</c:f>
                <c:numCache>
                  <c:formatCode>General</c:formatCode>
                  <c:ptCount val="21"/>
                  <c:pt idx="0">
                    <c:v>8.8817841970012523E-16</c:v>
                  </c:pt>
                  <c:pt idx="1">
                    <c:v>7.880751702370993E-3</c:v>
                  </c:pt>
                  <c:pt idx="2">
                    <c:v>1.243163735355779E-2</c:v>
                  </c:pt>
                  <c:pt idx="3">
                    <c:v>1.5698967071107999E-2</c:v>
                  </c:pt>
                  <c:pt idx="4">
                    <c:v>1.8226204141043648E-2</c:v>
                  </c:pt>
                  <c:pt idx="5">
                    <c:v>1.9694174830832429E-2</c:v>
                  </c:pt>
                  <c:pt idx="6">
                    <c:v>2.1505990011344522E-2</c:v>
                  </c:pt>
                  <c:pt idx="7">
                    <c:v>2.3025477126580669E-2</c:v>
                  </c:pt>
                  <c:pt idx="8">
                    <c:v>2.4208220888783001E-2</c:v>
                  </c:pt>
                  <c:pt idx="9">
                    <c:v>2.4805945717521861E-2</c:v>
                  </c:pt>
                  <c:pt idx="10">
                    <c:v>2.5464738597076021E-2</c:v>
                  </c:pt>
                  <c:pt idx="11">
                    <c:v>2.575282666584244E-2</c:v>
                  </c:pt>
                  <c:pt idx="12">
                    <c:v>2.5766430703912348E-2</c:v>
                  </c:pt>
                  <c:pt idx="13">
                    <c:v>2.5625950786001449E-2</c:v>
                  </c:pt>
                  <c:pt idx="14">
                    <c:v>2.4963280122768459E-2</c:v>
                  </c:pt>
                  <c:pt idx="15">
                    <c:v>2.390896839146902E-2</c:v>
                  </c:pt>
                  <c:pt idx="16">
                    <c:v>2.2210773850243899E-2</c:v>
                  </c:pt>
                  <c:pt idx="17">
                    <c:v>2.074832552713116E-2</c:v>
                  </c:pt>
                  <c:pt idx="18">
                    <c:v>1.77327136320958E-2</c:v>
                  </c:pt>
                  <c:pt idx="19">
                    <c:v>1.3077869244760079E-2</c:v>
                  </c:pt>
                  <c:pt idx="20">
                    <c:v>8.8817841970012523E-16</c:v>
                  </c:pt>
                </c:numCache>
              </c:numRef>
            </c:plus>
            <c:minus>
              <c:numRef>
                <c:f>[3]Sheet1!$I$24:$I$44</c:f>
                <c:numCache>
                  <c:formatCode>General</c:formatCode>
                  <c:ptCount val="21"/>
                  <c:pt idx="0">
                    <c:v>8.8817841970012523E-16</c:v>
                  </c:pt>
                  <c:pt idx="1">
                    <c:v>7.880751702370993E-3</c:v>
                  </c:pt>
                  <c:pt idx="2">
                    <c:v>1.243163735355779E-2</c:v>
                  </c:pt>
                  <c:pt idx="3">
                    <c:v>1.5698967071107999E-2</c:v>
                  </c:pt>
                  <c:pt idx="4">
                    <c:v>1.8226204141043648E-2</c:v>
                  </c:pt>
                  <c:pt idx="5">
                    <c:v>1.9694174830832429E-2</c:v>
                  </c:pt>
                  <c:pt idx="6">
                    <c:v>2.1505990011344522E-2</c:v>
                  </c:pt>
                  <c:pt idx="7">
                    <c:v>2.3025477126580669E-2</c:v>
                  </c:pt>
                  <c:pt idx="8">
                    <c:v>2.4208220888783001E-2</c:v>
                  </c:pt>
                  <c:pt idx="9">
                    <c:v>2.4805945717521861E-2</c:v>
                  </c:pt>
                  <c:pt idx="10">
                    <c:v>2.5464738597076021E-2</c:v>
                  </c:pt>
                  <c:pt idx="11">
                    <c:v>2.575282666584244E-2</c:v>
                  </c:pt>
                  <c:pt idx="12">
                    <c:v>2.5766430703912348E-2</c:v>
                  </c:pt>
                  <c:pt idx="13">
                    <c:v>2.5625950786001449E-2</c:v>
                  </c:pt>
                  <c:pt idx="14">
                    <c:v>2.4963280122768459E-2</c:v>
                  </c:pt>
                  <c:pt idx="15">
                    <c:v>2.390896839146902E-2</c:v>
                  </c:pt>
                  <c:pt idx="16">
                    <c:v>2.2210773850243899E-2</c:v>
                  </c:pt>
                  <c:pt idx="17">
                    <c:v>2.074832552713116E-2</c:v>
                  </c:pt>
                  <c:pt idx="18">
                    <c:v>1.77327136320958E-2</c:v>
                  </c:pt>
                  <c:pt idx="19">
                    <c:v>1.3077869244760079E-2</c:v>
                  </c:pt>
                  <c:pt idx="20">
                    <c:v>8.8817841970012523E-16</c:v>
                  </c:pt>
                </c:numCache>
              </c:numRef>
            </c:minus>
            <c:spPr>
              <a:noFill/>
              <a:ln w="12700" cap="flat" cmpd="sng" algn="ctr">
                <a:solidFill>
                  <a:schemeClr val="tx1"/>
                </a:solidFill>
                <a:round/>
              </a:ln>
              <a:effectLst/>
            </c:spPr>
          </c:errBars>
          <c:xVal>
            <c:numRef>
              <c:f>[3]Sheet1!$D$24:$D$44</c:f>
              <c:numCache>
                <c:formatCode>General</c:formatCode>
                <c:ptCount val="21"/>
                <c:pt idx="0">
                  <c:v>100</c:v>
                </c:pt>
                <c:pt idx="1">
                  <c:v>95</c:v>
                </c:pt>
                <c:pt idx="2">
                  <c:v>90</c:v>
                </c:pt>
                <c:pt idx="3">
                  <c:v>85</c:v>
                </c:pt>
                <c:pt idx="4">
                  <c:v>80</c:v>
                </c:pt>
                <c:pt idx="5">
                  <c:v>75</c:v>
                </c:pt>
                <c:pt idx="6">
                  <c:v>70</c:v>
                </c:pt>
                <c:pt idx="7">
                  <c:v>65</c:v>
                </c:pt>
                <c:pt idx="8">
                  <c:v>60</c:v>
                </c:pt>
                <c:pt idx="9">
                  <c:v>55</c:v>
                </c:pt>
                <c:pt idx="10">
                  <c:v>50</c:v>
                </c:pt>
                <c:pt idx="11">
                  <c:v>45</c:v>
                </c:pt>
                <c:pt idx="12">
                  <c:v>40</c:v>
                </c:pt>
                <c:pt idx="13">
                  <c:v>35</c:v>
                </c:pt>
                <c:pt idx="14">
                  <c:v>30</c:v>
                </c:pt>
                <c:pt idx="15">
                  <c:v>25</c:v>
                </c:pt>
                <c:pt idx="16">
                  <c:v>20</c:v>
                </c:pt>
                <c:pt idx="17">
                  <c:v>15</c:v>
                </c:pt>
                <c:pt idx="18">
                  <c:v>10</c:v>
                </c:pt>
                <c:pt idx="19">
                  <c:v>5</c:v>
                </c:pt>
                <c:pt idx="20">
                  <c:v>0</c:v>
                </c:pt>
              </c:numCache>
            </c:numRef>
          </c:xVal>
          <c:yVal>
            <c:numRef>
              <c:f>[3]Sheet1!$F$24:$F$44</c:f>
              <c:numCache>
                <c:formatCode>General</c:formatCode>
                <c:ptCount val="21"/>
                <c:pt idx="0">
                  <c:v>-2.9176513458041171</c:v>
                </c:pt>
                <c:pt idx="1">
                  <c:v>-2.9403616439273228</c:v>
                </c:pt>
                <c:pt idx="2">
                  <c:v>-2.972570857868289</c:v>
                </c:pt>
                <c:pt idx="3">
                  <c:v>-3.002592987677335</c:v>
                </c:pt>
                <c:pt idx="4">
                  <c:v>-3.0304258632535621</c:v>
                </c:pt>
                <c:pt idx="5">
                  <c:v>-3.0478150282802861</c:v>
                </c:pt>
                <c:pt idx="6">
                  <c:v>-3.0718868167877749</c:v>
                </c:pt>
                <c:pt idx="7">
                  <c:v>-3.0938277259903648</c:v>
                </c:pt>
                <c:pt idx="8">
                  <c:v>-3.1136012717854848</c:v>
                </c:pt>
                <c:pt idx="9">
                  <c:v>-3.12555585557761</c:v>
                </c:pt>
                <c:pt idx="10">
                  <c:v>-3.141548301755102</c:v>
                </c:pt>
                <c:pt idx="11">
                  <c:v>-3.155469436166094</c:v>
                </c:pt>
                <c:pt idx="12">
                  <c:v>-3.1670842703468929</c:v>
                </c:pt>
                <c:pt idx="13">
                  <c:v>-3.1736283278783071</c:v>
                </c:pt>
                <c:pt idx="14">
                  <c:v>-3.1815555117248131</c:v>
                </c:pt>
                <c:pt idx="15">
                  <c:v>-3.1874160405928049</c:v>
                </c:pt>
                <c:pt idx="16">
                  <c:v>-3.1910085012328548</c:v>
                </c:pt>
                <c:pt idx="17">
                  <c:v>-3.1921484991684199</c:v>
                </c:pt>
                <c:pt idx="18">
                  <c:v>-3.192033481887373</c:v>
                </c:pt>
                <c:pt idx="19">
                  <c:v>-3.189715077792644</c:v>
                </c:pt>
                <c:pt idx="20">
                  <c:v>-3.185172386107042</c:v>
                </c:pt>
              </c:numCache>
            </c:numRef>
          </c:yVal>
          <c:smooth val="0"/>
          <c:extLst>
            <c:ext xmlns:c16="http://schemas.microsoft.com/office/drawing/2014/chart" uri="{C3380CC4-5D6E-409C-BE32-E72D297353CC}">
              <c16:uniqueId val="{00000001-76D9-4025-A3C0-49AB18D432D5}"/>
            </c:ext>
          </c:extLst>
        </c:ser>
        <c:ser>
          <c:idx val="1"/>
          <c:order val="1"/>
          <c:tx>
            <c:v>Cuboctahedron</c:v>
          </c:tx>
          <c:spPr>
            <a:ln w="25400" cap="rnd">
              <a:noFill/>
              <a:round/>
            </a:ln>
            <a:effectLst/>
          </c:spPr>
          <c:marker>
            <c:symbol val="circle"/>
            <c:size val="8"/>
            <c:spPr>
              <a:solidFill>
                <a:srgbClr val="C00000"/>
              </a:solidFill>
              <a:ln w="9525">
                <a:solidFill>
                  <a:schemeClr val="accent2"/>
                </a:solidFill>
              </a:ln>
              <a:effectLst/>
            </c:spPr>
          </c:marker>
          <c:trendline>
            <c:spPr>
              <a:ln w="19050" cap="rnd">
                <a:solidFill>
                  <a:schemeClr val="accent2"/>
                </a:solidFill>
                <a:prstDash val="sysDot"/>
              </a:ln>
              <a:effectLst/>
            </c:spPr>
            <c:trendlineType val="poly"/>
            <c:order val="2"/>
            <c:dispRSqr val="0"/>
            <c:dispEq val="0"/>
          </c:trendline>
          <c:errBars>
            <c:errDir val="y"/>
            <c:errBarType val="both"/>
            <c:errValType val="cust"/>
            <c:noEndCap val="0"/>
            <c:plus>
              <c:numRef>
                <c:f>[3]Sheet1!$T$24:$T$44</c:f>
                <c:numCache>
                  <c:formatCode>General</c:formatCode>
                  <c:ptCount val="21"/>
                  <c:pt idx="0">
                    <c:v>2.2204460492503131E-15</c:v>
                  </c:pt>
                  <c:pt idx="1">
                    <c:v>1.0763894101090009E-2</c:v>
                  </c:pt>
                  <c:pt idx="2">
                    <c:v>1.6891579515604441E-2</c:v>
                  </c:pt>
                  <c:pt idx="3">
                    <c:v>2.1194792098943361E-2</c:v>
                  </c:pt>
                  <c:pt idx="4">
                    <c:v>2.4617594007640211E-2</c:v>
                  </c:pt>
                  <c:pt idx="5">
                    <c:v>2.6489852525077899E-2</c:v>
                  </c:pt>
                  <c:pt idx="6">
                    <c:v>2.884743350356311E-2</c:v>
                  </c:pt>
                  <c:pt idx="7">
                    <c:v>3.0799965818106179E-2</c:v>
                  </c:pt>
                  <c:pt idx="8">
                    <c:v>3.2302838584536232E-2</c:v>
                  </c:pt>
                  <c:pt idx="9">
                    <c:v>3.303887163419101E-2</c:v>
                  </c:pt>
                  <c:pt idx="10">
                    <c:v>3.3871868869497668E-2</c:v>
                  </c:pt>
                  <c:pt idx="11">
                    <c:v>3.4331925856600547E-2</c:v>
                  </c:pt>
                  <c:pt idx="12">
                    <c:v>3.4311391383701817E-2</c:v>
                  </c:pt>
                  <c:pt idx="13">
                    <c:v>3.4035240429470641E-2</c:v>
                  </c:pt>
                  <c:pt idx="14">
                    <c:v>3.3158555060312213E-2</c:v>
                  </c:pt>
                  <c:pt idx="15">
                    <c:v>3.1713334337078132E-2</c:v>
                  </c:pt>
                  <c:pt idx="16">
                    <c:v>2.9577392748976899E-2</c:v>
                  </c:pt>
                  <c:pt idx="17">
                    <c:v>2.7630746895144231E-2</c:v>
                  </c:pt>
                  <c:pt idx="18">
                    <c:v>2.3569857919374E-2</c:v>
                  </c:pt>
                  <c:pt idx="19">
                    <c:v>1.737907436568828E-2</c:v>
                  </c:pt>
                  <c:pt idx="20">
                    <c:v>4.4408920985006262E-16</c:v>
                  </c:pt>
                </c:numCache>
              </c:numRef>
            </c:plus>
            <c:minus>
              <c:numRef>
                <c:f>[3]Sheet1!$T$24:$T$44</c:f>
                <c:numCache>
                  <c:formatCode>General</c:formatCode>
                  <c:ptCount val="21"/>
                  <c:pt idx="0">
                    <c:v>2.2204460492503131E-15</c:v>
                  </c:pt>
                  <c:pt idx="1">
                    <c:v>1.0763894101090009E-2</c:v>
                  </c:pt>
                  <c:pt idx="2">
                    <c:v>1.6891579515604441E-2</c:v>
                  </c:pt>
                  <c:pt idx="3">
                    <c:v>2.1194792098943361E-2</c:v>
                  </c:pt>
                  <c:pt idx="4">
                    <c:v>2.4617594007640211E-2</c:v>
                  </c:pt>
                  <c:pt idx="5">
                    <c:v>2.6489852525077899E-2</c:v>
                  </c:pt>
                  <c:pt idx="6">
                    <c:v>2.884743350356311E-2</c:v>
                  </c:pt>
                  <c:pt idx="7">
                    <c:v>3.0799965818106179E-2</c:v>
                  </c:pt>
                  <c:pt idx="8">
                    <c:v>3.2302838584536232E-2</c:v>
                  </c:pt>
                  <c:pt idx="9">
                    <c:v>3.303887163419101E-2</c:v>
                  </c:pt>
                  <c:pt idx="10">
                    <c:v>3.3871868869497668E-2</c:v>
                  </c:pt>
                  <c:pt idx="11">
                    <c:v>3.4331925856600547E-2</c:v>
                  </c:pt>
                  <c:pt idx="12">
                    <c:v>3.4311391383701817E-2</c:v>
                  </c:pt>
                  <c:pt idx="13">
                    <c:v>3.4035240429470641E-2</c:v>
                  </c:pt>
                  <c:pt idx="14">
                    <c:v>3.3158555060312213E-2</c:v>
                  </c:pt>
                  <c:pt idx="15">
                    <c:v>3.1713334337078132E-2</c:v>
                  </c:pt>
                  <c:pt idx="16">
                    <c:v>2.9577392748976899E-2</c:v>
                  </c:pt>
                  <c:pt idx="17">
                    <c:v>2.7630746895144231E-2</c:v>
                  </c:pt>
                  <c:pt idx="18">
                    <c:v>2.3569857919374E-2</c:v>
                  </c:pt>
                  <c:pt idx="19">
                    <c:v>1.737907436568828E-2</c:v>
                  </c:pt>
                  <c:pt idx="20">
                    <c:v>4.4408920985006262E-16</c:v>
                  </c:pt>
                </c:numCache>
              </c:numRef>
            </c:minus>
            <c:spPr>
              <a:noFill/>
              <a:ln w="12700" cap="flat" cmpd="sng" algn="ctr">
                <a:solidFill>
                  <a:schemeClr val="tx1"/>
                </a:solidFill>
                <a:round/>
              </a:ln>
              <a:effectLst/>
            </c:spPr>
          </c:errBars>
          <c:xVal>
            <c:numRef>
              <c:f>[3]Sheet1!$O$24:$O$44</c:f>
              <c:numCache>
                <c:formatCode>General</c:formatCode>
                <c:ptCount val="21"/>
                <c:pt idx="0">
                  <c:v>100</c:v>
                </c:pt>
                <c:pt idx="1">
                  <c:v>95</c:v>
                </c:pt>
                <c:pt idx="2">
                  <c:v>90</c:v>
                </c:pt>
                <c:pt idx="3">
                  <c:v>85</c:v>
                </c:pt>
                <c:pt idx="4">
                  <c:v>80</c:v>
                </c:pt>
                <c:pt idx="5">
                  <c:v>75</c:v>
                </c:pt>
                <c:pt idx="6">
                  <c:v>70</c:v>
                </c:pt>
                <c:pt idx="7">
                  <c:v>65</c:v>
                </c:pt>
                <c:pt idx="8">
                  <c:v>60</c:v>
                </c:pt>
                <c:pt idx="9">
                  <c:v>55</c:v>
                </c:pt>
                <c:pt idx="10">
                  <c:v>50</c:v>
                </c:pt>
                <c:pt idx="11">
                  <c:v>45</c:v>
                </c:pt>
                <c:pt idx="12">
                  <c:v>40</c:v>
                </c:pt>
                <c:pt idx="13">
                  <c:v>35</c:v>
                </c:pt>
                <c:pt idx="14">
                  <c:v>30</c:v>
                </c:pt>
                <c:pt idx="15">
                  <c:v>25</c:v>
                </c:pt>
                <c:pt idx="16">
                  <c:v>20</c:v>
                </c:pt>
                <c:pt idx="17">
                  <c:v>15</c:v>
                </c:pt>
                <c:pt idx="18">
                  <c:v>10</c:v>
                </c:pt>
                <c:pt idx="19">
                  <c:v>5</c:v>
                </c:pt>
                <c:pt idx="20">
                  <c:v>0</c:v>
                </c:pt>
              </c:numCache>
            </c:numRef>
          </c:xVal>
          <c:yVal>
            <c:numRef>
              <c:f>[3]Sheet1!$Q$24:$Q$44</c:f>
              <c:numCache>
                <c:formatCode>General</c:formatCode>
                <c:ptCount val="21"/>
                <c:pt idx="0">
                  <c:v>-2.7904294338679718</c:v>
                </c:pt>
                <c:pt idx="1">
                  <c:v>-2.8121580337756602</c:v>
                </c:pt>
                <c:pt idx="2">
                  <c:v>-2.8430064311338121</c:v>
                </c:pt>
                <c:pt idx="3">
                  <c:v>-2.8717236822677319</c:v>
                </c:pt>
                <c:pt idx="4">
                  <c:v>-2.8983973775274081</c:v>
                </c:pt>
                <c:pt idx="5">
                  <c:v>-2.9148536413638588</c:v>
                </c:pt>
                <c:pt idx="6">
                  <c:v>-2.937942232873767</c:v>
                </c:pt>
                <c:pt idx="7">
                  <c:v>-2.9589285844665252</c:v>
                </c:pt>
                <c:pt idx="8">
                  <c:v>-2.9778018991526261</c:v>
                </c:pt>
                <c:pt idx="9">
                  <c:v>-2.9891993459566208</c:v>
                </c:pt>
                <c:pt idx="10">
                  <c:v>-3.0046194000761561</c:v>
                </c:pt>
                <c:pt idx="11">
                  <c:v>-3.017879924980492</c:v>
                </c:pt>
                <c:pt idx="12">
                  <c:v>-3.028937180477941</c:v>
                </c:pt>
                <c:pt idx="13">
                  <c:v>-3.035192518441864</c:v>
                </c:pt>
                <c:pt idx="14">
                  <c:v>-3.042818716976281</c:v>
                </c:pt>
                <c:pt idx="15">
                  <c:v>-3.0484609930444582</c:v>
                </c:pt>
                <c:pt idx="16">
                  <c:v>-3.0519126077588541</c:v>
                </c:pt>
                <c:pt idx="17">
                  <c:v>-3.0530103899108298</c:v>
                </c:pt>
                <c:pt idx="18">
                  <c:v>-3.0527895675092549</c:v>
                </c:pt>
                <c:pt idx="19">
                  <c:v>-3.050660241297845</c:v>
                </c:pt>
                <c:pt idx="20">
                  <c:v>-3.0462854278042641</c:v>
                </c:pt>
              </c:numCache>
            </c:numRef>
          </c:yVal>
          <c:smooth val="0"/>
          <c:extLst>
            <c:ext xmlns:c16="http://schemas.microsoft.com/office/drawing/2014/chart" uri="{C3380CC4-5D6E-409C-BE32-E72D297353CC}">
              <c16:uniqueId val="{00000003-76D9-4025-A3C0-49AB18D432D5}"/>
            </c:ext>
          </c:extLst>
        </c:ser>
        <c:ser>
          <c:idx val="2"/>
          <c:order val="2"/>
          <c:tx>
            <c:v>stedv above icosa</c:v>
          </c:tx>
          <c:spPr>
            <a:ln w="25400" cap="rnd">
              <a:noFill/>
              <a:round/>
            </a:ln>
            <a:effectLst/>
          </c:spPr>
          <c:marker>
            <c:symbol val="none"/>
          </c:marker>
          <c:xVal>
            <c:numRef>
              <c:f>'[3]Cu-Au'!$V$26:$V$46</c:f>
              <c:numCache>
                <c:formatCode>General</c:formatCode>
                <c:ptCount val="21"/>
                <c:pt idx="0">
                  <c:v>100</c:v>
                </c:pt>
                <c:pt idx="1">
                  <c:v>95</c:v>
                </c:pt>
                <c:pt idx="2">
                  <c:v>90</c:v>
                </c:pt>
                <c:pt idx="3">
                  <c:v>85</c:v>
                </c:pt>
                <c:pt idx="4">
                  <c:v>80</c:v>
                </c:pt>
                <c:pt idx="5">
                  <c:v>75</c:v>
                </c:pt>
                <c:pt idx="6">
                  <c:v>70</c:v>
                </c:pt>
                <c:pt idx="7">
                  <c:v>65</c:v>
                </c:pt>
                <c:pt idx="8">
                  <c:v>60</c:v>
                </c:pt>
                <c:pt idx="9">
                  <c:v>55</c:v>
                </c:pt>
                <c:pt idx="10">
                  <c:v>50</c:v>
                </c:pt>
                <c:pt idx="11">
                  <c:v>45</c:v>
                </c:pt>
                <c:pt idx="12">
                  <c:v>40</c:v>
                </c:pt>
                <c:pt idx="13">
                  <c:v>35</c:v>
                </c:pt>
                <c:pt idx="14">
                  <c:v>30</c:v>
                </c:pt>
                <c:pt idx="15">
                  <c:v>25</c:v>
                </c:pt>
                <c:pt idx="16">
                  <c:v>20</c:v>
                </c:pt>
                <c:pt idx="17">
                  <c:v>15</c:v>
                </c:pt>
                <c:pt idx="18">
                  <c:v>10</c:v>
                </c:pt>
                <c:pt idx="19">
                  <c:v>5</c:v>
                </c:pt>
                <c:pt idx="20">
                  <c:v>0</c:v>
                </c:pt>
              </c:numCache>
            </c:numRef>
          </c:xVal>
          <c:yVal>
            <c:numRef>
              <c:f>'[3]Cu-Au'!$AA$26:$AA$46</c:f>
              <c:numCache>
                <c:formatCode>General</c:formatCode>
                <c:ptCount val="21"/>
                <c:pt idx="0">
                  <c:v>-2.9176513458041162</c:v>
                </c:pt>
                <c:pt idx="1">
                  <c:v>-2.9324808922249517</c:v>
                </c:pt>
                <c:pt idx="2">
                  <c:v>-2.9601392205147312</c:v>
                </c:pt>
                <c:pt idx="3">
                  <c:v>-2.9868940206062269</c:v>
                </c:pt>
                <c:pt idx="4">
                  <c:v>-3.0121996591125186</c:v>
                </c:pt>
                <c:pt idx="5">
                  <c:v>-3.0281208534494537</c:v>
                </c:pt>
                <c:pt idx="6">
                  <c:v>-3.0503808267764305</c:v>
                </c:pt>
                <c:pt idx="7">
                  <c:v>-3.0708022488637843</c:v>
                </c:pt>
                <c:pt idx="8">
                  <c:v>-3.0893930508967018</c:v>
                </c:pt>
                <c:pt idx="9">
                  <c:v>-3.1007499098600881</c:v>
                </c:pt>
                <c:pt idx="10">
                  <c:v>-3.1160835631580261</c:v>
                </c:pt>
                <c:pt idx="11">
                  <c:v>-3.1297166095002518</c:v>
                </c:pt>
                <c:pt idx="12">
                  <c:v>-3.1413178396429804</c:v>
                </c:pt>
                <c:pt idx="13">
                  <c:v>-3.1480023770923058</c:v>
                </c:pt>
                <c:pt idx="14">
                  <c:v>-3.1565922316020445</c:v>
                </c:pt>
                <c:pt idx="15">
                  <c:v>-3.1635070722013361</c:v>
                </c:pt>
                <c:pt idx="16">
                  <c:v>-3.1687977273826111</c:v>
                </c:pt>
                <c:pt idx="17">
                  <c:v>-3.1714001736412887</c:v>
                </c:pt>
                <c:pt idx="18">
                  <c:v>-3.1743007682552773</c:v>
                </c:pt>
                <c:pt idx="19">
                  <c:v>-3.1766372085478838</c:v>
                </c:pt>
                <c:pt idx="20">
                  <c:v>-3.1851723861070411</c:v>
                </c:pt>
              </c:numCache>
            </c:numRef>
          </c:yVal>
          <c:smooth val="0"/>
          <c:extLst>
            <c:ext xmlns:c16="http://schemas.microsoft.com/office/drawing/2014/chart" uri="{C3380CC4-5D6E-409C-BE32-E72D297353CC}">
              <c16:uniqueId val="{00000004-76D9-4025-A3C0-49AB18D432D5}"/>
            </c:ext>
          </c:extLst>
        </c:ser>
        <c:ser>
          <c:idx val="3"/>
          <c:order val="3"/>
          <c:tx>
            <c:v>stedv below icosa</c:v>
          </c:tx>
          <c:spPr>
            <a:ln w="25400" cap="rnd">
              <a:noFill/>
              <a:round/>
            </a:ln>
            <a:effectLst/>
          </c:spPr>
          <c:marker>
            <c:symbol val="none"/>
          </c:marker>
          <c:xVal>
            <c:numRef>
              <c:f>'[3]Cu-Au'!$V$26:$V$46</c:f>
              <c:numCache>
                <c:formatCode>General</c:formatCode>
                <c:ptCount val="21"/>
                <c:pt idx="0">
                  <c:v>100</c:v>
                </c:pt>
                <c:pt idx="1">
                  <c:v>95</c:v>
                </c:pt>
                <c:pt idx="2">
                  <c:v>90</c:v>
                </c:pt>
                <c:pt idx="3">
                  <c:v>85</c:v>
                </c:pt>
                <c:pt idx="4">
                  <c:v>80</c:v>
                </c:pt>
                <c:pt idx="5">
                  <c:v>75</c:v>
                </c:pt>
                <c:pt idx="6">
                  <c:v>70</c:v>
                </c:pt>
                <c:pt idx="7">
                  <c:v>65</c:v>
                </c:pt>
                <c:pt idx="8">
                  <c:v>60</c:v>
                </c:pt>
                <c:pt idx="9">
                  <c:v>55</c:v>
                </c:pt>
                <c:pt idx="10">
                  <c:v>50</c:v>
                </c:pt>
                <c:pt idx="11">
                  <c:v>45</c:v>
                </c:pt>
                <c:pt idx="12">
                  <c:v>40</c:v>
                </c:pt>
                <c:pt idx="13">
                  <c:v>35</c:v>
                </c:pt>
                <c:pt idx="14">
                  <c:v>30</c:v>
                </c:pt>
                <c:pt idx="15">
                  <c:v>25</c:v>
                </c:pt>
                <c:pt idx="16">
                  <c:v>20</c:v>
                </c:pt>
                <c:pt idx="17">
                  <c:v>15</c:v>
                </c:pt>
                <c:pt idx="18">
                  <c:v>10</c:v>
                </c:pt>
                <c:pt idx="19">
                  <c:v>5</c:v>
                </c:pt>
                <c:pt idx="20">
                  <c:v>0</c:v>
                </c:pt>
              </c:numCache>
            </c:numRef>
          </c:xVal>
          <c:yVal>
            <c:numRef>
              <c:f>'[3]Cu-Au'!$AB$26:$AB$46</c:f>
              <c:numCache>
                <c:formatCode>General</c:formatCode>
                <c:ptCount val="21"/>
                <c:pt idx="0">
                  <c:v>-2.917651345804118</c:v>
                </c:pt>
                <c:pt idx="1">
                  <c:v>-2.9482423956296939</c:v>
                </c:pt>
                <c:pt idx="2">
                  <c:v>-2.9850024952218468</c:v>
                </c:pt>
                <c:pt idx="3">
                  <c:v>-3.018291954748443</c:v>
                </c:pt>
                <c:pt idx="4">
                  <c:v>-3.0486520673946056</c:v>
                </c:pt>
                <c:pt idx="5">
                  <c:v>-3.0675092031111184</c:v>
                </c:pt>
                <c:pt idx="6">
                  <c:v>-3.0933928067991192</c:v>
                </c:pt>
                <c:pt idx="7">
                  <c:v>-3.1168532031169454</c:v>
                </c:pt>
                <c:pt idx="8">
                  <c:v>-3.1378094926742679</c:v>
                </c:pt>
                <c:pt idx="9">
                  <c:v>-3.1503618012951318</c:v>
                </c:pt>
                <c:pt idx="10">
                  <c:v>-3.1670130403521779</c:v>
                </c:pt>
                <c:pt idx="11">
                  <c:v>-3.1812222628319362</c:v>
                </c:pt>
                <c:pt idx="12">
                  <c:v>-3.1928507010508054</c:v>
                </c:pt>
                <c:pt idx="13">
                  <c:v>-3.1992542786643083</c:v>
                </c:pt>
                <c:pt idx="14">
                  <c:v>-3.2065187918475817</c:v>
                </c:pt>
                <c:pt idx="15">
                  <c:v>-3.2113250089842738</c:v>
                </c:pt>
                <c:pt idx="16">
                  <c:v>-3.2132192750830986</c:v>
                </c:pt>
                <c:pt idx="17">
                  <c:v>-3.2128968246955512</c:v>
                </c:pt>
                <c:pt idx="18">
                  <c:v>-3.2097661955194687</c:v>
                </c:pt>
                <c:pt idx="19">
                  <c:v>-3.2027929470374041</c:v>
                </c:pt>
                <c:pt idx="20">
                  <c:v>-3.1851723861070429</c:v>
                </c:pt>
              </c:numCache>
            </c:numRef>
          </c:yVal>
          <c:smooth val="0"/>
          <c:extLst>
            <c:ext xmlns:c16="http://schemas.microsoft.com/office/drawing/2014/chart" uri="{C3380CC4-5D6E-409C-BE32-E72D297353CC}">
              <c16:uniqueId val="{00000005-76D9-4025-A3C0-49AB18D432D5}"/>
            </c:ext>
          </c:extLst>
        </c:ser>
        <c:ser>
          <c:idx val="4"/>
          <c:order val="4"/>
          <c:tx>
            <c:v>stdev abov cubo</c:v>
          </c:tx>
          <c:spPr>
            <a:ln w="25400" cap="rnd">
              <a:noFill/>
              <a:round/>
            </a:ln>
            <a:effectLst/>
          </c:spPr>
          <c:marker>
            <c:symbol val="none"/>
          </c:marker>
          <c:xVal>
            <c:numRef>
              <c:f>'[3]Cu-Au'!$V$48:$V$68</c:f>
              <c:numCache>
                <c:formatCode>General</c:formatCode>
                <c:ptCount val="21"/>
                <c:pt idx="0">
                  <c:v>100</c:v>
                </c:pt>
                <c:pt idx="1">
                  <c:v>95</c:v>
                </c:pt>
                <c:pt idx="2">
                  <c:v>90</c:v>
                </c:pt>
                <c:pt idx="3">
                  <c:v>85</c:v>
                </c:pt>
                <c:pt idx="4">
                  <c:v>80</c:v>
                </c:pt>
                <c:pt idx="5">
                  <c:v>75</c:v>
                </c:pt>
                <c:pt idx="6">
                  <c:v>70</c:v>
                </c:pt>
                <c:pt idx="7">
                  <c:v>65</c:v>
                </c:pt>
                <c:pt idx="8">
                  <c:v>60</c:v>
                </c:pt>
                <c:pt idx="9">
                  <c:v>55</c:v>
                </c:pt>
                <c:pt idx="10">
                  <c:v>50</c:v>
                </c:pt>
                <c:pt idx="11">
                  <c:v>45</c:v>
                </c:pt>
                <c:pt idx="12">
                  <c:v>40</c:v>
                </c:pt>
                <c:pt idx="13">
                  <c:v>35</c:v>
                </c:pt>
                <c:pt idx="14">
                  <c:v>30</c:v>
                </c:pt>
                <c:pt idx="15">
                  <c:v>25</c:v>
                </c:pt>
                <c:pt idx="16">
                  <c:v>20</c:v>
                </c:pt>
                <c:pt idx="17">
                  <c:v>15</c:v>
                </c:pt>
                <c:pt idx="18">
                  <c:v>10</c:v>
                </c:pt>
                <c:pt idx="19">
                  <c:v>5</c:v>
                </c:pt>
                <c:pt idx="20">
                  <c:v>0</c:v>
                </c:pt>
              </c:numCache>
            </c:numRef>
          </c:xVal>
          <c:yVal>
            <c:numRef>
              <c:f>'[3]Cu-Au'!$AA$48:$AA$68</c:f>
              <c:numCache>
                <c:formatCode>General</c:formatCode>
                <c:ptCount val="21"/>
                <c:pt idx="0">
                  <c:v>-2.7904294338679696</c:v>
                </c:pt>
                <c:pt idx="1">
                  <c:v>-2.8013941396745703</c:v>
                </c:pt>
                <c:pt idx="2">
                  <c:v>-2.8261148516182075</c:v>
                </c:pt>
                <c:pt idx="3">
                  <c:v>-2.8505288901687886</c:v>
                </c:pt>
                <c:pt idx="4">
                  <c:v>-2.873779783519768</c:v>
                </c:pt>
                <c:pt idx="5">
                  <c:v>-2.888363788838781</c:v>
                </c:pt>
                <c:pt idx="6">
                  <c:v>-2.9090947993702039</c:v>
                </c:pt>
                <c:pt idx="7">
                  <c:v>-2.9281286186484188</c:v>
                </c:pt>
                <c:pt idx="8">
                  <c:v>-2.94549906056809</c:v>
                </c:pt>
                <c:pt idx="9">
                  <c:v>-2.9561604743224299</c:v>
                </c:pt>
                <c:pt idx="10">
                  <c:v>-2.9707475312066585</c:v>
                </c:pt>
                <c:pt idx="11">
                  <c:v>-2.9835479991238913</c:v>
                </c:pt>
                <c:pt idx="12">
                  <c:v>-2.9946257890942394</c:v>
                </c:pt>
                <c:pt idx="13">
                  <c:v>-3.0011572780123932</c:v>
                </c:pt>
                <c:pt idx="14">
                  <c:v>-3.0096601619159689</c:v>
                </c:pt>
                <c:pt idx="15">
                  <c:v>-3.0167476587073798</c:v>
                </c:pt>
                <c:pt idx="16">
                  <c:v>-3.022335215009877</c:v>
                </c:pt>
                <c:pt idx="17">
                  <c:v>-3.0253796430156856</c:v>
                </c:pt>
                <c:pt idx="18">
                  <c:v>-3.029219709589881</c:v>
                </c:pt>
                <c:pt idx="19">
                  <c:v>-3.0332811669321567</c:v>
                </c:pt>
                <c:pt idx="20">
                  <c:v>-3.0462854278042637</c:v>
                </c:pt>
              </c:numCache>
            </c:numRef>
          </c:yVal>
          <c:smooth val="0"/>
          <c:extLst>
            <c:ext xmlns:c16="http://schemas.microsoft.com/office/drawing/2014/chart" uri="{C3380CC4-5D6E-409C-BE32-E72D297353CC}">
              <c16:uniqueId val="{00000006-76D9-4025-A3C0-49AB18D432D5}"/>
            </c:ext>
          </c:extLst>
        </c:ser>
        <c:ser>
          <c:idx val="5"/>
          <c:order val="5"/>
          <c:tx>
            <c:v>stdev below</c:v>
          </c:tx>
          <c:spPr>
            <a:ln w="25400" cap="rnd">
              <a:noFill/>
              <a:round/>
            </a:ln>
            <a:effectLst/>
          </c:spPr>
          <c:marker>
            <c:symbol val="none"/>
          </c:marker>
          <c:xVal>
            <c:numRef>
              <c:f>'[3]Cu-Au'!$V$48:$V$68</c:f>
              <c:numCache>
                <c:formatCode>General</c:formatCode>
                <c:ptCount val="21"/>
                <c:pt idx="0">
                  <c:v>100</c:v>
                </c:pt>
                <c:pt idx="1">
                  <c:v>95</c:v>
                </c:pt>
                <c:pt idx="2">
                  <c:v>90</c:v>
                </c:pt>
                <c:pt idx="3">
                  <c:v>85</c:v>
                </c:pt>
                <c:pt idx="4">
                  <c:v>80</c:v>
                </c:pt>
                <c:pt idx="5">
                  <c:v>75</c:v>
                </c:pt>
                <c:pt idx="6">
                  <c:v>70</c:v>
                </c:pt>
                <c:pt idx="7">
                  <c:v>65</c:v>
                </c:pt>
                <c:pt idx="8">
                  <c:v>60</c:v>
                </c:pt>
                <c:pt idx="9">
                  <c:v>55</c:v>
                </c:pt>
                <c:pt idx="10">
                  <c:v>50</c:v>
                </c:pt>
                <c:pt idx="11">
                  <c:v>45</c:v>
                </c:pt>
                <c:pt idx="12">
                  <c:v>40</c:v>
                </c:pt>
                <c:pt idx="13">
                  <c:v>35</c:v>
                </c:pt>
                <c:pt idx="14">
                  <c:v>30</c:v>
                </c:pt>
                <c:pt idx="15">
                  <c:v>25</c:v>
                </c:pt>
                <c:pt idx="16">
                  <c:v>20</c:v>
                </c:pt>
                <c:pt idx="17">
                  <c:v>15</c:v>
                </c:pt>
                <c:pt idx="18">
                  <c:v>10</c:v>
                </c:pt>
                <c:pt idx="19">
                  <c:v>5</c:v>
                </c:pt>
                <c:pt idx="20">
                  <c:v>0</c:v>
                </c:pt>
              </c:numCache>
            </c:numRef>
          </c:xVal>
          <c:yVal>
            <c:numRef>
              <c:f>'[3]Cu-Au'!$AB$48:$AB$68</c:f>
              <c:numCache>
                <c:formatCode>General</c:formatCode>
                <c:ptCount val="21"/>
                <c:pt idx="0">
                  <c:v>-2.790429433867974</c:v>
                </c:pt>
                <c:pt idx="1">
                  <c:v>-2.8229219278767501</c:v>
                </c:pt>
                <c:pt idx="2">
                  <c:v>-2.8598980106494167</c:v>
                </c:pt>
                <c:pt idx="3">
                  <c:v>-2.8929184743666752</c:v>
                </c:pt>
                <c:pt idx="4">
                  <c:v>-2.9230149715350482</c:v>
                </c:pt>
                <c:pt idx="5">
                  <c:v>-2.9413434938889367</c:v>
                </c:pt>
                <c:pt idx="6">
                  <c:v>-2.9667896663773301</c:v>
                </c:pt>
                <c:pt idx="7">
                  <c:v>-2.9897285502846316</c:v>
                </c:pt>
                <c:pt idx="8">
                  <c:v>-3.0101047377371621</c:v>
                </c:pt>
                <c:pt idx="9">
                  <c:v>-3.0222382175908118</c:v>
                </c:pt>
                <c:pt idx="10">
                  <c:v>-3.0384912689456538</c:v>
                </c:pt>
                <c:pt idx="11">
                  <c:v>-3.0522118508370926</c:v>
                </c:pt>
                <c:pt idx="12">
                  <c:v>-3.0632485718616427</c:v>
                </c:pt>
                <c:pt idx="13">
                  <c:v>-3.0692277588713348</c:v>
                </c:pt>
                <c:pt idx="14">
                  <c:v>-3.0759772720365932</c:v>
                </c:pt>
                <c:pt idx="15">
                  <c:v>-3.0801743273815365</c:v>
                </c:pt>
                <c:pt idx="16">
                  <c:v>-3.0814900005078312</c:v>
                </c:pt>
                <c:pt idx="17">
                  <c:v>-3.0806411368059741</c:v>
                </c:pt>
                <c:pt idx="18">
                  <c:v>-3.0763594254286288</c:v>
                </c:pt>
                <c:pt idx="19">
                  <c:v>-3.0680393156635333</c:v>
                </c:pt>
                <c:pt idx="20">
                  <c:v>-3.0462854278042646</c:v>
                </c:pt>
              </c:numCache>
            </c:numRef>
          </c:yVal>
          <c:smooth val="0"/>
          <c:extLst>
            <c:ext xmlns:c16="http://schemas.microsoft.com/office/drawing/2014/chart" uri="{C3380CC4-5D6E-409C-BE32-E72D297353CC}">
              <c16:uniqueId val="{00000007-76D9-4025-A3C0-49AB18D432D5}"/>
            </c:ext>
          </c:extLst>
        </c:ser>
        <c:dLbls>
          <c:showLegendKey val="0"/>
          <c:showVal val="0"/>
          <c:showCatName val="0"/>
          <c:showSerName val="0"/>
          <c:showPercent val="0"/>
          <c:showBubbleSize val="0"/>
        </c:dLbls>
        <c:axId val="361053496"/>
        <c:axId val="173462712"/>
      </c:scatterChart>
      <c:valAx>
        <c:axId val="361053496"/>
        <c:scaling>
          <c:orientation val="minMax"/>
          <c:max val="100"/>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b="1" i="0" baseline="0">
                    <a:solidFill>
                      <a:sysClr val="windowText" lastClr="000000"/>
                    </a:solidFill>
                    <a:effectLst/>
                    <a:latin typeface="+mn-lt"/>
                    <a:cs typeface="Arial" panose="020B0604020202020204" pitchFamily="34" charset="0"/>
                  </a:rPr>
                  <a:t>Cu Composition (%)</a:t>
                </a:r>
                <a:endParaRPr lang="en-US" sz="1800" b="1">
                  <a:solidFill>
                    <a:sysClr val="windowText" lastClr="000000"/>
                  </a:solidFill>
                  <a:effectLst/>
                  <a:latin typeface="+mn-lt"/>
                  <a:cs typeface="Arial" panose="020B0604020202020204" pitchFamily="34" charset="0"/>
                </a:endParaRPr>
              </a:p>
            </c:rich>
          </c:tx>
          <c:layout>
            <c:manualLayout>
              <c:xMode val="edge"/>
              <c:yMode val="edge"/>
              <c:x val="0.40616460307879082"/>
              <c:y val="0.90988059371076169"/>
            </c:manualLayout>
          </c:layout>
          <c:overlay val="0"/>
          <c:spPr>
            <a:noFill/>
            <a:ln>
              <a:noFill/>
            </a:ln>
            <a:effectLst/>
          </c:spPr>
        </c:title>
        <c:numFmt formatCode="General" sourceLinked="1"/>
        <c:majorTickMark val="in"/>
        <c:minorTickMark val="none"/>
        <c:tickLblPos val="low"/>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mn-lt"/>
                <a:ea typeface="+mn-ea"/>
                <a:cs typeface="Arial" panose="020B0604020202020204" pitchFamily="34" charset="0"/>
              </a:defRPr>
            </a:pPr>
            <a:endParaRPr lang="en-US"/>
          </a:p>
        </c:txPr>
        <c:crossAx val="173462712"/>
        <c:crossesAt val="-3.4"/>
        <c:crossBetween val="midCat"/>
        <c:majorUnit val="10"/>
      </c:valAx>
      <c:valAx>
        <c:axId val="173462712"/>
        <c:scaling>
          <c:orientation val="minMax"/>
          <c:max val="-2.2999999999999998"/>
          <c:min val="-3.4"/>
        </c:scaling>
        <c:delete val="0"/>
        <c:axPos val="l"/>
        <c:title>
          <c:tx>
            <c:rich>
              <a:bodyPr rot="-5400000" spcFirstLastPara="1" vertOverflow="ellipsis" vert="horz" wrap="square" anchor="ctr" anchorCtr="1"/>
              <a:lstStyle/>
              <a:p>
                <a:pPr>
                  <a:defRPr sz="18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800" b="1" i="0" baseline="0" dirty="0">
                    <a:solidFill>
                      <a:sysClr val="windowText" lastClr="000000"/>
                    </a:solidFill>
                    <a:effectLst/>
                    <a:latin typeface="+mn-lt"/>
                    <a:cs typeface="Arial" panose="020B0604020202020204" pitchFamily="34" charset="0"/>
                  </a:rPr>
                  <a:t>Average CE (eV/atom)</a:t>
                </a:r>
                <a:endParaRPr lang="en-US" sz="1800" b="1" dirty="0">
                  <a:solidFill>
                    <a:sysClr val="windowText" lastClr="000000"/>
                  </a:solidFill>
                  <a:effectLst/>
                  <a:latin typeface="+mn-lt"/>
                  <a:cs typeface="Arial" panose="020B0604020202020204" pitchFamily="34" charset="0"/>
                </a:endParaRPr>
              </a:p>
            </c:rich>
          </c:tx>
          <c:layout>
            <c:manualLayout>
              <c:xMode val="edge"/>
              <c:yMode val="edge"/>
              <c:x val="1.8379484240817479E-2"/>
              <c:y val="0.22680664246867488"/>
            </c:manualLayout>
          </c:layout>
          <c:overlay val="0"/>
          <c:spPr>
            <a:noFill/>
            <a:ln>
              <a:noFill/>
            </a:ln>
            <a:effectLst/>
          </c:spPr>
        </c:title>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mn-lt"/>
                <a:ea typeface="+mn-ea"/>
                <a:cs typeface="Arial" panose="020B0604020202020204" pitchFamily="34" charset="0"/>
              </a:defRPr>
            </a:pPr>
            <a:endParaRPr lang="en-US"/>
          </a:p>
        </c:txPr>
        <c:crossAx val="361053496"/>
        <c:crossesAt val="-3.3"/>
        <c:crossBetween val="midCat"/>
      </c:valAx>
      <c:spPr>
        <a:noFill/>
        <a:ln w="19050">
          <a:solidFill>
            <a:schemeClr val="tx1"/>
          </a:solidFill>
        </a:ln>
        <a:effectLst/>
      </c:spPr>
    </c:plotArea>
    <c:legend>
      <c:legendPos val="r"/>
      <c:legendEntry>
        <c:idx val="2"/>
        <c:delete val="1"/>
      </c:legendEntry>
      <c:legendEntry>
        <c:idx val="3"/>
        <c:delete val="1"/>
      </c:legendEntry>
      <c:legendEntry>
        <c:idx val="4"/>
        <c:delete val="1"/>
      </c:legendEntry>
      <c:legendEntry>
        <c:idx val="5"/>
        <c:delete val="1"/>
      </c:legendEntry>
      <c:legendEntry>
        <c:idx val="6"/>
        <c:delete val="1"/>
      </c:legendEntry>
      <c:legendEntry>
        <c:idx val="7"/>
        <c:delete val="1"/>
      </c:legendEntry>
      <c:layout>
        <c:manualLayout>
          <c:xMode val="edge"/>
          <c:yMode val="edge"/>
          <c:x val="0.13791266566931934"/>
          <c:y val="0.34290437119721062"/>
          <c:w val="0.27115819317809903"/>
          <c:h val="0.11120986208781138"/>
        </c:manualLayout>
      </c:layout>
      <c:overlay val="0"/>
      <c:spPr>
        <a:noFill/>
        <a:ln>
          <a:noFill/>
        </a:ln>
        <a:effectLst/>
      </c:spPr>
      <c:txPr>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2000" b="0" i="0" u="none" strike="noStrike" kern="1200" spc="0" baseline="0">
                <a:solidFill>
                  <a:sysClr val="windowText" lastClr="000000"/>
                </a:solidFill>
                <a:latin typeface="+mn-lt"/>
                <a:ea typeface="+mn-ea"/>
                <a:cs typeface="+mn-cs"/>
              </a:defRPr>
            </a:pPr>
            <a:r>
              <a:rPr lang="en-US" sz="2000" b="1" i="0" u="none" strike="noStrike" baseline="0" dirty="0">
                <a:solidFill>
                  <a:sysClr val="windowText" lastClr="000000"/>
                </a:solidFill>
                <a:effectLst/>
              </a:rPr>
              <a:t>55-atom </a:t>
            </a:r>
            <a:r>
              <a:rPr lang="en-US" sz="2000" b="1" i="0" baseline="0" dirty="0" err="1">
                <a:solidFill>
                  <a:sysClr val="windowText" lastClr="000000"/>
                </a:solidFill>
                <a:effectLst/>
              </a:rPr>
              <a:t>AgAu</a:t>
            </a:r>
            <a:r>
              <a:rPr lang="en-US" sz="2000" b="1" i="0" baseline="0" dirty="0">
                <a:solidFill>
                  <a:sysClr val="windowText" lastClr="000000"/>
                </a:solidFill>
                <a:effectLst/>
              </a:rPr>
              <a:t> NP</a:t>
            </a:r>
            <a:endParaRPr lang="en-US" sz="2000" b="1" dirty="0">
              <a:solidFill>
                <a:sysClr val="windowText" lastClr="000000"/>
              </a:solidFill>
              <a:effectLst/>
            </a:endParaRPr>
          </a:p>
        </c:rich>
      </c:tx>
      <c:layout>
        <c:manualLayout>
          <c:xMode val="edge"/>
          <c:yMode val="edge"/>
          <c:x val="0.39521729423732221"/>
          <c:y val="7.0442616543018019E-2"/>
        </c:manualLayout>
      </c:layout>
      <c:overlay val="0"/>
      <c:spPr>
        <a:noFill/>
        <a:ln>
          <a:noFill/>
        </a:ln>
        <a:effectLst/>
      </c:spPr>
      <c:txPr>
        <a:bodyPr rot="0" spcFirstLastPara="1" vertOverflow="ellipsis" vert="horz" wrap="square" anchor="ctr" anchorCtr="1"/>
        <a:lstStyle/>
        <a:p>
          <a:pPr algn="ctr">
            <a:defRPr sz="200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10810080940543526"/>
          <c:y val="6.3542438679472735E-2"/>
          <c:w val="0.86017145825077157"/>
          <c:h val="0.79546120567409362"/>
        </c:manualLayout>
      </c:layout>
      <c:scatterChart>
        <c:scatterStyle val="lineMarker"/>
        <c:varyColors val="0"/>
        <c:ser>
          <c:idx val="0"/>
          <c:order val="0"/>
          <c:tx>
            <c:v>Icosahedron</c:v>
          </c:tx>
          <c:spPr>
            <a:ln w="25400" cap="rnd">
              <a:noFill/>
              <a:round/>
            </a:ln>
            <a:effectLst/>
          </c:spPr>
          <c:marker>
            <c:symbol val="circle"/>
            <c:size val="8"/>
            <c:spPr>
              <a:solidFill>
                <a:schemeClr val="accent1"/>
              </a:solidFill>
              <a:ln w="9525">
                <a:noFill/>
              </a:ln>
              <a:effectLst/>
            </c:spPr>
          </c:marker>
          <c:trendline>
            <c:spPr>
              <a:ln w="19050" cap="rnd">
                <a:solidFill>
                  <a:schemeClr val="accent1"/>
                </a:solidFill>
                <a:prstDash val="sysDot"/>
              </a:ln>
              <a:effectLst/>
            </c:spPr>
            <c:trendlineType val="poly"/>
            <c:order val="2"/>
            <c:dispRSqr val="0"/>
            <c:dispEq val="0"/>
          </c:trendline>
          <c:errBars>
            <c:errDir val="y"/>
            <c:errBarType val="both"/>
            <c:errValType val="cust"/>
            <c:noEndCap val="0"/>
            <c:plus>
              <c:numRef>
                <c:f>[3]Sheet1!$I$45:$I$65</c:f>
                <c:numCache>
                  <c:formatCode>General</c:formatCode>
                  <c:ptCount val="21"/>
                  <c:pt idx="0">
                    <c:v>8.8817841970012523E-16</c:v>
                  </c:pt>
                  <c:pt idx="1">
                    <c:v>7.8267969152973386E-4</c:v>
                  </c:pt>
                  <c:pt idx="2">
                    <c:v>1.369192093846171E-3</c:v>
                  </c:pt>
                  <c:pt idx="3">
                    <c:v>1.846347232306952E-3</c:v>
                  </c:pt>
                  <c:pt idx="4">
                    <c:v>2.2581293501436491E-3</c:v>
                  </c:pt>
                  <c:pt idx="5">
                    <c:v>2.4859120344910349E-3</c:v>
                  </c:pt>
                  <c:pt idx="6">
                    <c:v>2.7873794358913308E-3</c:v>
                  </c:pt>
                  <c:pt idx="7">
                    <c:v>3.0387884824174989E-3</c:v>
                  </c:pt>
                  <c:pt idx="8">
                    <c:v>3.235241291781492E-3</c:v>
                  </c:pt>
                  <c:pt idx="9">
                    <c:v>3.3300982918317381E-3</c:v>
                  </c:pt>
                  <c:pt idx="10">
                    <c:v>3.430765694093443E-3</c:v>
                  </c:pt>
                  <c:pt idx="11">
                    <c:v>3.4747996424716681E-3</c:v>
                  </c:pt>
                  <c:pt idx="12">
                    <c:v>3.4578090710398958E-3</c:v>
                  </c:pt>
                  <c:pt idx="13">
                    <c:v>3.4149272310865821E-3</c:v>
                  </c:pt>
                  <c:pt idx="14">
                    <c:v>3.2893351100805749E-3</c:v>
                  </c:pt>
                  <c:pt idx="15">
                    <c:v>3.1103422848569148E-3</c:v>
                  </c:pt>
                  <c:pt idx="16">
                    <c:v>2.8363910878591069E-3</c:v>
                  </c:pt>
                  <c:pt idx="17">
                    <c:v>2.6092513818101941E-3</c:v>
                  </c:pt>
                  <c:pt idx="18">
                    <c:v>2.1734833589479442E-3</c:v>
                  </c:pt>
                  <c:pt idx="19">
                    <c:v>1.5554029492657411E-3</c:v>
                  </c:pt>
                  <c:pt idx="20">
                    <c:v>1.332267629550188E-15</c:v>
                  </c:pt>
                </c:numCache>
              </c:numRef>
            </c:plus>
            <c:minus>
              <c:numRef>
                <c:f>[3]Sheet1!$I$45:$I$65</c:f>
                <c:numCache>
                  <c:formatCode>General</c:formatCode>
                  <c:ptCount val="21"/>
                  <c:pt idx="0">
                    <c:v>8.8817841970012523E-16</c:v>
                  </c:pt>
                  <c:pt idx="1">
                    <c:v>7.8267969152973386E-4</c:v>
                  </c:pt>
                  <c:pt idx="2">
                    <c:v>1.369192093846171E-3</c:v>
                  </c:pt>
                  <c:pt idx="3">
                    <c:v>1.846347232306952E-3</c:v>
                  </c:pt>
                  <c:pt idx="4">
                    <c:v>2.2581293501436491E-3</c:v>
                  </c:pt>
                  <c:pt idx="5">
                    <c:v>2.4859120344910349E-3</c:v>
                  </c:pt>
                  <c:pt idx="6">
                    <c:v>2.7873794358913308E-3</c:v>
                  </c:pt>
                  <c:pt idx="7">
                    <c:v>3.0387884824174989E-3</c:v>
                  </c:pt>
                  <c:pt idx="8">
                    <c:v>3.235241291781492E-3</c:v>
                  </c:pt>
                  <c:pt idx="9">
                    <c:v>3.3300982918317381E-3</c:v>
                  </c:pt>
                  <c:pt idx="10">
                    <c:v>3.430765694093443E-3</c:v>
                  </c:pt>
                  <c:pt idx="11">
                    <c:v>3.4747996424716681E-3</c:v>
                  </c:pt>
                  <c:pt idx="12">
                    <c:v>3.4578090710398958E-3</c:v>
                  </c:pt>
                  <c:pt idx="13">
                    <c:v>3.4149272310865821E-3</c:v>
                  </c:pt>
                  <c:pt idx="14">
                    <c:v>3.2893351100805749E-3</c:v>
                  </c:pt>
                  <c:pt idx="15">
                    <c:v>3.1103422848569148E-3</c:v>
                  </c:pt>
                  <c:pt idx="16">
                    <c:v>2.8363910878591069E-3</c:v>
                  </c:pt>
                  <c:pt idx="17">
                    <c:v>2.6092513818101941E-3</c:v>
                  </c:pt>
                  <c:pt idx="18">
                    <c:v>2.1734833589479442E-3</c:v>
                  </c:pt>
                  <c:pt idx="19">
                    <c:v>1.5554029492657411E-3</c:v>
                  </c:pt>
                  <c:pt idx="20">
                    <c:v>1.332267629550188E-15</c:v>
                  </c:pt>
                </c:numCache>
              </c:numRef>
            </c:minus>
            <c:spPr>
              <a:noFill/>
              <a:ln w="9525" cap="flat" cmpd="sng" algn="ctr">
                <a:solidFill>
                  <a:schemeClr val="tx1">
                    <a:lumMod val="65000"/>
                    <a:lumOff val="35000"/>
                  </a:schemeClr>
                </a:solidFill>
                <a:round/>
              </a:ln>
              <a:effectLst/>
            </c:spPr>
          </c:errBars>
          <c:xVal>
            <c:numRef>
              <c:f>[3]Sheet1!$B$45:$B$65</c:f>
              <c:numCache>
                <c:formatCode>General</c:formatCode>
                <c:ptCount val="21"/>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numCache>
            </c:numRef>
          </c:xVal>
          <c:yVal>
            <c:numRef>
              <c:f>[3]Sheet1!$F$45:$F$65</c:f>
              <c:numCache>
                <c:formatCode>General</c:formatCode>
                <c:ptCount val="21"/>
                <c:pt idx="0">
                  <c:v>-3.185172386107042</c:v>
                </c:pt>
                <c:pt idx="1">
                  <c:v>-3.1662158065716941</c:v>
                </c:pt>
                <c:pt idx="2">
                  <c:v>-3.136759750813467</c:v>
                </c:pt>
                <c:pt idx="3">
                  <c:v>-3.1060773403458382</c:v>
                </c:pt>
                <c:pt idx="4">
                  <c:v>-3.0741859933985971</c:v>
                </c:pt>
                <c:pt idx="5">
                  <c:v>-3.0522443039594478</c:v>
                </c:pt>
                <c:pt idx="6">
                  <c:v>-3.0183123867648418</c:v>
                </c:pt>
                <c:pt idx="7">
                  <c:v>-2.9831793755261522</c:v>
                </c:pt>
                <c:pt idx="8">
                  <c:v>-2.9467980967949812</c:v>
                </c:pt>
                <c:pt idx="9">
                  <c:v>-2.9218789461856449</c:v>
                </c:pt>
                <c:pt idx="10">
                  <c:v>-2.8834744515039068</c:v>
                </c:pt>
                <c:pt idx="11">
                  <c:v>-2.8438459916178052</c:v>
                </c:pt>
                <c:pt idx="12">
                  <c:v>-2.8029902656751879</c:v>
                </c:pt>
                <c:pt idx="13">
                  <c:v>-2.7750912229387761</c:v>
                </c:pt>
                <c:pt idx="14">
                  <c:v>-2.7322246036455291</c:v>
                </c:pt>
                <c:pt idx="15">
                  <c:v>-2.6881158812640349</c:v>
                </c:pt>
                <c:pt idx="16">
                  <c:v>-2.6428036794970211</c:v>
                </c:pt>
                <c:pt idx="17">
                  <c:v>-2.6119262029299701</c:v>
                </c:pt>
                <c:pt idx="18">
                  <c:v>-2.5645680723593438</c:v>
                </c:pt>
                <c:pt idx="19">
                  <c:v>-2.5160032188994772</c:v>
                </c:pt>
                <c:pt idx="20">
                  <c:v>-2.466209590292848</c:v>
                </c:pt>
              </c:numCache>
            </c:numRef>
          </c:yVal>
          <c:smooth val="0"/>
          <c:extLst>
            <c:ext xmlns:c16="http://schemas.microsoft.com/office/drawing/2014/chart" uri="{C3380CC4-5D6E-409C-BE32-E72D297353CC}">
              <c16:uniqueId val="{00000001-4EBF-4616-8CC7-4E216166EA47}"/>
            </c:ext>
          </c:extLst>
        </c:ser>
        <c:ser>
          <c:idx val="1"/>
          <c:order val="1"/>
          <c:tx>
            <c:v>Cuboctahedron</c:v>
          </c:tx>
          <c:spPr>
            <a:ln w="25400" cap="rnd">
              <a:noFill/>
              <a:round/>
            </a:ln>
            <a:effectLst/>
          </c:spPr>
          <c:marker>
            <c:symbol val="circle"/>
            <c:size val="9"/>
            <c:spPr>
              <a:solidFill>
                <a:srgbClr val="C00000"/>
              </a:solidFill>
              <a:ln w="9525">
                <a:noFill/>
              </a:ln>
              <a:effectLst/>
            </c:spPr>
          </c:marker>
          <c:trendline>
            <c:spPr>
              <a:ln w="19050" cap="rnd">
                <a:solidFill>
                  <a:schemeClr val="accent2"/>
                </a:solidFill>
                <a:prstDash val="sysDot"/>
              </a:ln>
              <a:effectLst/>
            </c:spPr>
            <c:trendlineType val="poly"/>
            <c:order val="2"/>
            <c:dispRSqr val="0"/>
            <c:dispEq val="0"/>
          </c:trendline>
          <c:errBars>
            <c:errDir val="y"/>
            <c:errBarType val="both"/>
            <c:errValType val="cust"/>
            <c:noEndCap val="0"/>
            <c:plus>
              <c:numRef>
                <c:f>[3]Sheet1!$T$45:$T$65</c:f>
                <c:numCache>
                  <c:formatCode>General</c:formatCode>
                  <c:ptCount val="21"/>
                  <c:pt idx="0">
                    <c:v>4.4408920985006262E-16</c:v>
                  </c:pt>
                  <c:pt idx="1">
                    <c:v>1.212822222201895E-3</c:v>
                  </c:pt>
                  <c:pt idx="2">
                    <c:v>1.9084492941207629E-3</c:v>
                  </c:pt>
                  <c:pt idx="3">
                    <c:v>2.4044499593018592E-3</c:v>
                  </c:pt>
                  <c:pt idx="4">
                    <c:v>2.78310870787697E-3</c:v>
                  </c:pt>
                  <c:pt idx="5">
                    <c:v>2.9916160563844638E-3</c:v>
                  </c:pt>
                  <c:pt idx="6">
                    <c:v>3.256820716037574E-3</c:v>
                  </c:pt>
                  <c:pt idx="7">
                    <c:v>3.4693480611821619E-3</c:v>
                  </c:pt>
                  <c:pt idx="8">
                    <c:v>3.626662003742189E-3</c:v>
                  </c:pt>
                  <c:pt idx="9">
                    <c:v>3.7021237735229378E-3</c:v>
                  </c:pt>
                  <c:pt idx="10">
                    <c:v>3.7837840715329971E-3</c:v>
                  </c:pt>
                  <c:pt idx="11">
                    <c:v>3.7928776121552051E-3</c:v>
                  </c:pt>
                  <c:pt idx="12">
                    <c:v>3.7677888580914462E-3</c:v>
                  </c:pt>
                  <c:pt idx="13">
                    <c:v>3.7247115340309171E-3</c:v>
                  </c:pt>
                  <c:pt idx="14">
                    <c:v>3.6087421519583099E-3</c:v>
                  </c:pt>
                  <c:pt idx="15">
                    <c:v>3.4129915795881858E-3</c:v>
                  </c:pt>
                  <c:pt idx="16">
                    <c:v>3.1545391966935669E-3</c:v>
                  </c:pt>
                  <c:pt idx="17">
                    <c:v>2.9218578905144139E-3</c:v>
                  </c:pt>
                  <c:pt idx="18">
                    <c:v>2.4692544792813951E-3</c:v>
                  </c:pt>
                  <c:pt idx="19">
                    <c:v>1.8056498358900929E-3</c:v>
                  </c:pt>
                  <c:pt idx="20">
                    <c:v>8.8817841970012523E-16</c:v>
                  </c:pt>
                </c:numCache>
              </c:numRef>
            </c:plus>
            <c:minus>
              <c:numRef>
                <c:f>[3]Sheet1!$T$45:$T$65</c:f>
                <c:numCache>
                  <c:formatCode>General</c:formatCode>
                  <c:ptCount val="21"/>
                  <c:pt idx="0">
                    <c:v>4.4408920985006262E-16</c:v>
                  </c:pt>
                  <c:pt idx="1">
                    <c:v>1.212822222201895E-3</c:v>
                  </c:pt>
                  <c:pt idx="2">
                    <c:v>1.9084492941207629E-3</c:v>
                  </c:pt>
                  <c:pt idx="3">
                    <c:v>2.4044499593018592E-3</c:v>
                  </c:pt>
                  <c:pt idx="4">
                    <c:v>2.78310870787697E-3</c:v>
                  </c:pt>
                  <c:pt idx="5">
                    <c:v>2.9916160563844638E-3</c:v>
                  </c:pt>
                  <c:pt idx="6">
                    <c:v>3.256820716037574E-3</c:v>
                  </c:pt>
                  <c:pt idx="7">
                    <c:v>3.4693480611821619E-3</c:v>
                  </c:pt>
                  <c:pt idx="8">
                    <c:v>3.626662003742189E-3</c:v>
                  </c:pt>
                  <c:pt idx="9">
                    <c:v>3.7021237735229378E-3</c:v>
                  </c:pt>
                  <c:pt idx="10">
                    <c:v>3.7837840715329971E-3</c:v>
                  </c:pt>
                  <c:pt idx="11">
                    <c:v>3.7928776121552051E-3</c:v>
                  </c:pt>
                  <c:pt idx="12">
                    <c:v>3.7677888580914462E-3</c:v>
                  </c:pt>
                  <c:pt idx="13">
                    <c:v>3.7247115340309171E-3</c:v>
                  </c:pt>
                  <c:pt idx="14">
                    <c:v>3.6087421519583099E-3</c:v>
                  </c:pt>
                  <c:pt idx="15">
                    <c:v>3.4129915795881858E-3</c:v>
                  </c:pt>
                  <c:pt idx="16">
                    <c:v>3.1545391966935669E-3</c:v>
                  </c:pt>
                  <c:pt idx="17">
                    <c:v>2.9218578905144139E-3</c:v>
                  </c:pt>
                  <c:pt idx="18">
                    <c:v>2.4692544792813951E-3</c:v>
                  </c:pt>
                  <c:pt idx="19">
                    <c:v>1.8056498358900929E-3</c:v>
                  </c:pt>
                  <c:pt idx="20">
                    <c:v>8.8817841970012523E-16</c:v>
                  </c:pt>
                </c:numCache>
              </c:numRef>
            </c:minus>
            <c:spPr>
              <a:noFill/>
              <a:ln w="9525" cap="flat" cmpd="sng" algn="ctr">
                <a:solidFill>
                  <a:schemeClr val="tx1">
                    <a:lumMod val="65000"/>
                    <a:lumOff val="35000"/>
                  </a:schemeClr>
                </a:solidFill>
                <a:round/>
              </a:ln>
              <a:effectLst/>
            </c:spPr>
          </c:errBars>
          <c:xVal>
            <c:numRef>
              <c:f>[3]Sheet1!$M$45:$M$65</c:f>
              <c:numCache>
                <c:formatCode>General</c:formatCode>
                <c:ptCount val="21"/>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numCache>
            </c:numRef>
          </c:xVal>
          <c:yVal>
            <c:numRef>
              <c:f>[3]Sheet1!$Q$45:$Q$65</c:f>
              <c:numCache>
                <c:formatCode>General</c:formatCode>
                <c:ptCount val="21"/>
                <c:pt idx="0">
                  <c:v>-3.0462854278042641</c:v>
                </c:pt>
                <c:pt idx="1">
                  <c:v>-3.028150523599237</c:v>
                </c:pt>
                <c:pt idx="2">
                  <c:v>-2.9999853667696188</c:v>
                </c:pt>
                <c:pt idx="3">
                  <c:v>-2.9706380920354571</c:v>
                </c:pt>
                <c:pt idx="4">
                  <c:v>-2.9401384300284512</c:v>
                </c:pt>
                <c:pt idx="5">
                  <c:v>-2.91915552400978</c:v>
                </c:pt>
                <c:pt idx="6">
                  <c:v>-2.8867132833058791</c:v>
                </c:pt>
                <c:pt idx="7">
                  <c:v>-2.8530883228208341</c:v>
                </c:pt>
                <c:pt idx="8">
                  <c:v>-2.8183025394888812</c:v>
                </c:pt>
                <c:pt idx="9">
                  <c:v>-2.794467762632932</c:v>
                </c:pt>
                <c:pt idx="10">
                  <c:v>-2.7577344553423209</c:v>
                </c:pt>
                <c:pt idx="11">
                  <c:v>-2.7198445565477392</c:v>
                </c:pt>
                <c:pt idx="12">
                  <c:v>-2.6807735384159979</c:v>
                </c:pt>
                <c:pt idx="13">
                  <c:v>-2.6540915704187311</c:v>
                </c:pt>
                <c:pt idx="14">
                  <c:v>-2.6130754495737438</c:v>
                </c:pt>
                <c:pt idx="15">
                  <c:v>-2.570905450923572</c:v>
                </c:pt>
                <c:pt idx="16">
                  <c:v>-2.527575356016496</c:v>
                </c:pt>
                <c:pt idx="17">
                  <c:v>-2.49802973289041</c:v>
                </c:pt>
                <c:pt idx="18">
                  <c:v>-2.4527424431395439</c:v>
                </c:pt>
                <c:pt idx="19">
                  <c:v>-2.406293955538342</c:v>
                </c:pt>
                <c:pt idx="20">
                  <c:v>-2.3586724441004239</c:v>
                </c:pt>
              </c:numCache>
            </c:numRef>
          </c:yVal>
          <c:smooth val="0"/>
          <c:extLst>
            <c:ext xmlns:c16="http://schemas.microsoft.com/office/drawing/2014/chart" uri="{C3380CC4-5D6E-409C-BE32-E72D297353CC}">
              <c16:uniqueId val="{00000003-4EBF-4616-8CC7-4E216166EA47}"/>
            </c:ext>
          </c:extLst>
        </c:ser>
        <c:ser>
          <c:idx val="2"/>
          <c:order val="2"/>
          <c:tx>
            <c:v>stdv icosa up</c:v>
          </c:tx>
          <c:spPr>
            <a:ln w="25400" cap="rnd">
              <a:noFill/>
              <a:round/>
            </a:ln>
            <a:effectLst/>
          </c:spPr>
          <c:marker>
            <c:symbol val="dot"/>
            <c:size val="2"/>
            <c:spPr>
              <a:noFill/>
              <a:ln w="9525">
                <a:solidFill>
                  <a:schemeClr val="accent3"/>
                </a:solidFill>
              </a:ln>
              <a:effectLst/>
            </c:spPr>
          </c:marker>
          <c:dPt>
            <c:idx val="1"/>
            <c:marker>
              <c:symbol val="dot"/>
              <c:size val="3"/>
              <c:spPr>
                <a:noFill/>
                <a:ln w="9525">
                  <a:solidFill>
                    <a:schemeClr val="accent3"/>
                  </a:solidFill>
                </a:ln>
                <a:effectLst/>
              </c:spPr>
            </c:marker>
            <c:bubble3D val="0"/>
            <c:extLst>
              <c:ext xmlns:c16="http://schemas.microsoft.com/office/drawing/2014/chart" uri="{C3380CC4-5D6E-409C-BE32-E72D297353CC}">
                <c16:uniqueId val="{00000004-4EBF-4616-8CC7-4E216166EA47}"/>
              </c:ext>
            </c:extLst>
          </c:dPt>
          <c:xVal>
            <c:numRef>
              <c:f>'[3]Ag-Au'!$Q$7:$Q$27</c:f>
              <c:numCache>
                <c:formatCode>General</c:formatCode>
                <c:ptCount val="21"/>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numCache>
            </c:numRef>
          </c:xVal>
          <c:yVal>
            <c:numRef>
              <c:f>'[3]Ag-Au'!$Z$7:$Z$27</c:f>
              <c:numCache>
                <c:formatCode>General</c:formatCode>
                <c:ptCount val="21"/>
                <c:pt idx="0">
                  <c:v>-3.1851723861070411</c:v>
                </c:pt>
                <c:pt idx="1">
                  <c:v>-3.1654331268801643</c:v>
                </c:pt>
                <c:pt idx="2">
                  <c:v>-3.1353905587196209</c:v>
                </c:pt>
                <c:pt idx="3">
                  <c:v>-3.1042309931135312</c:v>
                </c:pt>
                <c:pt idx="4">
                  <c:v>-3.0719278640484533</c:v>
                </c:pt>
                <c:pt idx="5">
                  <c:v>-3.0497583919249567</c:v>
                </c:pt>
                <c:pt idx="6">
                  <c:v>-3.0155250073289506</c:v>
                </c:pt>
                <c:pt idx="7">
                  <c:v>-2.9801405870437345</c:v>
                </c:pt>
                <c:pt idx="8">
                  <c:v>-2.9435628555031998</c:v>
                </c:pt>
                <c:pt idx="9">
                  <c:v>-2.9185488478938133</c:v>
                </c:pt>
                <c:pt idx="10">
                  <c:v>-2.8800436858098135</c:v>
                </c:pt>
                <c:pt idx="11">
                  <c:v>-2.8403711919753336</c:v>
                </c:pt>
                <c:pt idx="12">
                  <c:v>-2.799532456604148</c:v>
                </c:pt>
                <c:pt idx="13">
                  <c:v>-2.7716762957076897</c:v>
                </c:pt>
                <c:pt idx="14">
                  <c:v>-2.7289352685354484</c:v>
                </c:pt>
                <c:pt idx="15">
                  <c:v>-2.685005538979178</c:v>
                </c:pt>
                <c:pt idx="16">
                  <c:v>-2.6399672884091618</c:v>
                </c:pt>
                <c:pt idx="17">
                  <c:v>-2.60931695154816</c:v>
                </c:pt>
                <c:pt idx="18">
                  <c:v>-2.5623945890003959</c:v>
                </c:pt>
                <c:pt idx="19">
                  <c:v>-2.5144478159502115</c:v>
                </c:pt>
                <c:pt idx="20">
                  <c:v>-2.4662095902928467</c:v>
                </c:pt>
              </c:numCache>
            </c:numRef>
          </c:yVal>
          <c:smooth val="0"/>
          <c:extLst>
            <c:ext xmlns:c16="http://schemas.microsoft.com/office/drawing/2014/chart" uri="{C3380CC4-5D6E-409C-BE32-E72D297353CC}">
              <c16:uniqueId val="{00000005-4EBF-4616-8CC7-4E216166EA47}"/>
            </c:ext>
          </c:extLst>
        </c:ser>
        <c:dLbls>
          <c:showLegendKey val="0"/>
          <c:showVal val="0"/>
          <c:showCatName val="0"/>
          <c:showSerName val="0"/>
          <c:showPercent val="0"/>
          <c:showBubbleSize val="0"/>
        </c:dLbls>
        <c:axId val="86898912"/>
        <c:axId val="86896288"/>
      </c:scatterChart>
      <c:valAx>
        <c:axId val="86898912"/>
        <c:scaling>
          <c:orientation val="minMax"/>
          <c:max val="100"/>
        </c:scaling>
        <c:delete val="0"/>
        <c:axPos val="b"/>
        <c:title>
          <c:tx>
            <c:rich>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r>
                  <a:rPr lang="en-US" sz="1800" b="1" i="0" baseline="0">
                    <a:solidFill>
                      <a:sysClr val="windowText" lastClr="000000"/>
                    </a:solidFill>
                    <a:effectLst/>
                  </a:rPr>
                  <a:t>Ag Composition (%)</a:t>
                </a:r>
                <a:endParaRPr lang="en-US" sz="1800" b="1">
                  <a:solidFill>
                    <a:sysClr val="windowText" lastClr="000000"/>
                  </a:solidFill>
                  <a:effectLst/>
                </a:endParaRPr>
              </a:p>
            </c:rich>
          </c:tx>
          <c:layout>
            <c:manualLayout>
              <c:xMode val="edge"/>
              <c:yMode val="edge"/>
              <c:x val="0.39679950553018262"/>
              <c:y val="0.93195434088926632"/>
            </c:manualLayout>
          </c:layout>
          <c:overlay val="0"/>
          <c:spPr>
            <a:noFill/>
            <a:ln>
              <a:noFill/>
            </a:ln>
            <a:effectLst/>
          </c:spPr>
          <c:txPr>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title>
        <c:numFmt formatCode="General" sourceLinked="1"/>
        <c:majorTickMark val="in"/>
        <c:minorTickMark val="none"/>
        <c:tickLblPos val="low"/>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crossAx val="86896288"/>
        <c:crossesAt val="-3.4"/>
        <c:crossBetween val="midCat"/>
        <c:majorUnit val="10"/>
      </c:valAx>
      <c:valAx>
        <c:axId val="86896288"/>
        <c:scaling>
          <c:orientation val="minMax"/>
          <c:max val="-2.2999999999999998"/>
          <c:min val="-3.4"/>
        </c:scaling>
        <c:delete val="0"/>
        <c:axPos val="l"/>
        <c:title>
          <c:tx>
            <c:rich>
              <a:bodyPr rot="-5400000" spcFirstLastPara="1" vertOverflow="ellipsis" vert="horz" wrap="square" anchor="ctr" anchorCtr="1"/>
              <a:lstStyle/>
              <a:p>
                <a:pPr>
                  <a:defRPr sz="1800" b="0" i="0" u="none" strike="noStrike" kern="1200" baseline="0">
                    <a:solidFill>
                      <a:sysClr val="windowText" lastClr="000000"/>
                    </a:solidFill>
                    <a:latin typeface="+mn-lt"/>
                    <a:ea typeface="+mn-ea"/>
                    <a:cs typeface="+mn-cs"/>
                  </a:defRPr>
                </a:pPr>
                <a:r>
                  <a:rPr lang="en-US" sz="1800" b="1" i="0" baseline="0" dirty="0">
                    <a:solidFill>
                      <a:sysClr val="windowText" lastClr="000000"/>
                    </a:solidFill>
                    <a:effectLst/>
                  </a:rPr>
                  <a:t>Average CE (eV/atom)</a:t>
                </a:r>
                <a:endParaRPr lang="en-US" sz="1800" b="1" dirty="0">
                  <a:solidFill>
                    <a:sysClr val="windowText" lastClr="000000"/>
                  </a:solidFill>
                  <a:effectLst/>
                </a:endParaRPr>
              </a:p>
            </c:rich>
          </c:tx>
          <c:layout>
            <c:manualLayout>
              <c:xMode val="edge"/>
              <c:yMode val="edge"/>
              <c:x val="1.8280643576534506E-3"/>
              <c:y val="0.23017669928330373"/>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ysClr val="windowText" lastClr="000000"/>
                  </a:solidFill>
                  <a:latin typeface="+mn-lt"/>
                  <a:ea typeface="+mn-ea"/>
                  <a:cs typeface="+mn-cs"/>
                </a:defRPr>
              </a:pPr>
              <a:endParaRPr lang="en-US"/>
            </a:p>
          </c:txPr>
        </c:title>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crossAx val="86898912"/>
        <c:crossesAt val="0"/>
        <c:crossBetween val="midCat"/>
      </c:valAx>
      <c:spPr>
        <a:noFill/>
        <a:ln w="19050">
          <a:solidFill>
            <a:schemeClr val="tx1"/>
          </a:solidFill>
        </a:ln>
        <a:effectLst/>
      </c:spPr>
    </c:plotArea>
    <c:legend>
      <c:legendPos val="r"/>
      <c:legendEntry>
        <c:idx val="2"/>
        <c:delete val="1"/>
      </c:legendEntry>
      <c:legendEntry>
        <c:idx val="3"/>
        <c:delete val="1"/>
      </c:legendEntry>
      <c:legendEntry>
        <c:idx val="4"/>
        <c:delete val="1"/>
      </c:legendEntry>
      <c:layout>
        <c:manualLayout>
          <c:xMode val="edge"/>
          <c:yMode val="edge"/>
          <c:x val="0.67211420249109033"/>
          <c:y val="0.7204042369059791"/>
          <c:w val="0.29302374655600588"/>
          <c:h val="0.11803894428323615"/>
        </c:manualLayout>
      </c:layout>
      <c:overlay val="0"/>
      <c:spPr>
        <a:noFill/>
        <a:ln>
          <a:noFill/>
        </a:ln>
        <a:effectLst/>
      </c:spPr>
      <c:txPr>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1" i="0" baseline="0">
                <a:solidFill>
                  <a:sysClr val="windowText" lastClr="000000"/>
                </a:solidFill>
                <a:effectLst/>
              </a:rPr>
              <a:t>147-atom CuAu NP</a:t>
            </a:r>
            <a:endParaRPr lang="en-US" sz="2000" b="1">
              <a:solidFill>
                <a:sysClr val="windowText" lastClr="000000"/>
              </a:solidFill>
              <a:effectLst/>
            </a:endParaRPr>
          </a:p>
        </c:rich>
      </c:tx>
      <c:layout>
        <c:manualLayout>
          <c:xMode val="edge"/>
          <c:yMode val="edge"/>
          <c:x val="0.3984329272240803"/>
          <c:y val="2.2471620622432839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062799088205547"/>
          <c:y val="1.5859666450217632E-2"/>
          <c:w val="0.85746524161043436"/>
          <c:h val="0.80689385272108627"/>
        </c:manualLayout>
      </c:layout>
      <c:scatterChart>
        <c:scatterStyle val="lineMarker"/>
        <c:varyColors val="0"/>
        <c:ser>
          <c:idx val="0"/>
          <c:order val="0"/>
          <c:tx>
            <c:v>Icosahedron</c:v>
          </c:tx>
          <c:spPr>
            <a:ln w="25400" cap="rnd">
              <a:noFill/>
              <a:round/>
            </a:ln>
            <a:effectLst/>
          </c:spPr>
          <c:marker>
            <c:symbol val="circle"/>
            <c:size val="8"/>
            <c:spPr>
              <a:solidFill>
                <a:schemeClr val="accent1"/>
              </a:solidFill>
              <a:ln w="9525">
                <a:noFill/>
              </a:ln>
              <a:effectLst/>
            </c:spPr>
          </c:marker>
          <c:trendline>
            <c:spPr>
              <a:ln w="19050" cap="rnd">
                <a:solidFill>
                  <a:schemeClr val="accent1"/>
                </a:solidFill>
                <a:prstDash val="sysDot"/>
              </a:ln>
              <a:effectLst/>
            </c:spPr>
            <c:trendlineType val="poly"/>
            <c:order val="2"/>
            <c:dispRSqr val="0"/>
            <c:dispEq val="0"/>
          </c:trendline>
          <c:errBars>
            <c:errDir val="y"/>
            <c:errBarType val="both"/>
            <c:errValType val="cust"/>
            <c:noEndCap val="0"/>
            <c:plus>
              <c:numRef>
                <c:f>[2]Sheet1!$I$24:$I$44</c:f>
                <c:numCache>
                  <c:formatCode>General</c:formatCode>
                  <c:ptCount val="21"/>
                  <c:pt idx="0">
                    <c:v>1.332267629550188E-15</c:v>
                  </c:pt>
                  <c:pt idx="1">
                    <c:v>3.922685959204625E-3</c:v>
                  </c:pt>
                  <c:pt idx="2">
                    <c:v>5.5624091631356646E-3</c:v>
                  </c:pt>
                  <c:pt idx="3">
                    <c:v>7.708368630941609E-3</c:v>
                  </c:pt>
                  <c:pt idx="4">
                    <c:v>8.3214303474912071E-3</c:v>
                  </c:pt>
                  <c:pt idx="5">
                    <c:v>8.447212176338096E-3</c:v>
                  </c:pt>
                  <c:pt idx="6">
                    <c:v>1.138059709549037E-2</c:v>
                  </c:pt>
                  <c:pt idx="7">
                    <c:v>1.1049741910121719E-2</c:v>
                  </c:pt>
                  <c:pt idx="8">
                    <c:v>1.123520144927233E-2</c:v>
                  </c:pt>
                  <c:pt idx="9">
                    <c:v>1.095245628764399E-2</c:v>
                  </c:pt>
                  <c:pt idx="10">
                    <c:v>1.2200738360078549E-2</c:v>
                  </c:pt>
                  <c:pt idx="11">
                    <c:v>1.154628763854236E-2</c:v>
                  </c:pt>
                  <c:pt idx="12">
                    <c:v>1.2173291978915391E-2</c:v>
                  </c:pt>
                  <c:pt idx="13">
                    <c:v>1.061735561522275E-2</c:v>
                  </c:pt>
                  <c:pt idx="14">
                    <c:v>1.071503394107279E-2</c:v>
                  </c:pt>
                  <c:pt idx="15">
                    <c:v>1.170122082739582E-2</c:v>
                  </c:pt>
                  <c:pt idx="16">
                    <c:v>9.71945773912424E-3</c:v>
                  </c:pt>
                  <c:pt idx="17">
                    <c:v>9.4907654372940655E-3</c:v>
                  </c:pt>
                  <c:pt idx="18">
                    <c:v>7.7318929563791649E-3</c:v>
                  </c:pt>
                  <c:pt idx="19">
                    <c:v>5.740257450151034E-3</c:v>
                  </c:pt>
                  <c:pt idx="20">
                    <c:v>4.4408920985006262E-16</c:v>
                  </c:pt>
                </c:numCache>
              </c:numRef>
            </c:plus>
            <c:minus>
              <c:numRef>
                <c:f>[2]Sheet1!$I$24:$I$44</c:f>
                <c:numCache>
                  <c:formatCode>General</c:formatCode>
                  <c:ptCount val="21"/>
                  <c:pt idx="0">
                    <c:v>1.332267629550188E-15</c:v>
                  </c:pt>
                  <c:pt idx="1">
                    <c:v>3.922685959204625E-3</c:v>
                  </c:pt>
                  <c:pt idx="2">
                    <c:v>5.5624091631356646E-3</c:v>
                  </c:pt>
                  <c:pt idx="3">
                    <c:v>7.708368630941609E-3</c:v>
                  </c:pt>
                  <c:pt idx="4">
                    <c:v>8.3214303474912071E-3</c:v>
                  </c:pt>
                  <c:pt idx="5">
                    <c:v>8.447212176338096E-3</c:v>
                  </c:pt>
                  <c:pt idx="6">
                    <c:v>1.138059709549037E-2</c:v>
                  </c:pt>
                  <c:pt idx="7">
                    <c:v>1.1049741910121719E-2</c:v>
                  </c:pt>
                  <c:pt idx="8">
                    <c:v>1.123520144927233E-2</c:v>
                  </c:pt>
                  <c:pt idx="9">
                    <c:v>1.095245628764399E-2</c:v>
                  </c:pt>
                  <c:pt idx="10">
                    <c:v>1.2200738360078549E-2</c:v>
                  </c:pt>
                  <c:pt idx="11">
                    <c:v>1.154628763854236E-2</c:v>
                  </c:pt>
                  <c:pt idx="12">
                    <c:v>1.2173291978915391E-2</c:v>
                  </c:pt>
                  <c:pt idx="13">
                    <c:v>1.061735561522275E-2</c:v>
                  </c:pt>
                  <c:pt idx="14">
                    <c:v>1.071503394107279E-2</c:v>
                  </c:pt>
                  <c:pt idx="15">
                    <c:v>1.170122082739582E-2</c:v>
                  </c:pt>
                  <c:pt idx="16">
                    <c:v>9.71945773912424E-3</c:v>
                  </c:pt>
                  <c:pt idx="17">
                    <c:v>9.4907654372940655E-3</c:v>
                  </c:pt>
                  <c:pt idx="18">
                    <c:v>7.7318929563791649E-3</c:v>
                  </c:pt>
                  <c:pt idx="19">
                    <c:v>5.740257450151034E-3</c:v>
                  </c:pt>
                  <c:pt idx="20">
                    <c:v>4.4408920985006262E-16</c:v>
                  </c:pt>
                </c:numCache>
              </c:numRef>
            </c:minus>
            <c:spPr>
              <a:noFill/>
              <a:ln w="9525" cap="flat" cmpd="sng" algn="ctr">
                <a:solidFill>
                  <a:schemeClr val="tx1">
                    <a:lumMod val="65000"/>
                    <a:lumOff val="35000"/>
                  </a:schemeClr>
                </a:solidFill>
                <a:round/>
              </a:ln>
              <a:effectLst/>
            </c:spPr>
          </c:errBars>
          <c:xVal>
            <c:numRef>
              <c:f>[1]Sheet1!$D$24:$D$44</c:f>
              <c:numCache>
                <c:formatCode>General</c:formatCode>
                <c:ptCount val="21"/>
                <c:pt idx="0">
                  <c:v>100</c:v>
                </c:pt>
                <c:pt idx="1">
                  <c:v>95</c:v>
                </c:pt>
                <c:pt idx="2">
                  <c:v>90</c:v>
                </c:pt>
                <c:pt idx="3">
                  <c:v>85</c:v>
                </c:pt>
                <c:pt idx="4">
                  <c:v>80</c:v>
                </c:pt>
                <c:pt idx="5">
                  <c:v>75</c:v>
                </c:pt>
                <c:pt idx="6">
                  <c:v>70</c:v>
                </c:pt>
                <c:pt idx="7">
                  <c:v>65</c:v>
                </c:pt>
                <c:pt idx="8">
                  <c:v>60</c:v>
                </c:pt>
                <c:pt idx="9">
                  <c:v>55</c:v>
                </c:pt>
                <c:pt idx="10">
                  <c:v>50</c:v>
                </c:pt>
                <c:pt idx="11">
                  <c:v>45</c:v>
                </c:pt>
                <c:pt idx="12">
                  <c:v>40</c:v>
                </c:pt>
                <c:pt idx="13">
                  <c:v>35</c:v>
                </c:pt>
                <c:pt idx="14">
                  <c:v>30</c:v>
                </c:pt>
                <c:pt idx="15">
                  <c:v>25</c:v>
                </c:pt>
                <c:pt idx="16">
                  <c:v>20</c:v>
                </c:pt>
                <c:pt idx="17">
                  <c:v>15</c:v>
                </c:pt>
                <c:pt idx="18">
                  <c:v>10</c:v>
                </c:pt>
                <c:pt idx="19">
                  <c:v>5</c:v>
                </c:pt>
                <c:pt idx="20">
                  <c:v>0</c:v>
                </c:pt>
              </c:numCache>
            </c:numRef>
          </c:xVal>
          <c:yVal>
            <c:numRef>
              <c:f>[1]Sheet1!$F$24:$F$44</c:f>
              <c:numCache>
                <c:formatCode>General</c:formatCode>
                <c:ptCount val="21"/>
                <c:pt idx="0">
                  <c:v>-3.081541423309571</c:v>
                </c:pt>
                <c:pt idx="1">
                  <c:v>-3.1126878996190341</c:v>
                </c:pt>
                <c:pt idx="2">
                  <c:v>-3.1420802676653552</c:v>
                </c:pt>
                <c:pt idx="3">
                  <c:v>-3.1733098583933441</c:v>
                </c:pt>
                <c:pt idx="4">
                  <c:v>-3.198570777711006</c:v>
                </c:pt>
                <c:pt idx="5">
                  <c:v>-3.2224018923348789</c:v>
                </c:pt>
                <c:pt idx="6">
                  <c:v>-3.2472257802625601</c:v>
                </c:pt>
                <c:pt idx="7">
                  <c:v>-3.2675393585953958</c:v>
                </c:pt>
                <c:pt idx="8">
                  <c:v>-3.286104421187038</c:v>
                </c:pt>
                <c:pt idx="9">
                  <c:v>-3.3040180052149171</c:v>
                </c:pt>
                <c:pt idx="10">
                  <c:v>-3.3186516087698679</c:v>
                </c:pt>
                <c:pt idx="11">
                  <c:v>-3.3312660957584721</c:v>
                </c:pt>
                <c:pt idx="12">
                  <c:v>-3.3433525131316149</c:v>
                </c:pt>
                <c:pt idx="13">
                  <c:v>-3.3530737624902041</c:v>
                </c:pt>
                <c:pt idx="14">
                  <c:v>-3.360272836906907</c:v>
                </c:pt>
                <c:pt idx="15">
                  <c:v>-3.365714667518533</c:v>
                </c:pt>
                <c:pt idx="16">
                  <c:v>-3.3690167091750132</c:v>
                </c:pt>
                <c:pt idx="17">
                  <c:v>-3.3707721401459829</c:v>
                </c:pt>
                <c:pt idx="18">
                  <c:v>-3.370644962285978</c:v>
                </c:pt>
                <c:pt idx="19">
                  <c:v>-3.36894151845754</c:v>
                </c:pt>
                <c:pt idx="20">
                  <c:v>-3.3640896340429149</c:v>
                </c:pt>
              </c:numCache>
            </c:numRef>
          </c:yVal>
          <c:smooth val="0"/>
          <c:extLst>
            <c:ext xmlns:c16="http://schemas.microsoft.com/office/drawing/2014/chart" uri="{C3380CC4-5D6E-409C-BE32-E72D297353CC}">
              <c16:uniqueId val="{00000001-7620-4BE2-8020-E422F0E14BCD}"/>
            </c:ext>
          </c:extLst>
        </c:ser>
        <c:ser>
          <c:idx val="1"/>
          <c:order val="1"/>
          <c:tx>
            <c:v>Cuboctahedron</c:v>
          </c:tx>
          <c:spPr>
            <a:ln w="25400" cap="rnd">
              <a:noFill/>
              <a:round/>
            </a:ln>
            <a:effectLst/>
          </c:spPr>
          <c:marker>
            <c:symbol val="circle"/>
            <c:size val="8"/>
            <c:spPr>
              <a:solidFill>
                <a:srgbClr val="C00000"/>
              </a:solidFill>
              <a:ln w="9525">
                <a:noFill/>
              </a:ln>
              <a:effectLst/>
            </c:spPr>
          </c:marker>
          <c:trendline>
            <c:spPr>
              <a:ln w="19050" cap="rnd">
                <a:solidFill>
                  <a:schemeClr val="accent2"/>
                </a:solidFill>
                <a:prstDash val="sysDot"/>
              </a:ln>
              <a:effectLst/>
            </c:spPr>
            <c:trendlineType val="poly"/>
            <c:order val="2"/>
            <c:dispRSqr val="0"/>
            <c:dispEq val="0"/>
          </c:trendline>
          <c:errBars>
            <c:errDir val="y"/>
            <c:errBarType val="both"/>
            <c:errValType val="cust"/>
            <c:noEndCap val="0"/>
            <c:plus>
              <c:numRef>
                <c:f>[2]Sheet1!$T$24:$T$44</c:f>
                <c:numCache>
                  <c:formatCode>General</c:formatCode>
                  <c:ptCount val="21"/>
                  <c:pt idx="0">
                    <c:v>1.332267629550188E-15</c:v>
                  </c:pt>
                  <c:pt idx="1">
                    <c:v>5.7334562592012651E-3</c:v>
                  </c:pt>
                  <c:pt idx="2">
                    <c:v>9.8475039187011816E-3</c:v>
                  </c:pt>
                  <c:pt idx="3">
                    <c:v>1.021172814218624E-2</c:v>
                  </c:pt>
                  <c:pt idx="4">
                    <c:v>1.2248576815572711E-2</c:v>
                  </c:pt>
                  <c:pt idx="5">
                    <c:v>1.214923712089112E-2</c:v>
                  </c:pt>
                  <c:pt idx="6">
                    <c:v>1.325480805870943E-2</c:v>
                  </c:pt>
                  <c:pt idx="7">
                    <c:v>1.4635871361119421E-2</c:v>
                  </c:pt>
                  <c:pt idx="8">
                    <c:v>1.645006250993929E-2</c:v>
                  </c:pt>
                  <c:pt idx="9">
                    <c:v>1.6927288601800851E-2</c:v>
                  </c:pt>
                  <c:pt idx="10">
                    <c:v>1.7576511066733809E-2</c:v>
                  </c:pt>
                  <c:pt idx="11">
                    <c:v>1.617857441671464E-2</c:v>
                  </c:pt>
                  <c:pt idx="12">
                    <c:v>1.7326959422308542E-2</c:v>
                  </c:pt>
                  <c:pt idx="13">
                    <c:v>1.679438106937943E-2</c:v>
                  </c:pt>
                  <c:pt idx="14">
                    <c:v>1.42681982455238E-2</c:v>
                  </c:pt>
                  <c:pt idx="15">
                    <c:v>1.44010190104312E-2</c:v>
                  </c:pt>
                  <c:pt idx="16">
                    <c:v>1.676752461039854E-2</c:v>
                  </c:pt>
                  <c:pt idx="17">
                    <c:v>1.389818867076089E-2</c:v>
                  </c:pt>
                  <c:pt idx="18">
                    <c:v>1.153663429609659E-2</c:v>
                  </c:pt>
                  <c:pt idx="19">
                    <c:v>8.0545707896527499E-3</c:v>
                  </c:pt>
                  <c:pt idx="20">
                    <c:v>1.332267629550188E-15</c:v>
                  </c:pt>
                </c:numCache>
              </c:numRef>
            </c:plus>
            <c:minus>
              <c:numRef>
                <c:f>[2]Sheet1!$T$24:$T$44</c:f>
                <c:numCache>
                  <c:formatCode>General</c:formatCode>
                  <c:ptCount val="21"/>
                  <c:pt idx="0">
                    <c:v>1.332267629550188E-15</c:v>
                  </c:pt>
                  <c:pt idx="1">
                    <c:v>5.7334562592012651E-3</c:v>
                  </c:pt>
                  <c:pt idx="2">
                    <c:v>9.8475039187011816E-3</c:v>
                  </c:pt>
                  <c:pt idx="3">
                    <c:v>1.021172814218624E-2</c:v>
                  </c:pt>
                  <c:pt idx="4">
                    <c:v>1.2248576815572711E-2</c:v>
                  </c:pt>
                  <c:pt idx="5">
                    <c:v>1.214923712089112E-2</c:v>
                  </c:pt>
                  <c:pt idx="6">
                    <c:v>1.325480805870943E-2</c:v>
                  </c:pt>
                  <c:pt idx="7">
                    <c:v>1.4635871361119421E-2</c:v>
                  </c:pt>
                  <c:pt idx="8">
                    <c:v>1.645006250993929E-2</c:v>
                  </c:pt>
                  <c:pt idx="9">
                    <c:v>1.6927288601800851E-2</c:v>
                  </c:pt>
                  <c:pt idx="10">
                    <c:v>1.7576511066733809E-2</c:v>
                  </c:pt>
                  <c:pt idx="11">
                    <c:v>1.617857441671464E-2</c:v>
                  </c:pt>
                  <c:pt idx="12">
                    <c:v>1.7326959422308542E-2</c:v>
                  </c:pt>
                  <c:pt idx="13">
                    <c:v>1.679438106937943E-2</c:v>
                  </c:pt>
                  <c:pt idx="14">
                    <c:v>1.42681982455238E-2</c:v>
                  </c:pt>
                  <c:pt idx="15">
                    <c:v>1.44010190104312E-2</c:v>
                  </c:pt>
                  <c:pt idx="16">
                    <c:v>1.676752461039854E-2</c:v>
                  </c:pt>
                  <c:pt idx="17">
                    <c:v>1.389818867076089E-2</c:v>
                  </c:pt>
                  <c:pt idx="18">
                    <c:v>1.153663429609659E-2</c:v>
                  </c:pt>
                  <c:pt idx="19">
                    <c:v>8.0545707896527499E-3</c:v>
                  </c:pt>
                  <c:pt idx="20">
                    <c:v>1.332267629550188E-15</c:v>
                  </c:pt>
                </c:numCache>
              </c:numRef>
            </c:minus>
            <c:spPr>
              <a:noFill/>
              <a:ln w="9525" cap="flat" cmpd="sng" algn="ctr">
                <a:solidFill>
                  <a:schemeClr val="tx1">
                    <a:lumMod val="65000"/>
                    <a:lumOff val="35000"/>
                  </a:schemeClr>
                </a:solidFill>
                <a:round/>
              </a:ln>
              <a:effectLst/>
            </c:spPr>
          </c:errBars>
          <c:xVal>
            <c:numRef>
              <c:f>[1]Sheet1!$O$24:$O$44</c:f>
              <c:numCache>
                <c:formatCode>General</c:formatCode>
                <c:ptCount val="21"/>
                <c:pt idx="0">
                  <c:v>100</c:v>
                </c:pt>
                <c:pt idx="1">
                  <c:v>95</c:v>
                </c:pt>
                <c:pt idx="2">
                  <c:v>90</c:v>
                </c:pt>
                <c:pt idx="3">
                  <c:v>85</c:v>
                </c:pt>
                <c:pt idx="4">
                  <c:v>80</c:v>
                </c:pt>
                <c:pt idx="5">
                  <c:v>75</c:v>
                </c:pt>
                <c:pt idx="6">
                  <c:v>70</c:v>
                </c:pt>
                <c:pt idx="7">
                  <c:v>65</c:v>
                </c:pt>
                <c:pt idx="8">
                  <c:v>60</c:v>
                </c:pt>
                <c:pt idx="9">
                  <c:v>55</c:v>
                </c:pt>
                <c:pt idx="10">
                  <c:v>50</c:v>
                </c:pt>
                <c:pt idx="11">
                  <c:v>45</c:v>
                </c:pt>
                <c:pt idx="12">
                  <c:v>40</c:v>
                </c:pt>
                <c:pt idx="13">
                  <c:v>35</c:v>
                </c:pt>
                <c:pt idx="14">
                  <c:v>30</c:v>
                </c:pt>
                <c:pt idx="15">
                  <c:v>25</c:v>
                </c:pt>
                <c:pt idx="16">
                  <c:v>20</c:v>
                </c:pt>
                <c:pt idx="17">
                  <c:v>15</c:v>
                </c:pt>
                <c:pt idx="18">
                  <c:v>10</c:v>
                </c:pt>
                <c:pt idx="19">
                  <c:v>5</c:v>
                </c:pt>
                <c:pt idx="20">
                  <c:v>0</c:v>
                </c:pt>
              </c:numCache>
            </c:numRef>
          </c:xVal>
          <c:yVal>
            <c:numRef>
              <c:f>[1]Sheet1!$Q$24:$Q$44</c:f>
              <c:numCache>
                <c:formatCode>General</c:formatCode>
                <c:ptCount val="21"/>
                <c:pt idx="0">
                  <c:v>-2.989783129604549</c:v>
                </c:pt>
                <c:pt idx="1">
                  <c:v>-3.0197621273176751</c:v>
                </c:pt>
                <c:pt idx="2">
                  <c:v>-3.0483505767280641</c:v>
                </c:pt>
                <c:pt idx="3">
                  <c:v>-3.078422578553917</c:v>
                </c:pt>
                <c:pt idx="4">
                  <c:v>-3.1030875309747228</c:v>
                </c:pt>
                <c:pt idx="5">
                  <c:v>-3.1255915826049971</c:v>
                </c:pt>
                <c:pt idx="6">
                  <c:v>-3.151024313267043</c:v>
                </c:pt>
                <c:pt idx="7">
                  <c:v>-3.1694453353904271</c:v>
                </c:pt>
                <c:pt idx="8">
                  <c:v>-3.1871858092001299</c:v>
                </c:pt>
                <c:pt idx="9">
                  <c:v>-3.2060766328972421</c:v>
                </c:pt>
                <c:pt idx="10">
                  <c:v>-3.2189069580586369</c:v>
                </c:pt>
                <c:pt idx="11">
                  <c:v>-3.231766836327632</c:v>
                </c:pt>
                <c:pt idx="12">
                  <c:v>-3.244228930758613</c:v>
                </c:pt>
                <c:pt idx="13">
                  <c:v>-3.2531102906314202</c:v>
                </c:pt>
                <c:pt idx="14">
                  <c:v>-3.2586746358249949</c:v>
                </c:pt>
                <c:pt idx="15">
                  <c:v>-3.266394412913284</c:v>
                </c:pt>
                <c:pt idx="16">
                  <c:v>-3.2693177292125868</c:v>
                </c:pt>
                <c:pt idx="17">
                  <c:v>-3.2705665792031842</c:v>
                </c:pt>
                <c:pt idx="18">
                  <c:v>-3.2699020368615859</c:v>
                </c:pt>
                <c:pt idx="19">
                  <c:v>-3.2681264410687692</c:v>
                </c:pt>
                <c:pt idx="20">
                  <c:v>-3.2639179724335552</c:v>
                </c:pt>
              </c:numCache>
            </c:numRef>
          </c:yVal>
          <c:smooth val="0"/>
          <c:extLst>
            <c:ext xmlns:c16="http://schemas.microsoft.com/office/drawing/2014/chart" uri="{C3380CC4-5D6E-409C-BE32-E72D297353CC}">
              <c16:uniqueId val="{00000003-7620-4BE2-8020-E422F0E14BCD}"/>
            </c:ext>
          </c:extLst>
        </c:ser>
        <c:ser>
          <c:idx val="3"/>
          <c:order val="2"/>
          <c:tx>
            <c:v>icosa stdev up</c:v>
          </c:tx>
          <c:spPr>
            <a:ln w="25400" cap="rnd">
              <a:noFill/>
              <a:round/>
            </a:ln>
            <a:effectLst/>
          </c:spPr>
          <c:marker>
            <c:symbol val="none"/>
          </c:marker>
          <c:xVal>
            <c:numRef>
              <c:f>'[1]Cu-Au'!$X$7:$X$27</c:f>
              <c:numCache>
                <c:formatCode>General</c:formatCode>
                <c:ptCount val="21"/>
                <c:pt idx="0">
                  <c:v>100</c:v>
                </c:pt>
                <c:pt idx="1">
                  <c:v>95</c:v>
                </c:pt>
                <c:pt idx="2">
                  <c:v>90</c:v>
                </c:pt>
                <c:pt idx="3">
                  <c:v>85</c:v>
                </c:pt>
                <c:pt idx="4">
                  <c:v>80</c:v>
                </c:pt>
                <c:pt idx="5">
                  <c:v>75</c:v>
                </c:pt>
                <c:pt idx="6">
                  <c:v>70</c:v>
                </c:pt>
                <c:pt idx="7">
                  <c:v>65</c:v>
                </c:pt>
                <c:pt idx="8">
                  <c:v>60</c:v>
                </c:pt>
                <c:pt idx="9">
                  <c:v>55</c:v>
                </c:pt>
                <c:pt idx="10">
                  <c:v>50</c:v>
                </c:pt>
                <c:pt idx="11">
                  <c:v>45</c:v>
                </c:pt>
                <c:pt idx="12">
                  <c:v>40</c:v>
                </c:pt>
                <c:pt idx="13">
                  <c:v>35</c:v>
                </c:pt>
                <c:pt idx="14">
                  <c:v>30</c:v>
                </c:pt>
                <c:pt idx="15">
                  <c:v>25</c:v>
                </c:pt>
                <c:pt idx="16">
                  <c:v>20</c:v>
                </c:pt>
                <c:pt idx="17">
                  <c:v>15</c:v>
                </c:pt>
                <c:pt idx="18">
                  <c:v>10</c:v>
                </c:pt>
                <c:pt idx="19">
                  <c:v>5</c:v>
                </c:pt>
                <c:pt idx="20">
                  <c:v>0</c:v>
                </c:pt>
              </c:numCache>
            </c:numRef>
          </c:xVal>
          <c:yVal>
            <c:numRef>
              <c:f>'[1]Cu-Au'!$AE$7:$AE$27</c:f>
              <c:numCache>
                <c:formatCode>General</c:formatCode>
                <c:ptCount val="21"/>
                <c:pt idx="0">
                  <c:v>-3.0815414233095706</c:v>
                </c:pt>
                <c:pt idx="1">
                  <c:v>-3.108701575104619</c:v>
                </c:pt>
                <c:pt idx="2">
                  <c:v>-3.1367088356283692</c:v>
                </c:pt>
                <c:pt idx="3">
                  <c:v>-3.1660833919654436</c:v>
                </c:pt>
                <c:pt idx="4">
                  <c:v>-3.1903033740858415</c:v>
                </c:pt>
                <c:pt idx="5">
                  <c:v>-3.2129957352713405</c:v>
                </c:pt>
                <c:pt idx="6">
                  <c:v>-3.2374221339370561</c:v>
                </c:pt>
                <c:pt idx="7">
                  <c:v>-3.256891607143471</c:v>
                </c:pt>
                <c:pt idx="8">
                  <c:v>-3.2749443923589467</c:v>
                </c:pt>
                <c:pt idx="9">
                  <c:v>-3.292505053719287</c:v>
                </c:pt>
                <c:pt idx="10">
                  <c:v>-3.3062084954048578</c:v>
                </c:pt>
                <c:pt idx="11">
                  <c:v>-3.319217973051523</c:v>
                </c:pt>
                <c:pt idx="12">
                  <c:v>-3.3309974931918376</c:v>
                </c:pt>
                <c:pt idx="13">
                  <c:v>-3.3413401814747266</c:v>
                </c:pt>
                <c:pt idx="14">
                  <c:v>-3.3482771537740978</c:v>
                </c:pt>
                <c:pt idx="15">
                  <c:v>-3.3546783310431634</c:v>
                </c:pt>
                <c:pt idx="16">
                  <c:v>-3.3590160443299411</c:v>
                </c:pt>
                <c:pt idx="17">
                  <c:v>-3.3616714350014991</c:v>
                </c:pt>
                <c:pt idx="18">
                  <c:v>-3.3628159188216609</c:v>
                </c:pt>
                <c:pt idx="19">
                  <c:v>-3.3625732103550035</c:v>
                </c:pt>
                <c:pt idx="20">
                  <c:v>-3.3640896340429149</c:v>
                </c:pt>
              </c:numCache>
            </c:numRef>
          </c:yVal>
          <c:smooth val="0"/>
          <c:extLst>
            <c:ext xmlns:c16="http://schemas.microsoft.com/office/drawing/2014/chart" uri="{C3380CC4-5D6E-409C-BE32-E72D297353CC}">
              <c16:uniqueId val="{00000007-7620-4BE2-8020-E422F0E14BCD}"/>
            </c:ext>
          </c:extLst>
        </c:ser>
        <c:ser>
          <c:idx val="4"/>
          <c:order val="3"/>
          <c:tx>
            <c:v>icosa stdev down</c:v>
          </c:tx>
          <c:spPr>
            <a:ln w="25400" cap="rnd">
              <a:noFill/>
              <a:round/>
            </a:ln>
            <a:effectLst/>
          </c:spPr>
          <c:marker>
            <c:symbol val="none"/>
          </c:marker>
          <c:xVal>
            <c:numRef>
              <c:f>'[1]Cu-Au'!$X$7:$X$27</c:f>
              <c:numCache>
                <c:formatCode>General</c:formatCode>
                <c:ptCount val="21"/>
                <c:pt idx="0">
                  <c:v>100</c:v>
                </c:pt>
                <c:pt idx="1">
                  <c:v>95</c:v>
                </c:pt>
                <c:pt idx="2">
                  <c:v>90</c:v>
                </c:pt>
                <c:pt idx="3">
                  <c:v>85</c:v>
                </c:pt>
                <c:pt idx="4">
                  <c:v>80</c:v>
                </c:pt>
                <c:pt idx="5">
                  <c:v>75</c:v>
                </c:pt>
                <c:pt idx="6">
                  <c:v>70</c:v>
                </c:pt>
                <c:pt idx="7">
                  <c:v>65</c:v>
                </c:pt>
                <c:pt idx="8">
                  <c:v>60</c:v>
                </c:pt>
                <c:pt idx="9">
                  <c:v>55</c:v>
                </c:pt>
                <c:pt idx="10">
                  <c:v>50</c:v>
                </c:pt>
                <c:pt idx="11">
                  <c:v>45</c:v>
                </c:pt>
                <c:pt idx="12">
                  <c:v>40</c:v>
                </c:pt>
                <c:pt idx="13">
                  <c:v>35</c:v>
                </c:pt>
                <c:pt idx="14">
                  <c:v>30</c:v>
                </c:pt>
                <c:pt idx="15">
                  <c:v>25</c:v>
                </c:pt>
                <c:pt idx="16">
                  <c:v>20</c:v>
                </c:pt>
                <c:pt idx="17">
                  <c:v>15</c:v>
                </c:pt>
                <c:pt idx="18">
                  <c:v>10</c:v>
                </c:pt>
                <c:pt idx="19">
                  <c:v>5</c:v>
                </c:pt>
                <c:pt idx="20">
                  <c:v>0</c:v>
                </c:pt>
              </c:numCache>
            </c:numRef>
          </c:xVal>
          <c:yVal>
            <c:numRef>
              <c:f>'[1]Cu-Au'!$AF$7:$AF$27</c:f>
              <c:numCache>
                <c:formatCode>General</c:formatCode>
                <c:ptCount val="21"/>
                <c:pt idx="0">
                  <c:v>-3.0815414233095715</c:v>
                </c:pt>
                <c:pt idx="1">
                  <c:v>-3.1166742241334493</c:v>
                </c:pt>
                <c:pt idx="2">
                  <c:v>-3.1474516997023412</c:v>
                </c:pt>
                <c:pt idx="3">
                  <c:v>-3.1805363248212446</c:v>
                </c:pt>
                <c:pt idx="4">
                  <c:v>-3.2068381813361704</c:v>
                </c:pt>
                <c:pt idx="5">
                  <c:v>-3.2318080493984174</c:v>
                </c:pt>
                <c:pt idx="6">
                  <c:v>-3.2570294265880642</c:v>
                </c:pt>
                <c:pt idx="7">
                  <c:v>-3.2781871100473206</c:v>
                </c:pt>
                <c:pt idx="8">
                  <c:v>-3.2972644500151294</c:v>
                </c:pt>
                <c:pt idx="9">
                  <c:v>-3.3155309567105471</c:v>
                </c:pt>
                <c:pt idx="10">
                  <c:v>-3.3310947221348779</c:v>
                </c:pt>
                <c:pt idx="11">
                  <c:v>-3.3433142184654212</c:v>
                </c:pt>
                <c:pt idx="12">
                  <c:v>-3.3557075330713921</c:v>
                </c:pt>
                <c:pt idx="13">
                  <c:v>-3.3648073435056816</c:v>
                </c:pt>
                <c:pt idx="14">
                  <c:v>-3.3722685200397162</c:v>
                </c:pt>
                <c:pt idx="15">
                  <c:v>-3.3767510039939026</c:v>
                </c:pt>
                <c:pt idx="16">
                  <c:v>-3.3790173740200853</c:v>
                </c:pt>
                <c:pt idx="17">
                  <c:v>-3.3798728452904667</c:v>
                </c:pt>
                <c:pt idx="18">
                  <c:v>-3.3784740057502951</c:v>
                </c:pt>
                <c:pt idx="19">
                  <c:v>-3.3753098265600765</c:v>
                </c:pt>
                <c:pt idx="20">
                  <c:v>-3.3640896340429149</c:v>
                </c:pt>
              </c:numCache>
            </c:numRef>
          </c:yVal>
          <c:smooth val="0"/>
          <c:extLst>
            <c:ext xmlns:c16="http://schemas.microsoft.com/office/drawing/2014/chart" uri="{C3380CC4-5D6E-409C-BE32-E72D297353CC}">
              <c16:uniqueId val="{00000008-7620-4BE2-8020-E422F0E14BCD}"/>
            </c:ext>
          </c:extLst>
        </c:ser>
        <c:ser>
          <c:idx val="5"/>
          <c:order val="4"/>
          <c:tx>
            <c:v>cubocta up</c:v>
          </c:tx>
          <c:spPr>
            <a:ln w="25400" cap="rnd">
              <a:noFill/>
              <a:round/>
            </a:ln>
            <a:effectLst/>
          </c:spPr>
          <c:marker>
            <c:symbol val="none"/>
          </c:marker>
          <c:xVal>
            <c:numRef>
              <c:f>'[1]Cu-Au'!$X$29:$X$49</c:f>
              <c:numCache>
                <c:formatCode>General</c:formatCode>
                <c:ptCount val="21"/>
                <c:pt idx="0">
                  <c:v>100</c:v>
                </c:pt>
                <c:pt idx="1">
                  <c:v>95</c:v>
                </c:pt>
                <c:pt idx="2">
                  <c:v>90</c:v>
                </c:pt>
                <c:pt idx="3">
                  <c:v>85</c:v>
                </c:pt>
                <c:pt idx="4">
                  <c:v>80</c:v>
                </c:pt>
                <c:pt idx="5">
                  <c:v>75</c:v>
                </c:pt>
                <c:pt idx="6">
                  <c:v>70</c:v>
                </c:pt>
                <c:pt idx="7">
                  <c:v>65</c:v>
                </c:pt>
                <c:pt idx="8">
                  <c:v>60</c:v>
                </c:pt>
                <c:pt idx="9">
                  <c:v>55</c:v>
                </c:pt>
                <c:pt idx="10">
                  <c:v>50</c:v>
                </c:pt>
                <c:pt idx="11">
                  <c:v>45</c:v>
                </c:pt>
                <c:pt idx="12">
                  <c:v>40</c:v>
                </c:pt>
                <c:pt idx="13">
                  <c:v>35</c:v>
                </c:pt>
                <c:pt idx="14">
                  <c:v>30</c:v>
                </c:pt>
                <c:pt idx="15">
                  <c:v>25</c:v>
                </c:pt>
                <c:pt idx="16">
                  <c:v>20</c:v>
                </c:pt>
                <c:pt idx="17">
                  <c:v>15</c:v>
                </c:pt>
                <c:pt idx="18">
                  <c:v>10</c:v>
                </c:pt>
                <c:pt idx="19">
                  <c:v>5</c:v>
                </c:pt>
                <c:pt idx="20">
                  <c:v>0</c:v>
                </c:pt>
              </c:numCache>
            </c:numRef>
          </c:xVal>
          <c:yVal>
            <c:numRef>
              <c:f>'[1]Cu-Au'!$AE$29:$AE$49</c:f>
              <c:numCache>
                <c:formatCode>General</c:formatCode>
                <c:ptCount val="21"/>
                <c:pt idx="0">
                  <c:v>-2.9897831296045485</c:v>
                </c:pt>
                <c:pt idx="1">
                  <c:v>-3.0136192120836149</c:v>
                </c:pt>
                <c:pt idx="2">
                  <c:v>-3.0399458436394555</c:v>
                </c:pt>
                <c:pt idx="3">
                  <c:v>-3.0682220699406515</c:v>
                </c:pt>
                <c:pt idx="4">
                  <c:v>-3.0913624410896454</c:v>
                </c:pt>
                <c:pt idx="5">
                  <c:v>-3.1120220799080509</c:v>
                </c:pt>
                <c:pt idx="6">
                  <c:v>-3.1363168884546688</c:v>
                </c:pt>
                <c:pt idx="7">
                  <c:v>-3.1547356121696288</c:v>
                </c:pt>
                <c:pt idx="8">
                  <c:v>-3.171626443328988</c:v>
                </c:pt>
                <c:pt idx="9">
                  <c:v>-3.1896258261996215</c:v>
                </c:pt>
                <c:pt idx="10">
                  <c:v>-3.2019147691269643</c:v>
                </c:pt>
                <c:pt idx="11">
                  <c:v>-3.2147259702035735</c:v>
                </c:pt>
                <c:pt idx="12">
                  <c:v>-3.2274983510452246</c:v>
                </c:pt>
                <c:pt idx="13">
                  <c:v>-3.2358823809062507</c:v>
                </c:pt>
                <c:pt idx="14">
                  <c:v>-3.2432962953189306</c:v>
                </c:pt>
                <c:pt idx="15">
                  <c:v>-3.2509143693545184</c:v>
                </c:pt>
                <c:pt idx="16">
                  <c:v>-3.2544808963112026</c:v>
                </c:pt>
                <c:pt idx="17">
                  <c:v>-3.257760837469128</c:v>
                </c:pt>
                <c:pt idx="18">
                  <c:v>-3.2585627583122929</c:v>
                </c:pt>
                <c:pt idx="19">
                  <c:v>-3.259736388834328</c:v>
                </c:pt>
                <c:pt idx="20">
                  <c:v>-3.2639179724335539</c:v>
                </c:pt>
              </c:numCache>
            </c:numRef>
          </c:yVal>
          <c:smooth val="0"/>
          <c:extLst>
            <c:ext xmlns:c16="http://schemas.microsoft.com/office/drawing/2014/chart" uri="{C3380CC4-5D6E-409C-BE32-E72D297353CC}">
              <c16:uniqueId val="{00000009-7620-4BE2-8020-E422F0E14BCD}"/>
            </c:ext>
          </c:extLst>
        </c:ser>
        <c:ser>
          <c:idx val="6"/>
          <c:order val="5"/>
          <c:tx>
            <c:v>cubocta down</c:v>
          </c:tx>
          <c:spPr>
            <a:ln w="25400" cap="rnd">
              <a:noFill/>
              <a:round/>
            </a:ln>
            <a:effectLst/>
          </c:spPr>
          <c:marker>
            <c:symbol val="none"/>
          </c:marker>
          <c:xVal>
            <c:numRef>
              <c:f>'[1]Cu-Au'!$X$29:$X$49</c:f>
              <c:numCache>
                <c:formatCode>General</c:formatCode>
                <c:ptCount val="21"/>
                <c:pt idx="0">
                  <c:v>100</c:v>
                </c:pt>
                <c:pt idx="1">
                  <c:v>95</c:v>
                </c:pt>
                <c:pt idx="2">
                  <c:v>90</c:v>
                </c:pt>
                <c:pt idx="3">
                  <c:v>85</c:v>
                </c:pt>
                <c:pt idx="4">
                  <c:v>80</c:v>
                </c:pt>
                <c:pt idx="5">
                  <c:v>75</c:v>
                </c:pt>
                <c:pt idx="6">
                  <c:v>70</c:v>
                </c:pt>
                <c:pt idx="7">
                  <c:v>65</c:v>
                </c:pt>
                <c:pt idx="8">
                  <c:v>60</c:v>
                </c:pt>
                <c:pt idx="9">
                  <c:v>55</c:v>
                </c:pt>
                <c:pt idx="10">
                  <c:v>50</c:v>
                </c:pt>
                <c:pt idx="11">
                  <c:v>45</c:v>
                </c:pt>
                <c:pt idx="12">
                  <c:v>40</c:v>
                </c:pt>
                <c:pt idx="13">
                  <c:v>35</c:v>
                </c:pt>
                <c:pt idx="14">
                  <c:v>30</c:v>
                </c:pt>
                <c:pt idx="15">
                  <c:v>25</c:v>
                </c:pt>
                <c:pt idx="16">
                  <c:v>20</c:v>
                </c:pt>
                <c:pt idx="17">
                  <c:v>15</c:v>
                </c:pt>
                <c:pt idx="18">
                  <c:v>10</c:v>
                </c:pt>
                <c:pt idx="19">
                  <c:v>5</c:v>
                </c:pt>
                <c:pt idx="20">
                  <c:v>0</c:v>
                </c:pt>
              </c:numCache>
            </c:numRef>
          </c:xVal>
          <c:yVal>
            <c:numRef>
              <c:f>'[1]Cu-Au'!$AF$29:$AF$49</c:f>
              <c:numCache>
                <c:formatCode>General</c:formatCode>
                <c:ptCount val="21"/>
                <c:pt idx="0">
                  <c:v>-2.9897831296045494</c:v>
                </c:pt>
                <c:pt idx="1">
                  <c:v>-3.0259050425517353</c:v>
                </c:pt>
                <c:pt idx="2">
                  <c:v>-3.0567553098166726</c:v>
                </c:pt>
                <c:pt idx="3">
                  <c:v>-3.0886230871671825</c:v>
                </c:pt>
                <c:pt idx="4">
                  <c:v>-3.1148126208598002</c:v>
                </c:pt>
                <c:pt idx="5">
                  <c:v>-3.1391610853019434</c:v>
                </c:pt>
                <c:pt idx="6">
                  <c:v>-3.1657317380794172</c:v>
                </c:pt>
                <c:pt idx="7">
                  <c:v>-3.1841550586112253</c:v>
                </c:pt>
                <c:pt idx="8">
                  <c:v>-3.2027451750712719</c:v>
                </c:pt>
                <c:pt idx="9">
                  <c:v>-3.2225274395948627</c:v>
                </c:pt>
                <c:pt idx="10">
                  <c:v>-3.2358991469903096</c:v>
                </c:pt>
                <c:pt idx="11">
                  <c:v>-3.2488077024516904</c:v>
                </c:pt>
                <c:pt idx="12">
                  <c:v>-3.2609595104720013</c:v>
                </c:pt>
                <c:pt idx="13">
                  <c:v>-3.2703382003565897</c:v>
                </c:pt>
                <c:pt idx="14">
                  <c:v>-3.2740529763310593</c:v>
                </c:pt>
                <c:pt idx="15">
                  <c:v>-3.2818744564720497</c:v>
                </c:pt>
                <c:pt idx="16">
                  <c:v>-3.2841545621139709</c:v>
                </c:pt>
                <c:pt idx="17">
                  <c:v>-3.2833723209372403</c:v>
                </c:pt>
                <c:pt idx="18">
                  <c:v>-3.2812413154108788</c:v>
                </c:pt>
                <c:pt idx="19">
                  <c:v>-3.2765164933032103</c:v>
                </c:pt>
                <c:pt idx="20">
                  <c:v>-3.2639179724335565</c:v>
                </c:pt>
              </c:numCache>
            </c:numRef>
          </c:yVal>
          <c:smooth val="0"/>
          <c:extLst>
            <c:ext xmlns:c16="http://schemas.microsoft.com/office/drawing/2014/chart" uri="{C3380CC4-5D6E-409C-BE32-E72D297353CC}">
              <c16:uniqueId val="{0000000A-7620-4BE2-8020-E422F0E14BCD}"/>
            </c:ext>
          </c:extLst>
        </c:ser>
        <c:dLbls>
          <c:showLegendKey val="0"/>
          <c:showVal val="0"/>
          <c:showCatName val="0"/>
          <c:showSerName val="0"/>
          <c:showPercent val="0"/>
          <c:showBubbleSize val="0"/>
        </c:dLbls>
        <c:axId val="459550456"/>
        <c:axId val="459558984"/>
      </c:scatterChart>
      <c:valAx>
        <c:axId val="459550456"/>
        <c:scaling>
          <c:orientation val="minMax"/>
          <c:max val="100"/>
        </c:scaling>
        <c:delete val="0"/>
        <c:axPos val="b"/>
        <c:title>
          <c:tx>
            <c:rich>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r>
                  <a:rPr lang="en-US" sz="1800" b="1" i="0" baseline="0" dirty="0">
                    <a:solidFill>
                      <a:sysClr val="windowText" lastClr="000000"/>
                    </a:solidFill>
                    <a:effectLst/>
                  </a:rPr>
                  <a:t>Cu Composition (%)</a:t>
                </a:r>
                <a:endParaRPr lang="en-US" sz="1800" b="1" dirty="0">
                  <a:solidFill>
                    <a:sysClr val="windowText" lastClr="000000"/>
                  </a:solidFill>
                  <a:effectLst/>
                </a:endParaRPr>
              </a:p>
            </c:rich>
          </c:tx>
          <c:layout>
            <c:manualLayout>
              <c:xMode val="edge"/>
              <c:yMode val="edge"/>
              <c:x val="0.41553242468192508"/>
              <c:y val="0.90698467294834351"/>
            </c:manualLayout>
          </c:layout>
          <c:overlay val="0"/>
          <c:spPr>
            <a:noFill/>
            <a:ln>
              <a:noFill/>
            </a:ln>
            <a:effectLst/>
          </c:spPr>
          <c:txPr>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title>
        <c:numFmt formatCode="General" sourceLinked="1"/>
        <c:majorTickMark val="in"/>
        <c:minorTickMark val="none"/>
        <c:tickLblPos val="low"/>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crossAx val="459558984"/>
        <c:crossesAt val="-3.4"/>
        <c:crossBetween val="midCat"/>
        <c:majorUnit val="10"/>
      </c:valAx>
      <c:valAx>
        <c:axId val="459558984"/>
        <c:scaling>
          <c:orientation val="minMax"/>
          <c:max val="-2.2999999999999998"/>
          <c:min val="-3.4"/>
        </c:scaling>
        <c:delete val="0"/>
        <c:axPos val="l"/>
        <c:title>
          <c:tx>
            <c:rich>
              <a:bodyPr rot="-540000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r>
                  <a:rPr lang="en-US" sz="1800" b="1" i="0" baseline="0" dirty="0">
                    <a:solidFill>
                      <a:sysClr val="windowText" lastClr="000000"/>
                    </a:solidFill>
                    <a:effectLst/>
                  </a:rPr>
                  <a:t>Average CE (eV/atom)</a:t>
                </a:r>
                <a:endParaRPr lang="en-US" sz="1800" b="1" dirty="0">
                  <a:solidFill>
                    <a:sysClr val="windowText" lastClr="000000"/>
                  </a:solidFill>
                  <a:effectLst/>
                </a:endParaRPr>
              </a:p>
            </c:rich>
          </c:tx>
          <c:overlay val="0"/>
          <c:spPr>
            <a:noFill/>
            <a:ln>
              <a:noFill/>
            </a:ln>
            <a:effectLst/>
          </c:spPr>
          <c:txPr>
            <a:bodyPr rot="-540000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title>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crossAx val="459550456"/>
        <c:crosses val="autoZero"/>
        <c:crossBetween val="midCat"/>
      </c:valAx>
      <c:spPr>
        <a:noFill/>
        <a:ln w="19050">
          <a:solidFill>
            <a:schemeClr val="tx1"/>
          </a:solidFill>
        </a:ln>
        <a:effectLst/>
      </c:spPr>
    </c:plotArea>
    <c:legend>
      <c:legendPos val="r"/>
      <c:legendEntry>
        <c:idx val="2"/>
        <c:delete val="1"/>
      </c:legendEntry>
      <c:legendEntry>
        <c:idx val="3"/>
        <c:delete val="1"/>
      </c:legendEntry>
      <c:legendEntry>
        <c:idx val="4"/>
        <c:delete val="1"/>
      </c:legendEntry>
      <c:legendEntry>
        <c:idx val="5"/>
        <c:delete val="1"/>
      </c:legendEntry>
      <c:legendEntry>
        <c:idx val="6"/>
        <c:delete val="1"/>
      </c:legendEntry>
      <c:legendEntry>
        <c:idx val="7"/>
        <c:delete val="1"/>
      </c:legendEntry>
      <c:layout>
        <c:manualLayout>
          <c:xMode val="edge"/>
          <c:yMode val="edge"/>
          <c:x val="0.12509439013502846"/>
          <c:y val="0.33125595650273182"/>
          <c:w val="0.2646329423486255"/>
          <c:h val="0.11459743576346521"/>
        </c:manualLayout>
      </c:layout>
      <c:overlay val="0"/>
      <c:spPr>
        <a:noFill/>
        <a:ln>
          <a:noFill/>
        </a:ln>
        <a:effectLst/>
      </c:spPr>
      <c:txPr>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ysClr val="windowText" lastClr="000000"/>
                </a:solidFill>
                <a:latin typeface="+mn-lt"/>
                <a:ea typeface="+mn-ea"/>
                <a:cs typeface="+mn-cs"/>
              </a:defRPr>
            </a:pPr>
            <a:r>
              <a:rPr lang="en-US" sz="2000" b="1" i="0" baseline="0">
                <a:solidFill>
                  <a:sysClr val="windowText" lastClr="000000"/>
                </a:solidFill>
                <a:effectLst/>
              </a:rPr>
              <a:t>147-atom CuAg NP</a:t>
            </a:r>
            <a:endParaRPr lang="en-US" sz="2000" b="1">
              <a:solidFill>
                <a:sysClr val="windowText" lastClr="000000"/>
              </a:solidFill>
              <a:effectLst/>
            </a:endParaRPr>
          </a:p>
        </c:rich>
      </c:tx>
      <c:layout>
        <c:manualLayout>
          <c:xMode val="edge"/>
          <c:yMode val="edge"/>
          <c:x val="0.40274195842422644"/>
          <c:y val="4.653291144786529E-2"/>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11274581964963182"/>
          <c:y val="3.7280435554503492E-2"/>
          <c:w val="0.8534214978571496"/>
          <c:h val="0.81147706692779842"/>
        </c:manualLayout>
      </c:layout>
      <c:scatterChart>
        <c:scatterStyle val="lineMarker"/>
        <c:varyColors val="0"/>
        <c:ser>
          <c:idx val="0"/>
          <c:order val="0"/>
          <c:tx>
            <c:v>Icosahedron</c:v>
          </c:tx>
          <c:spPr>
            <a:ln w="25400" cap="rnd">
              <a:noFill/>
              <a:round/>
            </a:ln>
            <a:effectLst/>
          </c:spPr>
          <c:marker>
            <c:symbol val="circle"/>
            <c:size val="8"/>
            <c:spPr>
              <a:solidFill>
                <a:schemeClr val="accent1"/>
              </a:solidFill>
              <a:ln w="9525">
                <a:noFill/>
              </a:ln>
              <a:effectLst/>
            </c:spPr>
          </c:marker>
          <c:trendline>
            <c:spPr>
              <a:ln w="19050" cap="rnd">
                <a:solidFill>
                  <a:schemeClr val="accent1"/>
                </a:solidFill>
                <a:prstDash val="sysDot"/>
              </a:ln>
              <a:effectLst/>
            </c:spPr>
            <c:trendlineType val="poly"/>
            <c:order val="2"/>
            <c:dispRSqr val="0"/>
            <c:dispEq val="0"/>
          </c:trendline>
          <c:errBars>
            <c:errDir val="y"/>
            <c:errBarType val="both"/>
            <c:errValType val="cust"/>
            <c:noEndCap val="0"/>
            <c:plus>
              <c:numRef>
                <c:f>[2]Sheet1!$I$24:$I$44</c:f>
                <c:numCache>
                  <c:formatCode>General</c:formatCode>
                  <c:ptCount val="21"/>
                  <c:pt idx="0">
                    <c:v>1.332267629550188E-15</c:v>
                  </c:pt>
                  <c:pt idx="1">
                    <c:v>3.922685959204625E-3</c:v>
                  </c:pt>
                  <c:pt idx="2">
                    <c:v>5.5624091631356646E-3</c:v>
                  </c:pt>
                  <c:pt idx="3">
                    <c:v>7.708368630941609E-3</c:v>
                  </c:pt>
                  <c:pt idx="4">
                    <c:v>8.3214303474912071E-3</c:v>
                  </c:pt>
                  <c:pt idx="5">
                    <c:v>8.447212176338096E-3</c:v>
                  </c:pt>
                  <c:pt idx="6">
                    <c:v>1.138059709549037E-2</c:v>
                  </c:pt>
                  <c:pt idx="7">
                    <c:v>1.1049741910121719E-2</c:v>
                  </c:pt>
                  <c:pt idx="8">
                    <c:v>1.123520144927233E-2</c:v>
                  </c:pt>
                  <c:pt idx="9">
                    <c:v>1.095245628764399E-2</c:v>
                  </c:pt>
                  <c:pt idx="10">
                    <c:v>1.2200738360078549E-2</c:v>
                  </c:pt>
                  <c:pt idx="11">
                    <c:v>1.154628763854236E-2</c:v>
                  </c:pt>
                  <c:pt idx="12">
                    <c:v>1.2173291978915391E-2</c:v>
                  </c:pt>
                  <c:pt idx="13">
                    <c:v>1.061735561522275E-2</c:v>
                  </c:pt>
                  <c:pt idx="14">
                    <c:v>1.071503394107279E-2</c:v>
                  </c:pt>
                  <c:pt idx="15">
                    <c:v>1.170122082739582E-2</c:v>
                  </c:pt>
                  <c:pt idx="16">
                    <c:v>9.71945773912424E-3</c:v>
                  </c:pt>
                  <c:pt idx="17">
                    <c:v>9.4907654372940655E-3</c:v>
                  </c:pt>
                  <c:pt idx="18">
                    <c:v>7.7318929563791649E-3</c:v>
                  </c:pt>
                  <c:pt idx="19">
                    <c:v>5.740257450151034E-3</c:v>
                  </c:pt>
                  <c:pt idx="20">
                    <c:v>4.4408920985006262E-16</c:v>
                  </c:pt>
                </c:numCache>
              </c:numRef>
            </c:plus>
            <c:minus>
              <c:numRef>
                <c:f>[2]Sheet1!$I$24:$I$44</c:f>
                <c:numCache>
                  <c:formatCode>General</c:formatCode>
                  <c:ptCount val="21"/>
                  <c:pt idx="0">
                    <c:v>1.332267629550188E-15</c:v>
                  </c:pt>
                  <c:pt idx="1">
                    <c:v>3.922685959204625E-3</c:v>
                  </c:pt>
                  <c:pt idx="2">
                    <c:v>5.5624091631356646E-3</c:v>
                  </c:pt>
                  <c:pt idx="3">
                    <c:v>7.708368630941609E-3</c:v>
                  </c:pt>
                  <c:pt idx="4">
                    <c:v>8.3214303474912071E-3</c:v>
                  </c:pt>
                  <c:pt idx="5">
                    <c:v>8.447212176338096E-3</c:v>
                  </c:pt>
                  <c:pt idx="6">
                    <c:v>1.138059709549037E-2</c:v>
                  </c:pt>
                  <c:pt idx="7">
                    <c:v>1.1049741910121719E-2</c:v>
                  </c:pt>
                  <c:pt idx="8">
                    <c:v>1.123520144927233E-2</c:v>
                  </c:pt>
                  <c:pt idx="9">
                    <c:v>1.095245628764399E-2</c:v>
                  </c:pt>
                  <c:pt idx="10">
                    <c:v>1.2200738360078549E-2</c:v>
                  </c:pt>
                  <c:pt idx="11">
                    <c:v>1.154628763854236E-2</c:v>
                  </c:pt>
                  <c:pt idx="12">
                    <c:v>1.2173291978915391E-2</c:v>
                  </c:pt>
                  <c:pt idx="13">
                    <c:v>1.061735561522275E-2</c:v>
                  </c:pt>
                  <c:pt idx="14">
                    <c:v>1.071503394107279E-2</c:v>
                  </c:pt>
                  <c:pt idx="15">
                    <c:v>1.170122082739582E-2</c:v>
                  </c:pt>
                  <c:pt idx="16">
                    <c:v>9.71945773912424E-3</c:v>
                  </c:pt>
                  <c:pt idx="17">
                    <c:v>9.4907654372940655E-3</c:v>
                  </c:pt>
                  <c:pt idx="18">
                    <c:v>7.7318929563791649E-3</c:v>
                  </c:pt>
                  <c:pt idx="19">
                    <c:v>5.740257450151034E-3</c:v>
                  </c:pt>
                  <c:pt idx="20">
                    <c:v>4.4408920985006262E-16</c:v>
                  </c:pt>
                </c:numCache>
              </c:numRef>
            </c:minus>
            <c:spPr>
              <a:noFill/>
              <a:ln w="9525" cap="flat" cmpd="sng" algn="ctr">
                <a:solidFill>
                  <a:schemeClr val="tx1">
                    <a:lumMod val="65000"/>
                    <a:lumOff val="35000"/>
                  </a:schemeClr>
                </a:solidFill>
                <a:round/>
              </a:ln>
              <a:effectLst/>
            </c:spPr>
          </c:errBars>
          <c:xVal>
            <c:numRef>
              <c:f>Sheet1!$B$3:$B$23</c:f>
              <c:numCache>
                <c:formatCode>General</c:formatCode>
                <c:ptCount val="21"/>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numCache>
            </c:numRef>
          </c:xVal>
          <c:yVal>
            <c:numRef>
              <c:f>Sheet1!$F$3:$F$23</c:f>
              <c:numCache>
                <c:formatCode>General</c:formatCode>
                <c:ptCount val="21"/>
                <c:pt idx="0">
                  <c:v>-2.6047413176972212</c:v>
                </c:pt>
                <c:pt idx="1">
                  <c:v>-2.618904593212811</c:v>
                </c:pt>
                <c:pt idx="2">
                  <c:v>-2.6340444914628471</c:v>
                </c:pt>
                <c:pt idx="3">
                  <c:v>-2.652263256463363</c:v>
                </c:pt>
                <c:pt idx="4">
                  <c:v>-2.669252419219641</c:v>
                </c:pt>
                <c:pt idx="5">
                  <c:v>-2.686655153460098</c:v>
                </c:pt>
                <c:pt idx="6">
                  <c:v>-2.708204919263375</c:v>
                </c:pt>
                <c:pt idx="7">
                  <c:v>-2.7277855836909759</c:v>
                </c:pt>
                <c:pt idx="8">
                  <c:v>-2.748029050277069</c:v>
                </c:pt>
                <c:pt idx="9">
                  <c:v>-2.772341681554285</c:v>
                </c:pt>
                <c:pt idx="10">
                  <c:v>-2.7948325915779648</c:v>
                </c:pt>
                <c:pt idx="11">
                  <c:v>-2.8183047552117109</c:v>
                </c:pt>
                <c:pt idx="12">
                  <c:v>-2.8450143276387001</c:v>
                </c:pt>
                <c:pt idx="13">
                  <c:v>-2.869942663991417</c:v>
                </c:pt>
                <c:pt idx="14">
                  <c:v>-2.895679975618668</c:v>
                </c:pt>
                <c:pt idx="15">
                  <c:v>-2.9260858661265541</c:v>
                </c:pt>
                <c:pt idx="16">
                  <c:v>-2.9535152794706421</c:v>
                </c:pt>
                <c:pt idx="17">
                  <c:v>-2.9822429329606268</c:v>
                </c:pt>
                <c:pt idx="18">
                  <c:v>-3.0156643600211992</c:v>
                </c:pt>
                <c:pt idx="19">
                  <c:v>-3.0460203639904142</c:v>
                </c:pt>
                <c:pt idx="20">
                  <c:v>-3.081541423309571</c:v>
                </c:pt>
              </c:numCache>
            </c:numRef>
          </c:yVal>
          <c:smooth val="0"/>
          <c:extLst>
            <c:ext xmlns:c16="http://schemas.microsoft.com/office/drawing/2014/chart" uri="{C3380CC4-5D6E-409C-BE32-E72D297353CC}">
              <c16:uniqueId val="{00000001-DA89-44ED-8A60-F940654DA08A}"/>
            </c:ext>
          </c:extLst>
        </c:ser>
        <c:ser>
          <c:idx val="1"/>
          <c:order val="1"/>
          <c:tx>
            <c:v>Cuboctahedron</c:v>
          </c:tx>
          <c:spPr>
            <a:ln w="25400" cap="rnd">
              <a:noFill/>
              <a:round/>
            </a:ln>
            <a:effectLst/>
          </c:spPr>
          <c:marker>
            <c:symbol val="circle"/>
            <c:size val="8"/>
            <c:spPr>
              <a:solidFill>
                <a:srgbClr val="C00000"/>
              </a:solidFill>
              <a:ln w="9525">
                <a:noFill/>
              </a:ln>
              <a:effectLst/>
            </c:spPr>
          </c:marker>
          <c:trendline>
            <c:spPr>
              <a:ln w="19050" cap="rnd">
                <a:solidFill>
                  <a:schemeClr val="accent2"/>
                </a:solidFill>
                <a:prstDash val="sysDot"/>
              </a:ln>
              <a:effectLst/>
            </c:spPr>
            <c:trendlineType val="poly"/>
            <c:order val="2"/>
            <c:dispRSqr val="0"/>
            <c:dispEq val="0"/>
          </c:trendline>
          <c:errBars>
            <c:errDir val="y"/>
            <c:errBarType val="both"/>
            <c:errValType val="cust"/>
            <c:noEndCap val="0"/>
            <c:plus>
              <c:numRef>
                <c:f>[2]Sheet1!$T$24:$T$44</c:f>
                <c:numCache>
                  <c:formatCode>General</c:formatCode>
                  <c:ptCount val="21"/>
                  <c:pt idx="0">
                    <c:v>1.332267629550188E-15</c:v>
                  </c:pt>
                  <c:pt idx="1">
                    <c:v>5.7334562592012651E-3</c:v>
                  </c:pt>
                  <c:pt idx="2">
                    <c:v>9.8475039187011816E-3</c:v>
                  </c:pt>
                  <c:pt idx="3">
                    <c:v>1.021172814218624E-2</c:v>
                  </c:pt>
                  <c:pt idx="4">
                    <c:v>1.2248576815572711E-2</c:v>
                  </c:pt>
                  <c:pt idx="5">
                    <c:v>1.214923712089112E-2</c:v>
                  </c:pt>
                  <c:pt idx="6">
                    <c:v>1.325480805870943E-2</c:v>
                  </c:pt>
                  <c:pt idx="7">
                    <c:v>1.4635871361119421E-2</c:v>
                  </c:pt>
                  <c:pt idx="8">
                    <c:v>1.645006250993929E-2</c:v>
                  </c:pt>
                  <c:pt idx="9">
                    <c:v>1.6927288601800851E-2</c:v>
                  </c:pt>
                  <c:pt idx="10">
                    <c:v>1.7576511066733809E-2</c:v>
                  </c:pt>
                  <c:pt idx="11">
                    <c:v>1.617857441671464E-2</c:v>
                  </c:pt>
                  <c:pt idx="12">
                    <c:v>1.7326959422308542E-2</c:v>
                  </c:pt>
                  <c:pt idx="13">
                    <c:v>1.679438106937943E-2</c:v>
                  </c:pt>
                  <c:pt idx="14">
                    <c:v>1.42681982455238E-2</c:v>
                  </c:pt>
                  <c:pt idx="15">
                    <c:v>1.44010190104312E-2</c:v>
                  </c:pt>
                  <c:pt idx="16">
                    <c:v>1.676752461039854E-2</c:v>
                  </c:pt>
                  <c:pt idx="17">
                    <c:v>1.389818867076089E-2</c:v>
                  </c:pt>
                  <c:pt idx="18">
                    <c:v>1.153663429609659E-2</c:v>
                  </c:pt>
                  <c:pt idx="19">
                    <c:v>8.0545707896527499E-3</c:v>
                  </c:pt>
                  <c:pt idx="20">
                    <c:v>1.332267629550188E-15</c:v>
                  </c:pt>
                </c:numCache>
              </c:numRef>
            </c:plus>
            <c:minus>
              <c:numRef>
                <c:f>[2]Sheet1!$T$24:$T$44</c:f>
                <c:numCache>
                  <c:formatCode>General</c:formatCode>
                  <c:ptCount val="21"/>
                  <c:pt idx="0">
                    <c:v>1.332267629550188E-15</c:v>
                  </c:pt>
                  <c:pt idx="1">
                    <c:v>5.7334562592012651E-3</c:v>
                  </c:pt>
                  <c:pt idx="2">
                    <c:v>9.8475039187011816E-3</c:v>
                  </c:pt>
                  <c:pt idx="3">
                    <c:v>1.021172814218624E-2</c:v>
                  </c:pt>
                  <c:pt idx="4">
                    <c:v>1.2248576815572711E-2</c:v>
                  </c:pt>
                  <c:pt idx="5">
                    <c:v>1.214923712089112E-2</c:v>
                  </c:pt>
                  <c:pt idx="6">
                    <c:v>1.325480805870943E-2</c:v>
                  </c:pt>
                  <c:pt idx="7">
                    <c:v>1.4635871361119421E-2</c:v>
                  </c:pt>
                  <c:pt idx="8">
                    <c:v>1.645006250993929E-2</c:v>
                  </c:pt>
                  <c:pt idx="9">
                    <c:v>1.6927288601800851E-2</c:v>
                  </c:pt>
                  <c:pt idx="10">
                    <c:v>1.7576511066733809E-2</c:v>
                  </c:pt>
                  <c:pt idx="11">
                    <c:v>1.617857441671464E-2</c:v>
                  </c:pt>
                  <c:pt idx="12">
                    <c:v>1.7326959422308542E-2</c:v>
                  </c:pt>
                  <c:pt idx="13">
                    <c:v>1.679438106937943E-2</c:v>
                  </c:pt>
                  <c:pt idx="14">
                    <c:v>1.42681982455238E-2</c:v>
                  </c:pt>
                  <c:pt idx="15">
                    <c:v>1.44010190104312E-2</c:v>
                  </c:pt>
                  <c:pt idx="16">
                    <c:v>1.676752461039854E-2</c:v>
                  </c:pt>
                  <c:pt idx="17">
                    <c:v>1.389818867076089E-2</c:v>
                  </c:pt>
                  <c:pt idx="18">
                    <c:v>1.153663429609659E-2</c:v>
                  </c:pt>
                  <c:pt idx="19">
                    <c:v>8.0545707896527499E-3</c:v>
                  </c:pt>
                  <c:pt idx="20">
                    <c:v>1.332267629550188E-15</c:v>
                  </c:pt>
                </c:numCache>
              </c:numRef>
            </c:minus>
            <c:spPr>
              <a:noFill/>
              <a:ln w="9525" cap="flat" cmpd="sng" algn="ctr">
                <a:solidFill>
                  <a:schemeClr val="tx1">
                    <a:lumMod val="65000"/>
                    <a:lumOff val="35000"/>
                  </a:schemeClr>
                </a:solidFill>
                <a:round/>
              </a:ln>
              <a:effectLst/>
            </c:spPr>
          </c:errBars>
          <c:xVal>
            <c:numRef>
              <c:f>Sheet1!$M$3:$M$23</c:f>
              <c:numCache>
                <c:formatCode>General</c:formatCode>
                <c:ptCount val="21"/>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numCache>
            </c:numRef>
          </c:xVal>
          <c:yVal>
            <c:numRef>
              <c:f>Sheet1!$Q$3:$Q$23</c:f>
              <c:numCache>
                <c:formatCode>General</c:formatCode>
                <c:ptCount val="21"/>
                <c:pt idx="0">
                  <c:v>-2.5271805823304669</c:v>
                </c:pt>
                <c:pt idx="1">
                  <c:v>-2.541005562790609</c:v>
                </c:pt>
                <c:pt idx="2">
                  <c:v>-2.555507174503505</c:v>
                </c:pt>
                <c:pt idx="3">
                  <c:v>-2.573438943192937</c:v>
                </c:pt>
                <c:pt idx="4">
                  <c:v>-2.5894218464621792</c:v>
                </c:pt>
                <c:pt idx="5">
                  <c:v>-2.606970097048344</c:v>
                </c:pt>
                <c:pt idx="6">
                  <c:v>-2.6275285129608741</c:v>
                </c:pt>
                <c:pt idx="7">
                  <c:v>-2.646525021538594</c:v>
                </c:pt>
                <c:pt idx="8">
                  <c:v>-2.6662158393533351</c:v>
                </c:pt>
                <c:pt idx="9">
                  <c:v>-2.6900253964367971</c:v>
                </c:pt>
                <c:pt idx="10">
                  <c:v>-2.711374687541884</c:v>
                </c:pt>
                <c:pt idx="11">
                  <c:v>-2.7337591878823599</c:v>
                </c:pt>
                <c:pt idx="12">
                  <c:v>-2.7604143740117961</c:v>
                </c:pt>
                <c:pt idx="13">
                  <c:v>-2.7846176121395478</c:v>
                </c:pt>
                <c:pt idx="14">
                  <c:v>-2.80971589738565</c:v>
                </c:pt>
                <c:pt idx="15">
                  <c:v>-2.838933306875099</c:v>
                </c:pt>
                <c:pt idx="16">
                  <c:v>-2.866037727402464</c:v>
                </c:pt>
                <c:pt idx="17">
                  <c:v>-2.8933948070472422</c:v>
                </c:pt>
                <c:pt idx="18">
                  <c:v>-2.925752056064244</c:v>
                </c:pt>
                <c:pt idx="19">
                  <c:v>-2.9553025486204141</c:v>
                </c:pt>
                <c:pt idx="20">
                  <c:v>-2.989783129604549</c:v>
                </c:pt>
              </c:numCache>
            </c:numRef>
          </c:yVal>
          <c:smooth val="0"/>
          <c:extLst>
            <c:ext xmlns:c16="http://schemas.microsoft.com/office/drawing/2014/chart" uri="{C3380CC4-5D6E-409C-BE32-E72D297353CC}">
              <c16:uniqueId val="{00000003-DA89-44ED-8A60-F940654DA08A}"/>
            </c:ext>
          </c:extLst>
        </c:ser>
        <c:dLbls>
          <c:showLegendKey val="0"/>
          <c:showVal val="0"/>
          <c:showCatName val="0"/>
          <c:showSerName val="0"/>
          <c:showPercent val="0"/>
          <c:showBubbleSize val="0"/>
        </c:dLbls>
        <c:axId val="459550456"/>
        <c:axId val="459558984"/>
      </c:scatterChart>
      <c:valAx>
        <c:axId val="459550456"/>
        <c:scaling>
          <c:orientation val="minMax"/>
          <c:max val="100"/>
        </c:scaling>
        <c:delete val="0"/>
        <c:axPos val="b"/>
        <c:title>
          <c:tx>
            <c:rich>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r>
                  <a:rPr lang="en-US" sz="1800" b="1" i="0" baseline="0">
                    <a:solidFill>
                      <a:sysClr val="windowText" lastClr="000000"/>
                    </a:solidFill>
                    <a:effectLst/>
                  </a:rPr>
                  <a:t>Cu Composition (%)</a:t>
                </a:r>
                <a:endParaRPr lang="en-US" sz="1800" b="1">
                  <a:solidFill>
                    <a:sysClr val="windowText" lastClr="000000"/>
                  </a:solidFill>
                  <a:effectLst/>
                </a:endParaRPr>
              </a:p>
            </c:rich>
          </c:tx>
          <c:layout>
            <c:manualLayout>
              <c:xMode val="edge"/>
              <c:yMode val="edge"/>
              <c:x val="0.41755689065353357"/>
              <c:y val="0.92149985666065359"/>
            </c:manualLayout>
          </c:layout>
          <c:overlay val="0"/>
          <c:spPr>
            <a:noFill/>
            <a:ln>
              <a:noFill/>
            </a:ln>
            <a:effectLst/>
          </c:spPr>
          <c:txPr>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title>
        <c:numFmt formatCode="General" sourceLinked="1"/>
        <c:majorTickMark val="in"/>
        <c:minorTickMark val="none"/>
        <c:tickLblPos val="low"/>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crossAx val="459558984"/>
        <c:crossesAt val="-3.4"/>
        <c:crossBetween val="midCat"/>
        <c:majorUnit val="10"/>
      </c:valAx>
      <c:valAx>
        <c:axId val="459558984"/>
        <c:scaling>
          <c:orientation val="minMax"/>
          <c:max val="-2.2999999999999998"/>
          <c:min val="-3.4"/>
        </c:scaling>
        <c:delete val="0"/>
        <c:axPos val="l"/>
        <c:title>
          <c:tx>
            <c:rich>
              <a:bodyPr rot="-540000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r>
                  <a:rPr lang="en-US" sz="1800" b="1" i="0" baseline="0" dirty="0">
                    <a:solidFill>
                      <a:sysClr val="windowText" lastClr="000000"/>
                    </a:solidFill>
                    <a:effectLst/>
                  </a:rPr>
                  <a:t>Average CE (eV/atom)</a:t>
                </a:r>
                <a:endParaRPr lang="en-US" sz="1800" b="1" dirty="0">
                  <a:solidFill>
                    <a:sysClr val="windowText" lastClr="000000"/>
                  </a:solidFill>
                  <a:effectLst/>
                </a:endParaRPr>
              </a:p>
            </c:rich>
          </c:tx>
          <c:overlay val="0"/>
          <c:spPr>
            <a:noFill/>
            <a:ln>
              <a:noFill/>
            </a:ln>
            <a:effectLst/>
          </c:spPr>
          <c:txPr>
            <a:bodyPr rot="-540000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title>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crossAx val="459550456"/>
        <c:crosses val="autoZero"/>
        <c:crossBetween val="midCat"/>
      </c:valAx>
      <c:spPr>
        <a:noFill/>
        <a:ln w="19050">
          <a:solidFill>
            <a:schemeClr val="tx1"/>
          </a:solidFill>
        </a:ln>
        <a:effectLst/>
      </c:spPr>
    </c:plotArea>
    <c:legend>
      <c:legendPos val="r"/>
      <c:legendEntry>
        <c:idx val="2"/>
        <c:delete val="1"/>
      </c:legendEntry>
      <c:legendEntry>
        <c:idx val="3"/>
        <c:delete val="1"/>
      </c:legendEntry>
      <c:layout>
        <c:manualLayout>
          <c:xMode val="edge"/>
          <c:yMode val="edge"/>
          <c:x val="0.68737058622263425"/>
          <c:y val="0.68830411327571484"/>
          <c:w val="0.25092555501331276"/>
          <c:h val="0.1150187197361329"/>
        </c:manualLayout>
      </c:layout>
      <c:overlay val="0"/>
      <c:spPr>
        <a:noFill/>
        <a:ln>
          <a:noFill/>
        </a:ln>
        <a:effectLst/>
      </c:spPr>
      <c:txPr>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1" i="0" baseline="0">
                <a:solidFill>
                  <a:sysClr val="windowText" lastClr="000000"/>
                </a:solidFill>
                <a:effectLst/>
              </a:rPr>
              <a:t>147-atom AgAu NP</a:t>
            </a:r>
            <a:endParaRPr lang="en-US" sz="2000" b="1">
              <a:solidFill>
                <a:sysClr val="windowText" lastClr="000000"/>
              </a:solidFill>
              <a:effectLst/>
            </a:endParaRPr>
          </a:p>
        </c:rich>
      </c:tx>
      <c:layout>
        <c:manualLayout>
          <c:xMode val="edge"/>
          <c:yMode val="edge"/>
          <c:x val="0.40783117329510443"/>
          <c:y val="3.6544085629703162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85396655827764"/>
          <c:y val="3.261645463650905E-2"/>
          <c:w val="0.8500478781358396"/>
          <c:h val="0.81789498221397627"/>
        </c:manualLayout>
      </c:layout>
      <c:scatterChart>
        <c:scatterStyle val="lineMarker"/>
        <c:varyColors val="0"/>
        <c:ser>
          <c:idx val="0"/>
          <c:order val="0"/>
          <c:tx>
            <c:v>Icosahedron</c:v>
          </c:tx>
          <c:spPr>
            <a:ln w="25400" cap="rnd">
              <a:noFill/>
              <a:round/>
            </a:ln>
            <a:effectLst/>
          </c:spPr>
          <c:marker>
            <c:symbol val="circle"/>
            <c:size val="8"/>
            <c:spPr>
              <a:solidFill>
                <a:schemeClr val="accent1"/>
              </a:solidFill>
              <a:ln w="9525">
                <a:noFill/>
              </a:ln>
              <a:effectLst/>
            </c:spPr>
          </c:marker>
          <c:trendline>
            <c:spPr>
              <a:ln w="19050" cap="rnd">
                <a:solidFill>
                  <a:schemeClr val="accent1"/>
                </a:solidFill>
                <a:prstDash val="sysDot"/>
              </a:ln>
              <a:effectLst/>
            </c:spPr>
            <c:trendlineType val="poly"/>
            <c:order val="2"/>
            <c:dispRSqr val="0"/>
            <c:dispEq val="0"/>
          </c:trendline>
          <c:errBars>
            <c:errDir val="y"/>
            <c:errBarType val="both"/>
            <c:errValType val="cust"/>
            <c:noEndCap val="0"/>
            <c:plus>
              <c:numRef>
                <c:f>[1]Sheet1!$I$24:$I$44</c:f>
                <c:numCache>
                  <c:formatCode>General</c:formatCode>
                  <c:ptCount val="21"/>
                  <c:pt idx="0">
                    <c:v>1.332267629550188E-15</c:v>
                  </c:pt>
                  <c:pt idx="1">
                    <c:v>3.922685959204625E-3</c:v>
                  </c:pt>
                  <c:pt idx="2">
                    <c:v>5.5624091631356646E-3</c:v>
                  </c:pt>
                  <c:pt idx="3">
                    <c:v>7.708368630941609E-3</c:v>
                  </c:pt>
                  <c:pt idx="4">
                    <c:v>8.3214303474912071E-3</c:v>
                  </c:pt>
                  <c:pt idx="5">
                    <c:v>8.447212176338096E-3</c:v>
                  </c:pt>
                  <c:pt idx="6">
                    <c:v>1.138059709549037E-2</c:v>
                  </c:pt>
                  <c:pt idx="7">
                    <c:v>1.1049741910121719E-2</c:v>
                  </c:pt>
                  <c:pt idx="8">
                    <c:v>1.123520144927233E-2</c:v>
                  </c:pt>
                  <c:pt idx="9">
                    <c:v>1.095245628764399E-2</c:v>
                  </c:pt>
                  <c:pt idx="10">
                    <c:v>1.2200738360078549E-2</c:v>
                  </c:pt>
                  <c:pt idx="11">
                    <c:v>1.154628763854236E-2</c:v>
                  </c:pt>
                  <c:pt idx="12">
                    <c:v>1.2173291978915391E-2</c:v>
                  </c:pt>
                  <c:pt idx="13">
                    <c:v>1.061735561522275E-2</c:v>
                  </c:pt>
                  <c:pt idx="14">
                    <c:v>1.071503394107279E-2</c:v>
                  </c:pt>
                  <c:pt idx="15">
                    <c:v>1.170122082739582E-2</c:v>
                  </c:pt>
                  <c:pt idx="16">
                    <c:v>9.71945773912424E-3</c:v>
                  </c:pt>
                  <c:pt idx="17">
                    <c:v>9.4907654372940655E-3</c:v>
                  </c:pt>
                  <c:pt idx="18">
                    <c:v>7.7318929563791649E-3</c:v>
                  </c:pt>
                  <c:pt idx="19">
                    <c:v>5.740257450151034E-3</c:v>
                  </c:pt>
                  <c:pt idx="20">
                    <c:v>4.4408920985006262E-16</c:v>
                  </c:pt>
                </c:numCache>
              </c:numRef>
            </c:plus>
            <c:minus>
              <c:numRef>
                <c:f>[1]Sheet1!$I$24:$I$44</c:f>
                <c:numCache>
                  <c:formatCode>General</c:formatCode>
                  <c:ptCount val="21"/>
                  <c:pt idx="0">
                    <c:v>1.332267629550188E-15</c:v>
                  </c:pt>
                  <c:pt idx="1">
                    <c:v>3.922685959204625E-3</c:v>
                  </c:pt>
                  <c:pt idx="2">
                    <c:v>5.5624091631356646E-3</c:v>
                  </c:pt>
                  <c:pt idx="3">
                    <c:v>7.708368630941609E-3</c:v>
                  </c:pt>
                  <c:pt idx="4">
                    <c:v>8.3214303474912071E-3</c:v>
                  </c:pt>
                  <c:pt idx="5">
                    <c:v>8.447212176338096E-3</c:v>
                  </c:pt>
                  <c:pt idx="6">
                    <c:v>1.138059709549037E-2</c:v>
                  </c:pt>
                  <c:pt idx="7">
                    <c:v>1.1049741910121719E-2</c:v>
                  </c:pt>
                  <c:pt idx="8">
                    <c:v>1.123520144927233E-2</c:v>
                  </c:pt>
                  <c:pt idx="9">
                    <c:v>1.095245628764399E-2</c:v>
                  </c:pt>
                  <c:pt idx="10">
                    <c:v>1.2200738360078549E-2</c:v>
                  </c:pt>
                  <c:pt idx="11">
                    <c:v>1.154628763854236E-2</c:v>
                  </c:pt>
                  <c:pt idx="12">
                    <c:v>1.2173291978915391E-2</c:v>
                  </c:pt>
                  <c:pt idx="13">
                    <c:v>1.061735561522275E-2</c:v>
                  </c:pt>
                  <c:pt idx="14">
                    <c:v>1.071503394107279E-2</c:v>
                  </c:pt>
                  <c:pt idx="15">
                    <c:v>1.170122082739582E-2</c:v>
                  </c:pt>
                  <c:pt idx="16">
                    <c:v>9.71945773912424E-3</c:v>
                  </c:pt>
                  <c:pt idx="17">
                    <c:v>9.4907654372940655E-3</c:v>
                  </c:pt>
                  <c:pt idx="18">
                    <c:v>7.7318929563791649E-3</c:v>
                  </c:pt>
                  <c:pt idx="19">
                    <c:v>5.740257450151034E-3</c:v>
                  </c:pt>
                  <c:pt idx="20">
                    <c:v>4.4408920985006262E-16</c:v>
                  </c:pt>
                </c:numCache>
              </c:numRef>
            </c:minus>
            <c:spPr>
              <a:noFill/>
              <a:ln w="9525" cap="flat" cmpd="sng" algn="ctr">
                <a:solidFill>
                  <a:schemeClr val="tx1">
                    <a:lumMod val="65000"/>
                    <a:lumOff val="35000"/>
                  </a:schemeClr>
                </a:solidFill>
                <a:round/>
              </a:ln>
              <a:effectLst/>
            </c:spPr>
          </c:errBars>
          <c:xVal>
            <c:numRef>
              <c:f>Sheet1!$B$45:$B$65</c:f>
              <c:numCache>
                <c:formatCode>General</c:formatCode>
                <c:ptCount val="21"/>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numCache>
            </c:numRef>
          </c:xVal>
          <c:yVal>
            <c:numRef>
              <c:f>Sheet1!$F$45:$F$65</c:f>
              <c:numCache>
                <c:formatCode>General</c:formatCode>
                <c:ptCount val="21"/>
                <c:pt idx="0">
                  <c:v>-3.3640896340429149</c:v>
                </c:pt>
                <c:pt idx="1">
                  <c:v>-3.3376628110331219</c:v>
                </c:pt>
                <c:pt idx="2">
                  <c:v>-3.3101802943939371</c:v>
                </c:pt>
                <c:pt idx="3">
                  <c:v>-3.277730180037203</c:v>
                </c:pt>
                <c:pt idx="4">
                  <c:v>-3.2482728273878489</c:v>
                </c:pt>
                <c:pt idx="5">
                  <c:v>-3.2178076682465662</c:v>
                </c:pt>
                <c:pt idx="6">
                  <c:v>-3.1817363761125619</c:v>
                </c:pt>
                <c:pt idx="7">
                  <c:v>-3.1492253674568449</c:v>
                </c:pt>
                <c:pt idx="8">
                  <c:v>-3.1156642326763082</c:v>
                </c:pt>
                <c:pt idx="9">
                  <c:v>-3.075937223730429</c:v>
                </c:pt>
                <c:pt idx="10">
                  <c:v>-3.0405769582445359</c:v>
                </c:pt>
                <c:pt idx="11">
                  <c:v>-3.0039147263599788</c:v>
                </c:pt>
                <c:pt idx="12">
                  <c:v>-2.9611006639562278</c:v>
                </c:pt>
                <c:pt idx="13">
                  <c:v>-2.922157738424255</c:v>
                </c:pt>
                <c:pt idx="14">
                  <c:v>-2.8827172006860051</c:v>
                </c:pt>
                <c:pt idx="15">
                  <c:v>-2.836379309230149</c:v>
                </c:pt>
                <c:pt idx="16">
                  <c:v>-2.79441723171895</c:v>
                </c:pt>
                <c:pt idx="17">
                  <c:v>-2.7517461486386949</c:v>
                </c:pt>
                <c:pt idx="18">
                  <c:v>-2.7018366268279488</c:v>
                </c:pt>
                <c:pt idx="19">
                  <c:v>-2.6571150183756029</c:v>
                </c:pt>
                <c:pt idx="20">
                  <c:v>-2.6047413176972212</c:v>
                </c:pt>
              </c:numCache>
            </c:numRef>
          </c:yVal>
          <c:smooth val="0"/>
          <c:extLst>
            <c:ext xmlns:c16="http://schemas.microsoft.com/office/drawing/2014/chart" uri="{C3380CC4-5D6E-409C-BE32-E72D297353CC}">
              <c16:uniqueId val="{00000001-A387-49C5-88CF-9C8F65E889BA}"/>
            </c:ext>
          </c:extLst>
        </c:ser>
        <c:ser>
          <c:idx val="1"/>
          <c:order val="1"/>
          <c:tx>
            <c:v>Cuboctahedron</c:v>
          </c:tx>
          <c:spPr>
            <a:ln w="25400" cap="rnd">
              <a:noFill/>
              <a:round/>
            </a:ln>
            <a:effectLst/>
          </c:spPr>
          <c:marker>
            <c:symbol val="circle"/>
            <c:size val="8"/>
            <c:spPr>
              <a:solidFill>
                <a:srgbClr val="C00000"/>
              </a:solidFill>
              <a:ln w="9525">
                <a:noFill/>
              </a:ln>
              <a:effectLst/>
            </c:spPr>
          </c:marker>
          <c:trendline>
            <c:spPr>
              <a:ln w="19050" cap="rnd">
                <a:solidFill>
                  <a:schemeClr val="accent2"/>
                </a:solidFill>
                <a:prstDash val="sysDot"/>
              </a:ln>
              <a:effectLst/>
            </c:spPr>
            <c:trendlineType val="poly"/>
            <c:order val="2"/>
            <c:dispRSqr val="0"/>
            <c:dispEq val="0"/>
          </c:trendline>
          <c:errBars>
            <c:errDir val="y"/>
            <c:errBarType val="both"/>
            <c:errValType val="cust"/>
            <c:noEndCap val="0"/>
            <c:plus>
              <c:numRef>
                <c:f>[1]Sheet1!$T$24:$T$44</c:f>
                <c:numCache>
                  <c:formatCode>General</c:formatCode>
                  <c:ptCount val="21"/>
                  <c:pt idx="0">
                    <c:v>1.332267629550188E-15</c:v>
                  </c:pt>
                  <c:pt idx="1">
                    <c:v>5.7334562592012651E-3</c:v>
                  </c:pt>
                  <c:pt idx="2">
                    <c:v>9.8475039187011816E-3</c:v>
                  </c:pt>
                  <c:pt idx="3">
                    <c:v>1.021172814218624E-2</c:v>
                  </c:pt>
                  <c:pt idx="4">
                    <c:v>1.2248576815572711E-2</c:v>
                  </c:pt>
                  <c:pt idx="5">
                    <c:v>1.214923712089112E-2</c:v>
                  </c:pt>
                  <c:pt idx="6">
                    <c:v>1.325480805870943E-2</c:v>
                  </c:pt>
                  <c:pt idx="7">
                    <c:v>1.4635871361119421E-2</c:v>
                  </c:pt>
                  <c:pt idx="8">
                    <c:v>1.645006250993929E-2</c:v>
                  </c:pt>
                  <c:pt idx="9">
                    <c:v>1.6927288601800851E-2</c:v>
                  </c:pt>
                  <c:pt idx="10">
                    <c:v>1.7576511066733809E-2</c:v>
                  </c:pt>
                  <c:pt idx="11">
                    <c:v>1.617857441671464E-2</c:v>
                  </c:pt>
                  <c:pt idx="12">
                    <c:v>1.7326959422308542E-2</c:v>
                  </c:pt>
                  <c:pt idx="13">
                    <c:v>1.679438106937943E-2</c:v>
                  </c:pt>
                  <c:pt idx="14">
                    <c:v>1.42681982455238E-2</c:v>
                  </c:pt>
                  <c:pt idx="15">
                    <c:v>1.44010190104312E-2</c:v>
                  </c:pt>
                  <c:pt idx="16">
                    <c:v>1.676752461039854E-2</c:v>
                  </c:pt>
                  <c:pt idx="17">
                    <c:v>1.389818867076089E-2</c:v>
                  </c:pt>
                  <c:pt idx="18">
                    <c:v>1.153663429609659E-2</c:v>
                  </c:pt>
                  <c:pt idx="19">
                    <c:v>8.0545707896527499E-3</c:v>
                  </c:pt>
                  <c:pt idx="20">
                    <c:v>1.332267629550188E-15</c:v>
                  </c:pt>
                </c:numCache>
              </c:numRef>
            </c:plus>
            <c:minus>
              <c:numRef>
                <c:f>[1]Sheet1!$T$24:$T$44</c:f>
                <c:numCache>
                  <c:formatCode>General</c:formatCode>
                  <c:ptCount val="21"/>
                  <c:pt idx="0">
                    <c:v>1.332267629550188E-15</c:v>
                  </c:pt>
                  <c:pt idx="1">
                    <c:v>5.7334562592012651E-3</c:v>
                  </c:pt>
                  <c:pt idx="2">
                    <c:v>9.8475039187011816E-3</c:v>
                  </c:pt>
                  <c:pt idx="3">
                    <c:v>1.021172814218624E-2</c:v>
                  </c:pt>
                  <c:pt idx="4">
                    <c:v>1.2248576815572711E-2</c:v>
                  </c:pt>
                  <c:pt idx="5">
                    <c:v>1.214923712089112E-2</c:v>
                  </c:pt>
                  <c:pt idx="6">
                    <c:v>1.325480805870943E-2</c:v>
                  </c:pt>
                  <c:pt idx="7">
                    <c:v>1.4635871361119421E-2</c:v>
                  </c:pt>
                  <c:pt idx="8">
                    <c:v>1.645006250993929E-2</c:v>
                  </c:pt>
                  <c:pt idx="9">
                    <c:v>1.6927288601800851E-2</c:v>
                  </c:pt>
                  <c:pt idx="10">
                    <c:v>1.7576511066733809E-2</c:v>
                  </c:pt>
                  <c:pt idx="11">
                    <c:v>1.617857441671464E-2</c:v>
                  </c:pt>
                  <c:pt idx="12">
                    <c:v>1.7326959422308542E-2</c:v>
                  </c:pt>
                  <c:pt idx="13">
                    <c:v>1.679438106937943E-2</c:v>
                  </c:pt>
                  <c:pt idx="14">
                    <c:v>1.42681982455238E-2</c:v>
                  </c:pt>
                  <c:pt idx="15">
                    <c:v>1.44010190104312E-2</c:v>
                  </c:pt>
                  <c:pt idx="16">
                    <c:v>1.676752461039854E-2</c:v>
                  </c:pt>
                  <c:pt idx="17">
                    <c:v>1.389818867076089E-2</c:v>
                  </c:pt>
                  <c:pt idx="18">
                    <c:v>1.153663429609659E-2</c:v>
                  </c:pt>
                  <c:pt idx="19">
                    <c:v>8.0545707896527499E-3</c:v>
                  </c:pt>
                  <c:pt idx="20">
                    <c:v>1.332267629550188E-15</c:v>
                  </c:pt>
                </c:numCache>
              </c:numRef>
            </c:minus>
            <c:spPr>
              <a:noFill/>
              <a:ln w="9525" cap="flat" cmpd="sng" algn="ctr">
                <a:solidFill>
                  <a:schemeClr val="tx1">
                    <a:lumMod val="65000"/>
                    <a:lumOff val="35000"/>
                  </a:schemeClr>
                </a:solidFill>
                <a:round/>
              </a:ln>
              <a:effectLst/>
            </c:spPr>
          </c:errBars>
          <c:xVal>
            <c:numRef>
              <c:f>Sheet1!$M$45:$M$65</c:f>
              <c:numCache>
                <c:formatCode>General</c:formatCode>
                <c:ptCount val="21"/>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numCache>
            </c:numRef>
          </c:xVal>
          <c:yVal>
            <c:numRef>
              <c:f>Sheet1!$Q$45:$Q$65</c:f>
              <c:numCache>
                <c:formatCode>General</c:formatCode>
                <c:ptCount val="21"/>
                <c:pt idx="0">
                  <c:v>-3.2639179724335552</c:v>
                </c:pt>
                <c:pt idx="1">
                  <c:v>-3.2382529687364552</c:v>
                </c:pt>
                <c:pt idx="2">
                  <c:v>-3.211587406644147</c:v>
                </c:pt>
                <c:pt idx="3">
                  <c:v>-3.180026018526414</c:v>
                </c:pt>
                <c:pt idx="4">
                  <c:v>-3.151458569598848</c:v>
                </c:pt>
                <c:pt idx="5">
                  <c:v>-3.1218287435634799</c:v>
                </c:pt>
                <c:pt idx="6">
                  <c:v>-3.087007546015764</c:v>
                </c:pt>
                <c:pt idx="7">
                  <c:v>-3.0552543007906658</c:v>
                </c:pt>
                <c:pt idx="8">
                  <c:v>-3.022797097380415</c:v>
                </c:pt>
                <c:pt idx="9">
                  <c:v>-2.9844414226679472</c:v>
                </c:pt>
                <c:pt idx="10">
                  <c:v>-2.9498379333346469</c:v>
                </c:pt>
                <c:pt idx="11">
                  <c:v>-2.9145558576267669</c:v>
                </c:pt>
                <c:pt idx="12">
                  <c:v>-2.8726225512054562</c:v>
                </c:pt>
                <c:pt idx="13">
                  <c:v>-2.8353037710924149</c:v>
                </c:pt>
                <c:pt idx="14">
                  <c:v>-2.7967578269564148</c:v>
                </c:pt>
                <c:pt idx="15">
                  <c:v>-2.7517371880679948</c:v>
                </c:pt>
                <c:pt idx="16">
                  <c:v>-2.711302015214144</c:v>
                </c:pt>
                <c:pt idx="17">
                  <c:v>-2.6698619083715971</c:v>
                </c:pt>
                <c:pt idx="18">
                  <c:v>-2.62129699649654</c:v>
                </c:pt>
                <c:pt idx="19">
                  <c:v>-2.5780008525246658</c:v>
                </c:pt>
                <c:pt idx="20">
                  <c:v>-2.5271805823304669</c:v>
                </c:pt>
              </c:numCache>
            </c:numRef>
          </c:yVal>
          <c:smooth val="0"/>
          <c:extLst>
            <c:ext xmlns:c16="http://schemas.microsoft.com/office/drawing/2014/chart" uri="{C3380CC4-5D6E-409C-BE32-E72D297353CC}">
              <c16:uniqueId val="{00000003-A387-49C5-88CF-9C8F65E889BA}"/>
            </c:ext>
          </c:extLst>
        </c:ser>
        <c:dLbls>
          <c:showLegendKey val="0"/>
          <c:showVal val="0"/>
          <c:showCatName val="0"/>
          <c:showSerName val="0"/>
          <c:showPercent val="0"/>
          <c:showBubbleSize val="0"/>
        </c:dLbls>
        <c:axId val="459550456"/>
        <c:axId val="459558984"/>
      </c:scatterChart>
      <c:valAx>
        <c:axId val="459550456"/>
        <c:scaling>
          <c:orientation val="minMax"/>
          <c:max val="100"/>
        </c:scaling>
        <c:delete val="0"/>
        <c:axPos val="b"/>
        <c:title>
          <c:tx>
            <c:rich>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r>
                  <a:rPr lang="en-US" sz="1800" b="1" i="0" baseline="0">
                    <a:solidFill>
                      <a:sysClr val="windowText" lastClr="000000"/>
                    </a:solidFill>
                    <a:effectLst/>
                  </a:rPr>
                  <a:t>Ag Composition (%)</a:t>
                </a:r>
                <a:endParaRPr lang="en-US" sz="1800" b="1">
                  <a:solidFill>
                    <a:sysClr val="windowText" lastClr="000000"/>
                  </a:solidFill>
                  <a:effectLst/>
                </a:endParaRPr>
              </a:p>
            </c:rich>
          </c:tx>
          <c:layout>
            <c:manualLayout>
              <c:xMode val="edge"/>
              <c:yMode val="edge"/>
              <c:x val="0.41911891232149284"/>
              <c:y val="0.92826041864286091"/>
            </c:manualLayout>
          </c:layout>
          <c:overlay val="0"/>
          <c:spPr>
            <a:noFill/>
            <a:ln>
              <a:noFill/>
            </a:ln>
            <a:effectLst/>
          </c:spPr>
          <c:txPr>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title>
        <c:numFmt formatCode="General" sourceLinked="1"/>
        <c:majorTickMark val="in"/>
        <c:minorTickMark val="none"/>
        <c:tickLblPos val="low"/>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crossAx val="459558984"/>
        <c:crossesAt val="-3.4"/>
        <c:crossBetween val="midCat"/>
        <c:majorUnit val="10"/>
      </c:valAx>
      <c:valAx>
        <c:axId val="459558984"/>
        <c:scaling>
          <c:orientation val="minMax"/>
          <c:max val="-2.2999999999999998"/>
          <c:min val="-3.4"/>
        </c:scaling>
        <c:delete val="0"/>
        <c:axPos val="l"/>
        <c:title>
          <c:tx>
            <c:rich>
              <a:bodyPr rot="-540000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r>
                  <a:rPr lang="en-US" sz="1800" b="1" i="0" baseline="0" dirty="0">
                    <a:solidFill>
                      <a:sysClr val="windowText" lastClr="000000"/>
                    </a:solidFill>
                    <a:effectLst/>
                  </a:rPr>
                  <a:t>Average CE (eV/atom)</a:t>
                </a:r>
                <a:endParaRPr lang="en-US" sz="1800" b="1" dirty="0">
                  <a:solidFill>
                    <a:sysClr val="windowText" lastClr="000000"/>
                  </a:solidFill>
                  <a:effectLst/>
                </a:endParaRPr>
              </a:p>
            </c:rich>
          </c:tx>
          <c:layout>
            <c:manualLayout>
              <c:xMode val="edge"/>
              <c:yMode val="edge"/>
              <c:x val="3.053808578396057E-3"/>
              <c:y val="0.2112367420042178"/>
            </c:manualLayout>
          </c:layout>
          <c:overlay val="0"/>
          <c:spPr>
            <a:noFill/>
            <a:ln>
              <a:noFill/>
            </a:ln>
            <a:effectLst/>
          </c:spPr>
          <c:txPr>
            <a:bodyPr rot="-540000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title>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crossAx val="459550456"/>
        <c:crosses val="autoZero"/>
        <c:crossBetween val="midCat"/>
      </c:valAx>
      <c:spPr>
        <a:noFill/>
        <a:ln w="19050">
          <a:solidFill>
            <a:schemeClr val="tx1"/>
          </a:solidFill>
        </a:ln>
        <a:effectLst/>
      </c:spPr>
    </c:plotArea>
    <c:legend>
      <c:legendPos val="r"/>
      <c:legendEntry>
        <c:idx val="2"/>
        <c:delete val="1"/>
      </c:legendEntry>
      <c:legendEntry>
        <c:idx val="3"/>
        <c:delete val="1"/>
      </c:legendEntry>
      <c:layout>
        <c:manualLayout>
          <c:xMode val="edge"/>
          <c:yMode val="edge"/>
          <c:x val="0.688489105179108"/>
          <c:y val="0.7076234069339038"/>
          <c:w val="0.26224555962429297"/>
          <c:h val="0.1270350879095993"/>
        </c:manualLayout>
      </c:layout>
      <c:overlay val="0"/>
      <c:spPr>
        <a:noFill/>
        <a:ln>
          <a:noFill/>
        </a:ln>
        <a:effectLst/>
      </c:spPr>
      <c:txPr>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2000" b="1" i="0" u="none" strike="noStrike" kern="1200" spc="0" baseline="0">
                <a:solidFill>
                  <a:sysClr val="windowText" lastClr="000000"/>
                </a:solidFill>
                <a:latin typeface="+mn-lt"/>
                <a:ea typeface="+mn-ea"/>
                <a:cs typeface="+mn-cs"/>
              </a:defRPr>
            </a:pPr>
            <a:r>
              <a:rPr lang="en-US" sz="2000" b="1" i="0" baseline="0">
                <a:solidFill>
                  <a:sysClr val="windowText" lastClr="000000"/>
                </a:solidFill>
                <a:effectLst/>
              </a:rPr>
              <a:t>147-atom BNP</a:t>
            </a:r>
            <a:endParaRPr lang="en-US" sz="2000" b="1">
              <a:solidFill>
                <a:sysClr val="windowText" lastClr="000000"/>
              </a:solidFill>
              <a:effectLst/>
            </a:endParaRPr>
          </a:p>
        </c:rich>
      </c:tx>
      <c:layout>
        <c:manualLayout>
          <c:xMode val="edge"/>
          <c:yMode val="edge"/>
          <c:x val="0.45591431264840149"/>
          <c:y val="4.3445821496081186E-2"/>
        </c:manualLayout>
      </c:layout>
      <c:overlay val="0"/>
      <c:spPr>
        <a:noFill/>
        <a:ln>
          <a:noFill/>
        </a:ln>
        <a:effectLst/>
      </c:spPr>
      <c:txPr>
        <a:bodyPr rot="0" spcFirstLastPara="1" vertOverflow="ellipsis" vert="horz" wrap="square" anchor="ctr" anchorCtr="1"/>
        <a:lstStyle/>
        <a:p>
          <a:pPr algn="ctr">
            <a:defRPr sz="2000" b="1"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14209058335032426"/>
          <c:y val="3.8476942263337109E-2"/>
          <c:w val="0.82789935839585904"/>
          <c:h val="0.83447854289137235"/>
        </c:manualLayout>
      </c:layout>
      <c:scatterChart>
        <c:scatterStyle val="lineMarker"/>
        <c:varyColors val="0"/>
        <c:ser>
          <c:idx val="0"/>
          <c:order val="0"/>
          <c:tx>
            <c:v>Icosahedron CuAg</c:v>
          </c:tx>
          <c:spPr>
            <a:ln w="25400" cap="rnd">
              <a:noFill/>
              <a:round/>
            </a:ln>
            <a:effectLst/>
          </c:spPr>
          <c:marker>
            <c:symbol val="circle"/>
            <c:size val="8"/>
            <c:spPr>
              <a:solidFill>
                <a:schemeClr val="accent1"/>
              </a:solidFill>
              <a:ln w="9525">
                <a:solidFill>
                  <a:schemeClr val="accent1"/>
                </a:solidFill>
              </a:ln>
              <a:effectLst/>
            </c:spPr>
          </c:marker>
          <c:xVal>
            <c:numRef>
              <c:f>'55 icosa EE'!$C$2:$C$22</c:f>
              <c:numCache>
                <c:formatCode>General</c:formatCode>
                <c:ptCount val="21"/>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numCache>
            </c:numRef>
          </c:xVal>
          <c:yVal>
            <c:numRef>
              <c:f>Sheet6!$L$3:$L$23</c:f>
              <c:numCache>
                <c:formatCode>General</c:formatCode>
                <c:ptCount val="21"/>
                <c:pt idx="0">
                  <c:v>0</c:v>
                </c:pt>
                <c:pt idx="1">
                  <c:v>9.6767297650273143E-3</c:v>
                </c:pt>
                <c:pt idx="2">
                  <c:v>1.8376836795609197E-2</c:v>
                </c:pt>
                <c:pt idx="3">
                  <c:v>2.3998077075710444E-2</c:v>
                </c:pt>
                <c:pt idx="4">
                  <c:v>3.0848919600050095E-2</c:v>
                </c:pt>
                <c:pt idx="5">
                  <c:v>3.7286190640210659E-2</c:v>
                </c:pt>
                <c:pt idx="6">
                  <c:v>3.9576430117550965E-2</c:v>
                </c:pt>
                <c:pt idx="7">
                  <c:v>4.3835770970567678E-2</c:v>
                </c:pt>
                <c:pt idx="8">
                  <c:v>4.7432309665092154E-2</c:v>
                </c:pt>
                <c:pt idx="9">
                  <c:v>4.6959683668494012E-2</c:v>
                </c:pt>
                <c:pt idx="10">
                  <c:v>4.8308778925431284E-2</c:v>
                </c:pt>
                <c:pt idx="11">
                  <c:v>4.867662057230282E-2</c:v>
                </c:pt>
                <c:pt idx="12">
                  <c:v>4.5807053425930944E-2</c:v>
                </c:pt>
                <c:pt idx="13">
                  <c:v>4.4718722353831564E-2</c:v>
                </c:pt>
                <c:pt idx="14">
                  <c:v>4.2821416007198021E-2</c:v>
                </c:pt>
                <c:pt idx="15">
                  <c:v>3.6255530779929712E-2</c:v>
                </c:pt>
                <c:pt idx="16">
                  <c:v>3.2666122716459078E-2</c:v>
                </c:pt>
                <c:pt idx="17">
                  <c:v>2.7778474507091699E-2</c:v>
                </c:pt>
                <c:pt idx="18">
                  <c:v>1.819705272713712E-2</c:v>
                </c:pt>
                <c:pt idx="19">
                  <c:v>1.1681054038539029E-2</c:v>
                </c:pt>
                <c:pt idx="20">
                  <c:v>0</c:v>
                </c:pt>
              </c:numCache>
            </c:numRef>
          </c:yVal>
          <c:smooth val="0"/>
          <c:extLst>
            <c:ext xmlns:c16="http://schemas.microsoft.com/office/drawing/2014/chart" uri="{C3380CC4-5D6E-409C-BE32-E72D297353CC}">
              <c16:uniqueId val="{00000000-7F6E-49AD-912B-1C4D33CD9234}"/>
            </c:ext>
          </c:extLst>
        </c:ser>
        <c:ser>
          <c:idx val="1"/>
          <c:order val="1"/>
          <c:tx>
            <c:v>Icosahedron CuAu</c:v>
          </c:tx>
          <c:spPr>
            <a:ln w="25400" cap="rnd">
              <a:noFill/>
              <a:round/>
            </a:ln>
            <a:effectLst/>
          </c:spPr>
          <c:marker>
            <c:symbol val="triangle"/>
            <c:size val="8"/>
            <c:spPr>
              <a:solidFill>
                <a:schemeClr val="accent1"/>
              </a:solidFill>
              <a:ln w="9525">
                <a:solidFill>
                  <a:schemeClr val="accent1"/>
                </a:solidFill>
              </a:ln>
              <a:effectLst/>
            </c:spPr>
          </c:marker>
          <c:xVal>
            <c:numRef>
              <c:f>'55 icosa EE'!$E$24:$E$44</c:f>
              <c:numCache>
                <c:formatCode>General</c:formatCode>
                <c:ptCount val="21"/>
                <c:pt idx="0">
                  <c:v>100</c:v>
                </c:pt>
                <c:pt idx="1">
                  <c:v>95</c:v>
                </c:pt>
                <c:pt idx="2">
                  <c:v>90</c:v>
                </c:pt>
                <c:pt idx="3">
                  <c:v>85</c:v>
                </c:pt>
                <c:pt idx="4">
                  <c:v>80</c:v>
                </c:pt>
                <c:pt idx="5">
                  <c:v>75</c:v>
                </c:pt>
                <c:pt idx="6">
                  <c:v>70</c:v>
                </c:pt>
                <c:pt idx="7">
                  <c:v>65</c:v>
                </c:pt>
                <c:pt idx="8">
                  <c:v>60</c:v>
                </c:pt>
                <c:pt idx="9">
                  <c:v>55</c:v>
                </c:pt>
                <c:pt idx="10">
                  <c:v>50</c:v>
                </c:pt>
                <c:pt idx="11">
                  <c:v>45</c:v>
                </c:pt>
                <c:pt idx="12">
                  <c:v>40</c:v>
                </c:pt>
                <c:pt idx="13">
                  <c:v>35</c:v>
                </c:pt>
                <c:pt idx="14">
                  <c:v>30</c:v>
                </c:pt>
                <c:pt idx="15">
                  <c:v>25</c:v>
                </c:pt>
                <c:pt idx="16">
                  <c:v>20</c:v>
                </c:pt>
                <c:pt idx="17">
                  <c:v>15</c:v>
                </c:pt>
                <c:pt idx="18">
                  <c:v>10</c:v>
                </c:pt>
                <c:pt idx="19">
                  <c:v>5</c:v>
                </c:pt>
                <c:pt idx="20">
                  <c:v>0</c:v>
                </c:pt>
              </c:numCache>
            </c:numRef>
          </c:xVal>
          <c:yVal>
            <c:numRef>
              <c:f>Sheet6!$L$25:$L$45</c:f>
              <c:numCache>
                <c:formatCode>General</c:formatCode>
                <c:ptCount val="21"/>
                <c:pt idx="0">
                  <c:v>0</c:v>
                </c:pt>
                <c:pt idx="1">
                  <c:v>-1.7019065772796438E-2</c:v>
                </c:pt>
                <c:pt idx="2">
                  <c:v>-3.2284023282449503E-2</c:v>
                </c:pt>
                <c:pt idx="3">
                  <c:v>-4.9386203473771317E-2</c:v>
                </c:pt>
                <c:pt idx="4">
                  <c:v>-6.0519712254766045E-2</c:v>
                </c:pt>
                <c:pt idx="5">
                  <c:v>-7.0223416341971934E-2</c:v>
                </c:pt>
                <c:pt idx="6">
                  <c:v>-8.0919893732986026E-2</c:v>
                </c:pt>
                <c:pt idx="7">
                  <c:v>-8.7106061529154122E-2</c:v>
                </c:pt>
                <c:pt idx="8">
                  <c:v>-9.1543713584129494E-2</c:v>
                </c:pt>
                <c:pt idx="9">
                  <c:v>-9.532988707534118E-2</c:v>
                </c:pt>
                <c:pt idx="10">
                  <c:v>-9.5836080093624876E-2</c:v>
                </c:pt>
                <c:pt idx="11">
                  <c:v>-9.4323156545561559E-2</c:v>
                </c:pt>
                <c:pt idx="12">
                  <c:v>-9.228216338203743E-2</c:v>
                </c:pt>
                <c:pt idx="13">
                  <c:v>-8.7876002203959303E-2</c:v>
                </c:pt>
                <c:pt idx="14">
                  <c:v>-8.0947666083995284E-2</c:v>
                </c:pt>
                <c:pt idx="15">
                  <c:v>-7.2262086158954242E-2</c:v>
                </c:pt>
                <c:pt idx="16">
                  <c:v>-6.1436717278766984E-2</c:v>
                </c:pt>
                <c:pt idx="17">
                  <c:v>-4.9064737713069795E-2</c:v>
                </c:pt>
                <c:pt idx="18">
                  <c:v>-3.4810149316397421E-2</c:v>
                </c:pt>
                <c:pt idx="19">
                  <c:v>-1.8979294951292441E-2</c:v>
                </c:pt>
                <c:pt idx="20">
                  <c:v>0</c:v>
                </c:pt>
              </c:numCache>
            </c:numRef>
          </c:yVal>
          <c:smooth val="0"/>
          <c:extLst>
            <c:ext xmlns:c16="http://schemas.microsoft.com/office/drawing/2014/chart" uri="{C3380CC4-5D6E-409C-BE32-E72D297353CC}">
              <c16:uniqueId val="{00000001-7F6E-49AD-912B-1C4D33CD9234}"/>
            </c:ext>
          </c:extLst>
        </c:ser>
        <c:ser>
          <c:idx val="2"/>
          <c:order val="2"/>
          <c:tx>
            <c:v>Icosahedron AgAu</c:v>
          </c:tx>
          <c:spPr>
            <a:ln w="25400" cap="rnd">
              <a:noFill/>
              <a:round/>
            </a:ln>
            <a:effectLst/>
          </c:spPr>
          <c:marker>
            <c:symbol val="star"/>
            <c:size val="8"/>
            <c:spPr>
              <a:solidFill>
                <a:schemeClr val="accent1"/>
              </a:solidFill>
              <a:ln w="9525">
                <a:solidFill>
                  <a:schemeClr val="accent1"/>
                </a:solidFill>
              </a:ln>
              <a:effectLst/>
            </c:spPr>
          </c:marker>
          <c:xVal>
            <c:numRef>
              <c:f>'55 icosa EE'!$C$46:$C$66</c:f>
              <c:numCache>
                <c:formatCode>General</c:formatCode>
                <c:ptCount val="21"/>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numCache>
            </c:numRef>
          </c:xVal>
          <c:yVal>
            <c:numRef>
              <c:f>Sheet6!$L$47:$L$67</c:f>
              <c:numCache>
                <c:formatCode>General</c:formatCode>
                <c:ptCount val="21"/>
                <c:pt idx="0">
                  <c:v>0</c:v>
                </c:pt>
                <c:pt idx="1">
                  <c:v>-1.1540592807492089E-2</c:v>
                </c:pt>
                <c:pt idx="2">
                  <c:v>-2.2025491985591561E-2</c:v>
                </c:pt>
                <c:pt idx="3">
                  <c:v>-2.7542793446142522E-2</c:v>
                </c:pt>
                <c:pt idx="4">
                  <c:v>-3.6052856614072759E-2</c:v>
                </c:pt>
                <c:pt idx="5">
                  <c:v>-4.3555113290074665E-2</c:v>
                </c:pt>
                <c:pt idx="6">
                  <c:v>-4.5451236973355069E-2</c:v>
                </c:pt>
                <c:pt idx="7">
                  <c:v>-5.0907644134922769E-2</c:v>
                </c:pt>
                <c:pt idx="8">
                  <c:v>-5.5313925171670775E-2</c:v>
                </c:pt>
                <c:pt idx="9">
                  <c:v>-5.3554332043076025E-2</c:v>
                </c:pt>
                <c:pt idx="10">
                  <c:v>-5.616148237446783E-2</c:v>
                </c:pt>
                <c:pt idx="11">
                  <c:v>-5.7466666307195213E-2</c:v>
                </c:pt>
                <c:pt idx="12">
                  <c:v>-5.2620019720729161E-2</c:v>
                </c:pt>
                <c:pt idx="13">
                  <c:v>-5.1644510006040978E-2</c:v>
                </c:pt>
                <c:pt idx="14">
                  <c:v>-5.0171388085076041E-2</c:v>
                </c:pt>
                <c:pt idx="15">
                  <c:v>-4.1800912446504412E-2</c:v>
                </c:pt>
                <c:pt idx="16">
                  <c:v>-3.7806250752590032E-2</c:v>
                </c:pt>
                <c:pt idx="17">
                  <c:v>-3.3102583489619919E-2</c:v>
                </c:pt>
                <c:pt idx="18">
                  <c:v>-2.1160477496158236E-2</c:v>
                </c:pt>
                <c:pt idx="19">
                  <c:v>-1.4406284861097296E-2</c:v>
                </c:pt>
                <c:pt idx="20">
                  <c:v>0</c:v>
                </c:pt>
              </c:numCache>
            </c:numRef>
          </c:yVal>
          <c:smooth val="0"/>
          <c:extLst>
            <c:ext xmlns:c16="http://schemas.microsoft.com/office/drawing/2014/chart" uri="{C3380CC4-5D6E-409C-BE32-E72D297353CC}">
              <c16:uniqueId val="{00000002-7F6E-49AD-912B-1C4D33CD9234}"/>
            </c:ext>
          </c:extLst>
        </c:ser>
        <c:ser>
          <c:idx val="3"/>
          <c:order val="3"/>
          <c:tx>
            <c:v>Cuboctahedron CuAg</c:v>
          </c:tx>
          <c:spPr>
            <a:ln w="25400" cap="rnd">
              <a:noFill/>
              <a:round/>
            </a:ln>
            <a:effectLst/>
          </c:spPr>
          <c:marker>
            <c:symbol val="circle"/>
            <c:size val="8"/>
            <c:spPr>
              <a:solidFill>
                <a:srgbClr val="C00000"/>
              </a:solidFill>
              <a:ln w="9525">
                <a:solidFill>
                  <a:srgbClr val="C00000"/>
                </a:solidFill>
              </a:ln>
              <a:effectLst/>
            </c:spPr>
          </c:marker>
          <c:xVal>
            <c:numRef>
              <c:f>'55 cubocta EE'!$C$3:$C$23</c:f>
              <c:numCache>
                <c:formatCode>General</c:formatCode>
                <c:ptCount val="21"/>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numCache>
            </c:numRef>
          </c:xVal>
          <c:yVal>
            <c:numRef>
              <c:f>Sheet7!$L$3:$L$23</c:f>
              <c:numCache>
                <c:formatCode>General</c:formatCode>
                <c:ptCount val="21"/>
                <c:pt idx="0">
                  <c:v>0</c:v>
                </c:pt>
                <c:pt idx="1">
                  <c:v>9.3051469035621004E-3</c:v>
                </c:pt>
                <c:pt idx="2">
                  <c:v>1.7933662554370233E-2</c:v>
                </c:pt>
                <c:pt idx="3">
                  <c:v>2.313202122864233E-2</c:v>
                </c:pt>
                <c:pt idx="4">
                  <c:v>3.027924532310422E-2</c:v>
                </c:pt>
                <c:pt idx="5">
                  <c:v>3.5861122100643295E-2</c:v>
                </c:pt>
                <c:pt idx="6">
                  <c:v>3.8432833551817147E-2</c:v>
                </c:pt>
                <c:pt idx="7">
                  <c:v>4.2566452337801541E-2</c:v>
                </c:pt>
                <c:pt idx="8">
                  <c:v>4.600576188676464E-2</c:v>
                </c:pt>
                <c:pt idx="9">
                  <c:v>4.5326332167006989E-2</c:v>
                </c:pt>
                <c:pt idx="10">
                  <c:v>4.7107168425623902E-2</c:v>
                </c:pt>
                <c:pt idx="11">
                  <c:v>4.7852795448852348E-2</c:v>
                </c:pt>
                <c:pt idx="12">
                  <c:v>4.4327736683120067E-2</c:v>
                </c:pt>
                <c:pt idx="13">
                  <c:v>4.3254625919072476E-2</c:v>
                </c:pt>
                <c:pt idx="14">
                  <c:v>4.1286468036674018E-2</c:v>
                </c:pt>
                <c:pt idx="15">
                  <c:v>3.519918591092952E-2</c:v>
                </c:pt>
                <c:pt idx="16">
                  <c:v>3.1224892747268695E-2</c:v>
                </c:pt>
                <c:pt idx="17">
                  <c:v>2.6997940466194525E-2</c:v>
                </c:pt>
                <c:pt idx="18">
                  <c:v>1.7770818812896771E-2</c:v>
                </c:pt>
                <c:pt idx="19">
                  <c:v>1.13504536204308E-2</c:v>
                </c:pt>
                <c:pt idx="20">
                  <c:v>0</c:v>
                </c:pt>
              </c:numCache>
            </c:numRef>
          </c:yVal>
          <c:smooth val="0"/>
          <c:extLst>
            <c:ext xmlns:c16="http://schemas.microsoft.com/office/drawing/2014/chart" uri="{C3380CC4-5D6E-409C-BE32-E72D297353CC}">
              <c16:uniqueId val="{00000003-7F6E-49AD-912B-1C4D33CD9234}"/>
            </c:ext>
          </c:extLst>
        </c:ser>
        <c:ser>
          <c:idx val="4"/>
          <c:order val="4"/>
          <c:tx>
            <c:v>Cuboctahedron CuAu</c:v>
          </c:tx>
          <c:spPr>
            <a:ln w="25400" cap="rnd">
              <a:noFill/>
              <a:round/>
            </a:ln>
            <a:effectLst/>
          </c:spPr>
          <c:marker>
            <c:symbol val="triangle"/>
            <c:size val="8"/>
            <c:spPr>
              <a:solidFill>
                <a:srgbClr val="FF0000"/>
              </a:solidFill>
              <a:ln w="9525">
                <a:solidFill>
                  <a:srgbClr val="C00000"/>
                </a:solidFill>
              </a:ln>
              <a:effectLst/>
            </c:spPr>
          </c:marker>
          <c:dPt>
            <c:idx val="4"/>
            <c:marker>
              <c:symbol val="triangle"/>
              <c:size val="8"/>
              <c:spPr>
                <a:solidFill>
                  <a:srgbClr val="C00000"/>
                </a:solidFill>
                <a:ln w="9525">
                  <a:solidFill>
                    <a:srgbClr val="C00000"/>
                  </a:solidFill>
                </a:ln>
                <a:effectLst/>
              </c:spPr>
            </c:marker>
            <c:bubble3D val="0"/>
            <c:extLst>
              <c:ext xmlns:c16="http://schemas.microsoft.com/office/drawing/2014/chart" uri="{C3380CC4-5D6E-409C-BE32-E72D297353CC}">
                <c16:uniqueId val="{00000004-7F6E-49AD-912B-1C4D33CD9234}"/>
              </c:ext>
            </c:extLst>
          </c:dPt>
          <c:xVal>
            <c:numRef>
              <c:f>'55 cubocta EE'!$E$25:$E$45</c:f>
              <c:numCache>
                <c:formatCode>General</c:formatCode>
                <c:ptCount val="21"/>
                <c:pt idx="0">
                  <c:v>100</c:v>
                </c:pt>
                <c:pt idx="1">
                  <c:v>95</c:v>
                </c:pt>
                <c:pt idx="2">
                  <c:v>90</c:v>
                </c:pt>
                <c:pt idx="3">
                  <c:v>85</c:v>
                </c:pt>
                <c:pt idx="4">
                  <c:v>80</c:v>
                </c:pt>
                <c:pt idx="5">
                  <c:v>75</c:v>
                </c:pt>
                <c:pt idx="6">
                  <c:v>70</c:v>
                </c:pt>
                <c:pt idx="7">
                  <c:v>65</c:v>
                </c:pt>
                <c:pt idx="8">
                  <c:v>60</c:v>
                </c:pt>
                <c:pt idx="9">
                  <c:v>55</c:v>
                </c:pt>
                <c:pt idx="10">
                  <c:v>50</c:v>
                </c:pt>
                <c:pt idx="11">
                  <c:v>45</c:v>
                </c:pt>
                <c:pt idx="12">
                  <c:v>40</c:v>
                </c:pt>
                <c:pt idx="13">
                  <c:v>35</c:v>
                </c:pt>
                <c:pt idx="14">
                  <c:v>30</c:v>
                </c:pt>
                <c:pt idx="15">
                  <c:v>25</c:v>
                </c:pt>
                <c:pt idx="16">
                  <c:v>20</c:v>
                </c:pt>
                <c:pt idx="17">
                  <c:v>15</c:v>
                </c:pt>
                <c:pt idx="18">
                  <c:v>10</c:v>
                </c:pt>
                <c:pt idx="19">
                  <c:v>5</c:v>
                </c:pt>
                <c:pt idx="20">
                  <c:v>0</c:v>
                </c:pt>
              </c:numCache>
            </c:numRef>
          </c:xVal>
          <c:yVal>
            <c:numRef>
              <c:f>Sheet7!$L$25:$L$45</c:f>
              <c:numCache>
                <c:formatCode>General</c:formatCode>
                <c:ptCount val="21"/>
                <c:pt idx="0">
                  <c:v>0</c:v>
                </c:pt>
                <c:pt idx="1">
                  <c:v>-1.6272255571675664E-2</c:v>
                </c:pt>
                <c:pt idx="2">
                  <c:v>-3.1153962840614557E-2</c:v>
                </c:pt>
                <c:pt idx="3">
                  <c:v>-4.7519222525016946E-2</c:v>
                </c:pt>
                <c:pt idx="4">
                  <c:v>-5.8477432804372231E-2</c:v>
                </c:pt>
                <c:pt idx="5">
                  <c:v>-6.7274742293196521E-2</c:v>
                </c:pt>
                <c:pt idx="6">
                  <c:v>-7.900073081379233E-2</c:v>
                </c:pt>
                <c:pt idx="7">
                  <c:v>-8.3715010795725853E-2</c:v>
                </c:pt>
                <c:pt idx="8">
                  <c:v>-8.7748742463978457E-2</c:v>
                </c:pt>
                <c:pt idx="9">
                  <c:v>-9.2932824019640092E-2</c:v>
                </c:pt>
                <c:pt idx="10">
                  <c:v>-9.2056407039584842E-2</c:v>
                </c:pt>
                <c:pt idx="11">
                  <c:v>-9.120954316712937E-2</c:v>
                </c:pt>
                <c:pt idx="12">
                  <c:v>-8.996489545666031E-2</c:v>
                </c:pt>
                <c:pt idx="13">
                  <c:v>-8.5139513188017268E-2</c:v>
                </c:pt>
                <c:pt idx="14">
                  <c:v>-7.6997116240141827E-2</c:v>
                </c:pt>
                <c:pt idx="15">
                  <c:v>-7.1010151186980397E-2</c:v>
                </c:pt>
                <c:pt idx="16">
                  <c:v>-6.0226725344832643E-2</c:v>
                </c:pt>
                <c:pt idx="17">
                  <c:v>-4.7768833193980009E-2</c:v>
                </c:pt>
                <c:pt idx="18">
                  <c:v>-3.3397548710931202E-2</c:v>
                </c:pt>
                <c:pt idx="19">
                  <c:v>-1.7915210776664442E-2</c:v>
                </c:pt>
                <c:pt idx="20">
                  <c:v>0</c:v>
                </c:pt>
              </c:numCache>
            </c:numRef>
          </c:yVal>
          <c:smooth val="0"/>
          <c:extLst>
            <c:ext xmlns:c16="http://schemas.microsoft.com/office/drawing/2014/chart" uri="{C3380CC4-5D6E-409C-BE32-E72D297353CC}">
              <c16:uniqueId val="{00000005-7F6E-49AD-912B-1C4D33CD9234}"/>
            </c:ext>
          </c:extLst>
        </c:ser>
        <c:ser>
          <c:idx val="5"/>
          <c:order val="5"/>
          <c:tx>
            <c:v>Cuboctahedron AgAu</c:v>
          </c:tx>
          <c:spPr>
            <a:ln w="25400" cap="rnd">
              <a:noFill/>
              <a:round/>
            </a:ln>
            <a:effectLst/>
          </c:spPr>
          <c:marker>
            <c:symbol val="star"/>
            <c:size val="6"/>
            <c:spPr>
              <a:solidFill>
                <a:srgbClr val="C00000"/>
              </a:solidFill>
              <a:ln w="9525">
                <a:solidFill>
                  <a:srgbClr val="C00000"/>
                </a:solidFill>
              </a:ln>
              <a:effectLst/>
            </c:spPr>
          </c:marker>
          <c:xVal>
            <c:numRef>
              <c:f>'55 icosa EE'!$C$46:$C$66</c:f>
              <c:numCache>
                <c:formatCode>General</c:formatCode>
                <c:ptCount val="21"/>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numCache>
            </c:numRef>
          </c:xVal>
          <c:yVal>
            <c:numRef>
              <c:f>Sheet7!$L$47:$L$67</c:f>
              <c:numCache>
                <c:formatCode>General</c:formatCode>
                <c:ptCount val="21"/>
                <c:pt idx="0">
                  <c:v>0</c:v>
                </c:pt>
                <c:pt idx="1">
                  <c:v>-1.1171865808054626E-2</c:v>
                </c:pt>
                <c:pt idx="2">
                  <c:v>-2.1343173220900624E-2</c:v>
                </c:pt>
                <c:pt idx="3">
                  <c:v>-2.6618654608322245E-2</c:v>
                </c:pt>
                <c:pt idx="4">
                  <c:v>-3.4888075185910417E-2</c:v>
                </c:pt>
                <c:pt idx="5">
                  <c:v>-4.2095118655697039E-2</c:v>
                </c:pt>
                <c:pt idx="6">
                  <c:v>-4.411079061313572E-2</c:v>
                </c:pt>
                <c:pt idx="7">
                  <c:v>-4.9194414893191762E-2</c:v>
                </c:pt>
                <c:pt idx="8">
                  <c:v>-5.357408098809513E-2</c:v>
                </c:pt>
                <c:pt idx="9">
                  <c:v>-5.2055275780781507E-2</c:v>
                </c:pt>
                <c:pt idx="10">
                  <c:v>-5.4288655952635878E-2</c:v>
                </c:pt>
                <c:pt idx="11">
                  <c:v>-5.5843449749910068E-2</c:v>
                </c:pt>
                <c:pt idx="12">
                  <c:v>-5.0747012833753935E-2</c:v>
                </c:pt>
                <c:pt idx="13">
                  <c:v>-5.0265102225867109E-2</c:v>
                </c:pt>
                <c:pt idx="14">
                  <c:v>-4.8556027595021645E-2</c:v>
                </c:pt>
                <c:pt idx="15">
                  <c:v>-4.0372258211755829E-2</c:v>
                </c:pt>
                <c:pt idx="16">
                  <c:v>-3.6773954863059233E-2</c:v>
                </c:pt>
                <c:pt idx="17">
                  <c:v>-3.2170717525666803E-2</c:v>
                </c:pt>
                <c:pt idx="18">
                  <c:v>-2.0442675155764145E-2</c:v>
                </c:pt>
                <c:pt idx="19">
                  <c:v>-1.3983400689044412E-2</c:v>
                </c:pt>
                <c:pt idx="20">
                  <c:v>0</c:v>
                </c:pt>
              </c:numCache>
            </c:numRef>
          </c:yVal>
          <c:smooth val="0"/>
          <c:extLst>
            <c:ext xmlns:c16="http://schemas.microsoft.com/office/drawing/2014/chart" uri="{C3380CC4-5D6E-409C-BE32-E72D297353CC}">
              <c16:uniqueId val="{00000006-7F6E-49AD-912B-1C4D33CD9234}"/>
            </c:ext>
          </c:extLst>
        </c:ser>
        <c:dLbls>
          <c:showLegendKey val="0"/>
          <c:showVal val="0"/>
          <c:showCatName val="0"/>
          <c:showSerName val="0"/>
          <c:showPercent val="0"/>
          <c:showBubbleSize val="0"/>
        </c:dLbls>
        <c:axId val="362013840"/>
        <c:axId val="362014168"/>
      </c:scatterChart>
      <c:valAx>
        <c:axId val="362013840"/>
        <c:scaling>
          <c:orientation val="minMax"/>
          <c:max val="100"/>
        </c:scaling>
        <c:delete val="0"/>
        <c:axPos val="b"/>
        <c:title>
          <c:tx>
            <c:rich>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r>
                  <a:rPr lang="en-US" sz="1800" b="1" i="0" baseline="0">
                    <a:solidFill>
                      <a:sysClr val="windowText" lastClr="000000"/>
                    </a:solidFill>
                    <a:effectLst/>
                  </a:rPr>
                  <a:t>Element 1 Composition (%)</a:t>
                </a:r>
                <a:endParaRPr lang="en-US" sz="1800" b="1">
                  <a:solidFill>
                    <a:sysClr val="windowText" lastClr="000000"/>
                  </a:solidFill>
                  <a:effectLst/>
                </a:endParaRPr>
              </a:p>
            </c:rich>
          </c:tx>
          <c:overlay val="0"/>
          <c:spPr>
            <a:noFill/>
            <a:ln>
              <a:noFill/>
            </a:ln>
            <a:effectLst/>
          </c:spPr>
          <c:txPr>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title>
        <c:numFmt formatCode="General" sourceLinked="1"/>
        <c:majorTickMark val="in"/>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crossAx val="362014168"/>
        <c:crossesAt val="-3.4"/>
        <c:crossBetween val="midCat"/>
        <c:majorUnit val="10"/>
      </c:valAx>
      <c:valAx>
        <c:axId val="362014168"/>
        <c:scaling>
          <c:orientation val="minMax"/>
          <c:max val="8.0000000000000016E-2"/>
          <c:min val="-0.2"/>
        </c:scaling>
        <c:delete val="0"/>
        <c:axPos val="l"/>
        <c:title>
          <c:tx>
            <c:rich>
              <a:bodyPr rot="-540000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r>
                  <a:rPr lang="en-US" sz="1800" b="1" i="0" baseline="0">
                    <a:solidFill>
                      <a:sysClr val="windowText" lastClr="000000"/>
                    </a:solidFill>
                    <a:effectLst/>
                  </a:rPr>
                  <a:t>Average EE (eV/atom)</a:t>
                </a:r>
                <a:endParaRPr lang="en-US" sz="1800" b="1">
                  <a:solidFill>
                    <a:sysClr val="windowText" lastClr="000000"/>
                  </a:solidFill>
                  <a:effectLst/>
                </a:endParaRPr>
              </a:p>
            </c:rich>
          </c:tx>
          <c:layout>
            <c:manualLayout>
              <c:xMode val="edge"/>
              <c:yMode val="edge"/>
              <c:x val="2.6203287567467828E-2"/>
              <c:y val="0.28638735641194712"/>
            </c:manualLayout>
          </c:layout>
          <c:overlay val="0"/>
          <c:spPr>
            <a:noFill/>
            <a:ln>
              <a:noFill/>
            </a:ln>
            <a:effectLst/>
          </c:spPr>
          <c:txPr>
            <a:bodyPr rot="-540000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title>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crossAx val="362013840"/>
        <c:crosses val="autoZero"/>
        <c:crossBetween val="midCat"/>
      </c:valAx>
      <c:spPr>
        <a:noFill/>
        <a:ln w="19050">
          <a:solidFill>
            <a:schemeClr val="tx1"/>
          </a:solidFill>
        </a:ln>
        <a:effectLst/>
      </c:spPr>
    </c:plotArea>
    <c:legend>
      <c:legendPos val="r"/>
      <c:layout>
        <c:manualLayout>
          <c:xMode val="edge"/>
          <c:yMode val="edge"/>
          <c:x val="0.21796210217305198"/>
          <c:y val="0.69438206858496276"/>
          <c:w val="0.67280275635694187"/>
          <c:h val="0.16356449300489939"/>
        </c:manualLayout>
      </c:layout>
      <c:overlay val="0"/>
      <c:spPr>
        <a:noFill/>
        <a:ln>
          <a:noFill/>
        </a:ln>
        <a:effectLst/>
      </c:spPr>
      <c:txPr>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ysClr val="windowText" lastClr="000000"/>
                </a:solidFill>
                <a:latin typeface="+mn-lt"/>
                <a:ea typeface="+mn-ea"/>
                <a:cs typeface="+mn-cs"/>
              </a:defRPr>
            </a:pPr>
            <a:r>
              <a:rPr lang="en-US" sz="2000" b="1" i="0" baseline="0">
                <a:solidFill>
                  <a:sysClr val="windowText" lastClr="000000"/>
                </a:solidFill>
                <a:effectLst/>
              </a:rPr>
              <a:t>55-atom CuAg NP</a:t>
            </a:r>
            <a:endParaRPr lang="en-US" sz="2000" b="1">
              <a:solidFill>
                <a:sysClr val="windowText" lastClr="000000"/>
              </a:solidFill>
              <a:effectLst/>
            </a:endParaRPr>
          </a:p>
        </c:rich>
      </c:tx>
      <c:layout>
        <c:manualLayout>
          <c:xMode val="edge"/>
          <c:yMode val="edge"/>
          <c:x val="0.39655167217030995"/>
          <c:y val="6.5996969356489313E-2"/>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11342865005325421"/>
          <c:y val="5.2988787945893463E-2"/>
          <c:w val="0.85516562892274339"/>
          <c:h val="0.79939361100783879"/>
        </c:manualLayout>
      </c:layout>
      <c:scatterChart>
        <c:scatterStyle val="lineMarker"/>
        <c:varyColors val="0"/>
        <c:ser>
          <c:idx val="0"/>
          <c:order val="0"/>
          <c:tx>
            <c:v>Icosahedron</c:v>
          </c:tx>
          <c:spPr>
            <a:ln w="25400" cap="rnd">
              <a:noFill/>
              <a:round/>
            </a:ln>
            <a:effectLst/>
          </c:spPr>
          <c:marker>
            <c:symbol val="circle"/>
            <c:size val="8"/>
            <c:spPr>
              <a:solidFill>
                <a:schemeClr val="accent1"/>
              </a:solidFill>
              <a:ln w="9525">
                <a:noFill/>
              </a:ln>
              <a:effectLst/>
            </c:spPr>
          </c:marker>
          <c:trendline>
            <c:spPr>
              <a:ln w="19050" cap="rnd">
                <a:solidFill>
                  <a:schemeClr val="accent1"/>
                </a:solidFill>
                <a:prstDash val="sysDot"/>
              </a:ln>
              <a:effectLst/>
            </c:spPr>
            <c:trendlineType val="poly"/>
            <c:order val="2"/>
            <c:dispRSqr val="0"/>
            <c:dispEq val="0"/>
          </c:trendline>
          <c:errBars>
            <c:errDir val="y"/>
            <c:errBarType val="both"/>
            <c:errValType val="cust"/>
            <c:noEndCap val="0"/>
            <c:plus>
              <c:numRef>
                <c:f>[3]Sheet1!$I$3:$I$23</c:f>
                <c:numCache>
                  <c:formatCode>General</c:formatCode>
                  <c:ptCount val="21"/>
                  <c:pt idx="0">
                    <c:v>1.332267629550188E-15</c:v>
                  </c:pt>
                  <c:pt idx="1">
                    <c:v>3.2065958322102222E-3</c:v>
                  </c:pt>
                  <c:pt idx="2">
                    <c:v>5.117842655663612E-3</c:v>
                  </c:pt>
                  <c:pt idx="3">
                    <c:v>6.4833665447631287E-3</c:v>
                  </c:pt>
                  <c:pt idx="4">
                    <c:v>7.5714264193757408E-3</c:v>
                  </c:pt>
                  <c:pt idx="5">
                    <c:v>8.1975379748828493E-3</c:v>
                  </c:pt>
                  <c:pt idx="6">
                    <c:v>8.9886246791273036E-3</c:v>
                  </c:pt>
                  <c:pt idx="7">
                    <c:v>9.6594484214595714E-3</c:v>
                  </c:pt>
                  <c:pt idx="8">
                    <c:v>1.018401915423504E-2</c:v>
                  </c:pt>
                  <c:pt idx="9">
                    <c:v>1.047774892960294E-2</c:v>
                  </c:pt>
                  <c:pt idx="10">
                    <c:v>1.07866154050362E-2</c:v>
                  </c:pt>
                  <c:pt idx="11">
                    <c:v>1.096979725774583E-2</c:v>
                  </c:pt>
                  <c:pt idx="12">
                    <c:v>1.098061171664497E-2</c:v>
                  </c:pt>
                  <c:pt idx="13">
                    <c:v>1.0909899916335329E-2</c:v>
                  </c:pt>
                  <c:pt idx="14">
                    <c:v>1.0659190477826061E-2</c:v>
                  </c:pt>
                  <c:pt idx="15">
                    <c:v>1.022081795577477E-2</c:v>
                  </c:pt>
                  <c:pt idx="16">
                    <c:v>9.5420888761972283E-3</c:v>
                  </c:pt>
                  <c:pt idx="17">
                    <c:v>8.9131172782362048E-3</c:v>
                  </c:pt>
                  <c:pt idx="18">
                    <c:v>7.6020320119946161E-3</c:v>
                  </c:pt>
                  <c:pt idx="19">
                    <c:v>5.635090828117177E-3</c:v>
                  </c:pt>
                  <c:pt idx="20">
                    <c:v>8.8817841970012523E-16</c:v>
                  </c:pt>
                </c:numCache>
              </c:numRef>
            </c:plus>
            <c:minus>
              <c:numRef>
                <c:f>[3]Sheet1!$I$3:$I$23</c:f>
                <c:numCache>
                  <c:formatCode>General</c:formatCode>
                  <c:ptCount val="21"/>
                  <c:pt idx="0">
                    <c:v>1.332267629550188E-15</c:v>
                  </c:pt>
                  <c:pt idx="1">
                    <c:v>3.2065958322102222E-3</c:v>
                  </c:pt>
                  <c:pt idx="2">
                    <c:v>5.117842655663612E-3</c:v>
                  </c:pt>
                  <c:pt idx="3">
                    <c:v>6.4833665447631287E-3</c:v>
                  </c:pt>
                  <c:pt idx="4">
                    <c:v>7.5714264193757408E-3</c:v>
                  </c:pt>
                  <c:pt idx="5">
                    <c:v>8.1975379748828493E-3</c:v>
                  </c:pt>
                  <c:pt idx="6">
                    <c:v>8.9886246791273036E-3</c:v>
                  </c:pt>
                  <c:pt idx="7">
                    <c:v>9.6594484214595714E-3</c:v>
                  </c:pt>
                  <c:pt idx="8">
                    <c:v>1.018401915423504E-2</c:v>
                  </c:pt>
                  <c:pt idx="9">
                    <c:v>1.047774892960294E-2</c:v>
                  </c:pt>
                  <c:pt idx="10">
                    <c:v>1.07866154050362E-2</c:v>
                  </c:pt>
                  <c:pt idx="11">
                    <c:v>1.096979725774583E-2</c:v>
                  </c:pt>
                  <c:pt idx="12">
                    <c:v>1.098061171664497E-2</c:v>
                  </c:pt>
                  <c:pt idx="13">
                    <c:v>1.0909899916335329E-2</c:v>
                  </c:pt>
                  <c:pt idx="14">
                    <c:v>1.0659190477826061E-2</c:v>
                  </c:pt>
                  <c:pt idx="15">
                    <c:v>1.022081795577477E-2</c:v>
                  </c:pt>
                  <c:pt idx="16">
                    <c:v>9.5420888761972283E-3</c:v>
                  </c:pt>
                  <c:pt idx="17">
                    <c:v>8.9131172782362048E-3</c:v>
                  </c:pt>
                  <c:pt idx="18">
                    <c:v>7.6020320119946161E-3</c:v>
                  </c:pt>
                  <c:pt idx="19">
                    <c:v>5.635090828117177E-3</c:v>
                  </c:pt>
                  <c:pt idx="20">
                    <c:v>8.8817841970012523E-16</c:v>
                  </c:pt>
                </c:numCache>
              </c:numRef>
            </c:minus>
            <c:spPr>
              <a:noFill/>
              <a:ln w="9525" cap="flat" cmpd="sng" algn="ctr">
                <a:solidFill>
                  <a:schemeClr val="tx1">
                    <a:lumMod val="65000"/>
                    <a:lumOff val="35000"/>
                  </a:schemeClr>
                </a:solidFill>
                <a:round/>
              </a:ln>
              <a:effectLst/>
            </c:spPr>
          </c:errBars>
          <c:xVal>
            <c:numRef>
              <c:f>[3]Sheet1!$B$3:$B$23</c:f>
              <c:numCache>
                <c:formatCode>General</c:formatCode>
                <c:ptCount val="21"/>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numCache>
            </c:numRef>
          </c:xVal>
          <c:yVal>
            <c:numRef>
              <c:f>[3]Sheet1!$F$3:$F$23</c:f>
              <c:numCache>
                <c:formatCode>General</c:formatCode>
                <c:ptCount val="21"/>
                <c:pt idx="0">
                  <c:v>-2.466209590292848</c:v>
                </c:pt>
                <c:pt idx="1">
                  <c:v>-2.4763335697467248</c:v>
                </c:pt>
                <c:pt idx="2">
                  <c:v>-2.492432518245995</c:v>
                </c:pt>
                <c:pt idx="3">
                  <c:v>-2.5095995266304678</c:v>
                </c:pt>
                <c:pt idx="4">
                  <c:v>-2.527794940381404</c:v>
                </c:pt>
                <c:pt idx="5">
                  <c:v>-2.540569988642507</c:v>
                </c:pt>
                <c:pt idx="6">
                  <c:v>-2.5605404407499548</c:v>
                </c:pt>
                <c:pt idx="7">
                  <c:v>-2.5816324883089452</c:v>
                </c:pt>
                <c:pt idx="8">
                  <c:v>-2.6037096327099341</c:v>
                </c:pt>
                <c:pt idx="9">
                  <c:v>-2.6191097913508781</c:v>
                </c:pt>
                <c:pt idx="10">
                  <c:v>-2.643013154968477</c:v>
                </c:pt>
                <c:pt idx="11">
                  <c:v>-2.6679458403820351</c:v>
                </c:pt>
                <c:pt idx="12">
                  <c:v>-2.694042722576858</c:v>
                </c:pt>
                <c:pt idx="13">
                  <c:v>-2.7119846792292521</c:v>
                </c:pt>
                <c:pt idx="14">
                  <c:v>-2.7397922313176308</c:v>
                </c:pt>
                <c:pt idx="15">
                  <c:v>-2.768726174309224</c:v>
                </c:pt>
                <c:pt idx="16">
                  <c:v>-2.798666085552882</c:v>
                </c:pt>
                <c:pt idx="17">
                  <c:v>-2.8192703238957288</c:v>
                </c:pt>
                <c:pt idx="18">
                  <c:v>-2.8509768246031428</c:v>
                </c:pt>
                <c:pt idx="19">
                  <c:v>-2.8837590986481798</c:v>
                </c:pt>
                <c:pt idx="20">
                  <c:v>-2.9176513458041171</c:v>
                </c:pt>
              </c:numCache>
            </c:numRef>
          </c:yVal>
          <c:smooth val="0"/>
          <c:extLst>
            <c:ext xmlns:c16="http://schemas.microsoft.com/office/drawing/2014/chart" uri="{C3380CC4-5D6E-409C-BE32-E72D297353CC}">
              <c16:uniqueId val="{00000001-7F6E-4BA7-8FC2-138981178CE0}"/>
            </c:ext>
          </c:extLst>
        </c:ser>
        <c:ser>
          <c:idx val="1"/>
          <c:order val="1"/>
          <c:tx>
            <c:v>Cuboctahedron</c:v>
          </c:tx>
          <c:spPr>
            <a:ln w="25400" cap="rnd">
              <a:noFill/>
              <a:round/>
            </a:ln>
            <a:effectLst/>
          </c:spPr>
          <c:marker>
            <c:symbol val="circle"/>
            <c:size val="8"/>
            <c:spPr>
              <a:solidFill>
                <a:srgbClr val="C00000"/>
              </a:solidFill>
              <a:ln w="9525">
                <a:noFill/>
              </a:ln>
              <a:effectLst/>
            </c:spPr>
          </c:marker>
          <c:trendline>
            <c:spPr>
              <a:ln w="19050" cap="rnd">
                <a:solidFill>
                  <a:schemeClr val="accent2"/>
                </a:solidFill>
                <a:prstDash val="sysDot"/>
              </a:ln>
              <a:effectLst/>
            </c:spPr>
            <c:trendlineType val="poly"/>
            <c:order val="2"/>
            <c:dispRSqr val="0"/>
            <c:dispEq val="0"/>
          </c:trendline>
          <c:errBars>
            <c:errDir val="y"/>
            <c:errBarType val="both"/>
            <c:errValType val="cust"/>
            <c:noEndCap val="0"/>
            <c:plus>
              <c:numRef>
                <c:f>[3]Sheet1!$T$3:$T$23</c:f>
                <c:numCache>
                  <c:formatCode>General</c:formatCode>
                  <c:ptCount val="21"/>
                  <c:pt idx="0">
                    <c:v>8.8817841970012523E-16</c:v>
                  </c:pt>
                  <c:pt idx="1">
                    <c:v>4.1719960066267893E-3</c:v>
                  </c:pt>
                  <c:pt idx="2">
                    <c:v>6.6115524256678496E-3</c:v>
                  </c:pt>
                  <c:pt idx="3">
                    <c:v>8.342599601483227E-3</c:v>
                  </c:pt>
                  <c:pt idx="4">
                    <c:v>9.7084056486001196E-3</c:v>
                  </c:pt>
                  <c:pt idx="5">
                    <c:v>1.051786106648096E-2</c:v>
                  </c:pt>
                  <c:pt idx="6">
                    <c:v>1.150114601633973E-2</c:v>
                  </c:pt>
                  <c:pt idx="7">
                    <c:v>1.2321212638253641E-2</c:v>
                  </c:pt>
                  <c:pt idx="8">
                    <c:v>1.299753373634893E-2</c:v>
                  </c:pt>
                  <c:pt idx="9">
                    <c:v>1.3387716919826379E-2</c:v>
                  </c:pt>
                  <c:pt idx="10">
                    <c:v>1.3748373719141321E-2</c:v>
                  </c:pt>
                  <c:pt idx="11">
                    <c:v>1.3974998896740301E-2</c:v>
                  </c:pt>
                  <c:pt idx="12">
                    <c:v>1.4018307656381949E-2</c:v>
                  </c:pt>
                  <c:pt idx="13">
                    <c:v>1.3926038434349549E-2</c:v>
                  </c:pt>
                  <c:pt idx="14">
                    <c:v>1.3609202070890929E-2</c:v>
                  </c:pt>
                  <c:pt idx="15">
                    <c:v>1.3058451592503481E-2</c:v>
                  </c:pt>
                  <c:pt idx="16">
                    <c:v>1.2184185610729399E-2</c:v>
                  </c:pt>
                  <c:pt idx="17">
                    <c:v>1.1372149348591E-2</c:v>
                  </c:pt>
                  <c:pt idx="18">
                    <c:v>9.7516466889804275E-3</c:v>
                  </c:pt>
                  <c:pt idx="19">
                    <c:v>7.2167011833401936E-3</c:v>
                  </c:pt>
                  <c:pt idx="20">
                    <c:v>2.2204460492503131E-15</c:v>
                  </c:pt>
                </c:numCache>
              </c:numRef>
            </c:plus>
            <c:minus>
              <c:numRef>
                <c:f>[3]Sheet1!$T$3:$T$23</c:f>
                <c:numCache>
                  <c:formatCode>General</c:formatCode>
                  <c:ptCount val="21"/>
                  <c:pt idx="0">
                    <c:v>8.8817841970012523E-16</c:v>
                  </c:pt>
                  <c:pt idx="1">
                    <c:v>4.1719960066267893E-3</c:v>
                  </c:pt>
                  <c:pt idx="2">
                    <c:v>6.6115524256678496E-3</c:v>
                  </c:pt>
                  <c:pt idx="3">
                    <c:v>8.342599601483227E-3</c:v>
                  </c:pt>
                  <c:pt idx="4">
                    <c:v>9.7084056486001196E-3</c:v>
                  </c:pt>
                  <c:pt idx="5">
                    <c:v>1.051786106648096E-2</c:v>
                  </c:pt>
                  <c:pt idx="6">
                    <c:v>1.150114601633973E-2</c:v>
                  </c:pt>
                  <c:pt idx="7">
                    <c:v>1.2321212638253641E-2</c:v>
                  </c:pt>
                  <c:pt idx="8">
                    <c:v>1.299753373634893E-2</c:v>
                  </c:pt>
                  <c:pt idx="9">
                    <c:v>1.3387716919826379E-2</c:v>
                  </c:pt>
                  <c:pt idx="10">
                    <c:v>1.3748373719141321E-2</c:v>
                  </c:pt>
                  <c:pt idx="11">
                    <c:v>1.3974998896740301E-2</c:v>
                  </c:pt>
                  <c:pt idx="12">
                    <c:v>1.4018307656381949E-2</c:v>
                  </c:pt>
                  <c:pt idx="13">
                    <c:v>1.3926038434349549E-2</c:v>
                  </c:pt>
                  <c:pt idx="14">
                    <c:v>1.3609202070890929E-2</c:v>
                  </c:pt>
                  <c:pt idx="15">
                    <c:v>1.3058451592503481E-2</c:v>
                  </c:pt>
                  <c:pt idx="16">
                    <c:v>1.2184185610729399E-2</c:v>
                  </c:pt>
                  <c:pt idx="17">
                    <c:v>1.1372149348591E-2</c:v>
                  </c:pt>
                  <c:pt idx="18">
                    <c:v>9.7516466889804275E-3</c:v>
                  </c:pt>
                  <c:pt idx="19">
                    <c:v>7.2167011833401936E-3</c:v>
                  </c:pt>
                  <c:pt idx="20">
                    <c:v>2.2204460492503131E-15</c:v>
                  </c:pt>
                </c:numCache>
              </c:numRef>
            </c:minus>
            <c:spPr>
              <a:noFill/>
              <a:ln w="9525" cap="flat" cmpd="sng" algn="ctr">
                <a:solidFill>
                  <a:schemeClr val="tx1">
                    <a:lumMod val="65000"/>
                    <a:lumOff val="35000"/>
                  </a:schemeClr>
                </a:solidFill>
                <a:round/>
              </a:ln>
              <a:effectLst/>
            </c:spPr>
          </c:errBars>
          <c:xVal>
            <c:numRef>
              <c:f>[3]Sheet1!$M$3:$M$23</c:f>
              <c:numCache>
                <c:formatCode>General</c:formatCode>
                <c:ptCount val="21"/>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numCache>
            </c:numRef>
          </c:xVal>
          <c:yVal>
            <c:numRef>
              <c:f>[3]Sheet1!$Q$3:$Q$23</c:f>
              <c:numCache>
                <c:formatCode>General</c:formatCode>
                <c:ptCount val="21"/>
                <c:pt idx="0">
                  <c:v>-2.3586724441004239</c:v>
                </c:pt>
                <c:pt idx="1">
                  <c:v>-2.3683631507329812</c:v>
                </c:pt>
                <c:pt idx="2">
                  <c:v>-2.3837540518306279</c:v>
                </c:pt>
                <c:pt idx="3">
                  <c:v>-2.4001449741553409</c:v>
                </c:pt>
                <c:pt idx="4">
                  <c:v>-2.417591283529275</c:v>
                </c:pt>
                <c:pt idx="5">
                  <c:v>-2.4297801000895101</c:v>
                </c:pt>
                <c:pt idx="6">
                  <c:v>-2.448908319784572</c:v>
                </c:pt>
                <c:pt idx="7">
                  <c:v>-2.4690553214509969</c:v>
                </c:pt>
                <c:pt idx="8">
                  <c:v>-2.490237496683426</c:v>
                </c:pt>
                <c:pt idx="9">
                  <c:v>-2.5048880705522092</c:v>
                </c:pt>
                <c:pt idx="10">
                  <c:v>-2.5277779290402962</c:v>
                </c:pt>
                <c:pt idx="11">
                  <c:v>-2.551638602339787</c:v>
                </c:pt>
                <c:pt idx="12">
                  <c:v>-2.576561829762364</c:v>
                </c:pt>
                <c:pt idx="13">
                  <c:v>-2.593754921486275</c:v>
                </c:pt>
                <c:pt idx="14">
                  <c:v>-2.6203711592649399</c:v>
                </c:pt>
                <c:pt idx="15">
                  <c:v>-2.64798034786799</c:v>
                </c:pt>
                <c:pt idx="16">
                  <c:v>-2.676666482916457</c:v>
                </c:pt>
                <c:pt idx="17">
                  <c:v>-2.6962931089210889</c:v>
                </c:pt>
                <c:pt idx="18">
                  <c:v>-2.726646219544091</c:v>
                </c:pt>
                <c:pt idx="19">
                  <c:v>-2.7580246937164281</c:v>
                </c:pt>
                <c:pt idx="20">
                  <c:v>-2.7904294338679718</c:v>
                </c:pt>
              </c:numCache>
            </c:numRef>
          </c:yVal>
          <c:smooth val="0"/>
          <c:extLst>
            <c:ext xmlns:c16="http://schemas.microsoft.com/office/drawing/2014/chart" uri="{C3380CC4-5D6E-409C-BE32-E72D297353CC}">
              <c16:uniqueId val="{00000003-7F6E-4BA7-8FC2-138981178CE0}"/>
            </c:ext>
          </c:extLst>
        </c:ser>
        <c:dLbls>
          <c:showLegendKey val="0"/>
          <c:showVal val="0"/>
          <c:showCatName val="0"/>
          <c:showSerName val="0"/>
          <c:showPercent val="0"/>
          <c:showBubbleSize val="0"/>
        </c:dLbls>
        <c:axId val="362013840"/>
        <c:axId val="362014168"/>
      </c:scatterChart>
      <c:valAx>
        <c:axId val="362013840"/>
        <c:scaling>
          <c:orientation val="minMax"/>
          <c:max val="100"/>
        </c:scaling>
        <c:delete val="0"/>
        <c:axPos val="b"/>
        <c:title>
          <c:tx>
            <c:rich>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r>
                  <a:rPr lang="en-US" sz="1800" b="1" i="0" baseline="0">
                    <a:solidFill>
                      <a:sysClr val="windowText" lastClr="000000"/>
                    </a:solidFill>
                    <a:effectLst/>
                  </a:rPr>
                  <a:t>Cu Composition (%)</a:t>
                </a:r>
                <a:endParaRPr lang="en-US" sz="1800" b="1">
                  <a:solidFill>
                    <a:sysClr val="windowText" lastClr="000000"/>
                  </a:solidFill>
                  <a:effectLst/>
                </a:endParaRPr>
              </a:p>
            </c:rich>
          </c:tx>
          <c:layout>
            <c:manualLayout>
              <c:xMode val="edge"/>
              <c:yMode val="edge"/>
              <c:x val="0.39843908667509759"/>
              <c:y val="0.92323917052510474"/>
            </c:manualLayout>
          </c:layout>
          <c:overlay val="0"/>
          <c:spPr>
            <a:noFill/>
            <a:ln>
              <a:noFill/>
            </a:ln>
            <a:effectLst/>
          </c:spPr>
          <c:txPr>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title>
        <c:numFmt formatCode="General" sourceLinked="1"/>
        <c:majorTickMark val="in"/>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crossAx val="362014168"/>
        <c:crossesAt val="-3.4"/>
        <c:crossBetween val="midCat"/>
        <c:majorUnit val="10"/>
      </c:valAx>
      <c:valAx>
        <c:axId val="362014168"/>
        <c:scaling>
          <c:orientation val="minMax"/>
          <c:max val="-2.2999999999999998"/>
          <c:min val="-3.4"/>
        </c:scaling>
        <c:delete val="0"/>
        <c:axPos val="l"/>
        <c:title>
          <c:tx>
            <c:rich>
              <a:bodyPr rot="-540000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r>
                  <a:rPr lang="en-US" sz="1800" b="1" i="0" baseline="0">
                    <a:solidFill>
                      <a:sysClr val="windowText" lastClr="000000"/>
                    </a:solidFill>
                    <a:effectLst/>
                  </a:rPr>
                  <a:t>Average CE (eV/atom)</a:t>
                </a:r>
                <a:endParaRPr lang="en-US" sz="1800" b="1">
                  <a:solidFill>
                    <a:sysClr val="windowText" lastClr="000000"/>
                  </a:solidFill>
                  <a:effectLst/>
                </a:endParaRPr>
              </a:p>
            </c:rich>
          </c:tx>
          <c:overlay val="0"/>
          <c:spPr>
            <a:noFill/>
            <a:ln>
              <a:noFill/>
            </a:ln>
            <a:effectLst/>
          </c:spPr>
          <c:txPr>
            <a:bodyPr rot="-540000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title>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crossAx val="362013840"/>
        <c:crosses val="autoZero"/>
        <c:crossBetween val="midCat"/>
      </c:valAx>
      <c:spPr>
        <a:noFill/>
        <a:ln w="19050">
          <a:solidFill>
            <a:schemeClr val="tx1"/>
          </a:solidFill>
        </a:ln>
        <a:effectLst/>
      </c:spPr>
    </c:plotArea>
    <c:legend>
      <c:legendPos val="r"/>
      <c:legendEntry>
        <c:idx val="2"/>
        <c:delete val="1"/>
      </c:legendEntry>
      <c:legendEntry>
        <c:idx val="3"/>
        <c:delete val="1"/>
      </c:legendEntry>
      <c:layout>
        <c:manualLayout>
          <c:xMode val="edge"/>
          <c:yMode val="edge"/>
          <c:x val="0.66223719905965139"/>
          <c:y val="0.6942600843947021"/>
          <c:w val="0.31406606065590453"/>
          <c:h val="0.11165704533514727"/>
        </c:manualLayout>
      </c:layout>
      <c:overlay val="0"/>
      <c:spPr>
        <a:noFill/>
        <a:ln>
          <a:noFill/>
        </a:ln>
        <a:effectLst/>
      </c:spPr>
      <c:txPr>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2000" b="1" i="0" u="none" strike="noStrike" kern="1200" spc="0" baseline="0">
                <a:solidFill>
                  <a:sysClr val="windowText" lastClr="000000"/>
                </a:solidFill>
                <a:latin typeface="+mn-lt"/>
                <a:ea typeface="+mn-ea"/>
                <a:cs typeface="+mn-cs"/>
              </a:defRPr>
            </a:pPr>
            <a:r>
              <a:rPr lang="en-US" sz="2000" b="1" i="0" baseline="0">
                <a:solidFill>
                  <a:sysClr val="windowText" lastClr="000000"/>
                </a:solidFill>
                <a:effectLst/>
              </a:rPr>
              <a:t>55-atom BNP</a:t>
            </a:r>
            <a:endParaRPr lang="en-US" sz="2000" b="1">
              <a:solidFill>
                <a:sysClr val="windowText" lastClr="000000"/>
              </a:solidFill>
              <a:effectLst/>
            </a:endParaRPr>
          </a:p>
        </c:rich>
      </c:tx>
      <c:layout>
        <c:manualLayout>
          <c:xMode val="edge"/>
          <c:yMode val="edge"/>
          <c:x val="0.41135677127154191"/>
          <c:y val="3.9373856901486669E-2"/>
        </c:manualLayout>
      </c:layout>
      <c:overlay val="0"/>
      <c:spPr>
        <a:noFill/>
        <a:ln>
          <a:noFill/>
        </a:ln>
        <a:effectLst/>
      </c:spPr>
      <c:txPr>
        <a:bodyPr rot="0" spcFirstLastPara="1" vertOverflow="ellipsis" vert="horz" wrap="square" anchor="ctr" anchorCtr="1"/>
        <a:lstStyle/>
        <a:p>
          <a:pPr algn="ctr">
            <a:defRPr sz="2000" b="1"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11864875813097678"/>
          <c:y val="3.8476942263337109E-2"/>
          <c:w val="0.85134118787619939"/>
          <c:h val="0.83855046309479964"/>
        </c:manualLayout>
      </c:layout>
      <c:scatterChart>
        <c:scatterStyle val="lineMarker"/>
        <c:varyColors val="0"/>
        <c:ser>
          <c:idx val="0"/>
          <c:order val="0"/>
          <c:tx>
            <c:v>Icosahedron CuAg</c:v>
          </c:tx>
          <c:spPr>
            <a:ln w="25400" cap="rnd">
              <a:noFill/>
              <a:round/>
            </a:ln>
            <a:effectLst/>
          </c:spPr>
          <c:marker>
            <c:symbol val="circle"/>
            <c:size val="8"/>
            <c:spPr>
              <a:solidFill>
                <a:schemeClr val="accent1"/>
              </a:solidFill>
              <a:ln w="9525">
                <a:solidFill>
                  <a:schemeClr val="accent1"/>
                </a:solidFill>
              </a:ln>
              <a:effectLst/>
            </c:spPr>
          </c:marker>
          <c:xVal>
            <c:numRef>
              <c:f>'55 icosa EE'!$C$2:$C$22</c:f>
              <c:numCache>
                <c:formatCode>General</c:formatCode>
                <c:ptCount val="21"/>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numCache>
            </c:numRef>
          </c:xVal>
          <c:yVal>
            <c:numRef>
              <c:f>'55 icosa EE'!$L$2:$L$22</c:f>
              <c:numCache>
                <c:formatCode>General</c:formatCode>
                <c:ptCount val="21"/>
                <c:pt idx="0">
                  <c:v>0</c:v>
                </c:pt>
                <c:pt idx="1">
                  <c:v>1.2448108321686302E-2</c:v>
                </c:pt>
                <c:pt idx="2">
                  <c:v>1.892124759797964E-2</c:v>
                </c:pt>
                <c:pt idx="3">
                  <c:v>2.4326326989070779E-2</c:v>
                </c:pt>
                <c:pt idx="4">
                  <c:v>2.8703001013698159E-2</c:v>
                </c:pt>
                <c:pt idx="5">
                  <c:v>3.8500040528158141E-2</c:v>
                </c:pt>
                <c:pt idx="6">
                  <c:v>4.1101676196273695E-2</c:v>
                </c:pt>
                <c:pt idx="7">
                  <c:v>4.2581716412847026E-2</c:v>
                </c:pt>
                <c:pt idx="8">
                  <c:v>4.3076659787421478E-2</c:v>
                </c:pt>
                <c:pt idx="9">
                  <c:v>5.0248588922041204E-2</c:v>
                </c:pt>
                <c:pt idx="10">
                  <c:v>4.8917313080005576E-2</c:v>
                </c:pt>
                <c:pt idx="11">
                  <c:v>4.655671544201101E-2</c:v>
                </c:pt>
                <c:pt idx="12">
                  <c:v>4.3031921022751662E-2</c:v>
                </c:pt>
                <c:pt idx="13">
                  <c:v>4.7662052145920675E-2</c:v>
                </c:pt>
                <c:pt idx="14">
                  <c:v>4.24265878331056E-2</c:v>
                </c:pt>
                <c:pt idx="15">
                  <c:v>3.6064732617075879E-2</c:v>
                </c:pt>
                <c:pt idx="16">
                  <c:v>2.8696909148981264E-2</c:v>
                </c:pt>
                <c:pt idx="17">
                  <c:v>3.0664758581697704E-2</c:v>
                </c:pt>
                <c:pt idx="18">
                  <c:v>2.1530345649847571E-2</c:v>
                </c:pt>
                <c:pt idx="19">
                  <c:v>1.1320159380373951E-2</c:v>
                </c:pt>
                <c:pt idx="20">
                  <c:v>0</c:v>
                </c:pt>
              </c:numCache>
            </c:numRef>
          </c:yVal>
          <c:smooth val="0"/>
          <c:extLst>
            <c:ext xmlns:c16="http://schemas.microsoft.com/office/drawing/2014/chart" uri="{C3380CC4-5D6E-409C-BE32-E72D297353CC}">
              <c16:uniqueId val="{00000000-AD1B-4F8E-9848-E1C415539CC9}"/>
            </c:ext>
          </c:extLst>
        </c:ser>
        <c:ser>
          <c:idx val="1"/>
          <c:order val="1"/>
          <c:tx>
            <c:v>Icosahedron CuAu</c:v>
          </c:tx>
          <c:spPr>
            <a:ln w="25400" cap="rnd">
              <a:noFill/>
              <a:round/>
            </a:ln>
            <a:effectLst/>
          </c:spPr>
          <c:marker>
            <c:symbol val="triangle"/>
            <c:size val="8"/>
            <c:spPr>
              <a:solidFill>
                <a:schemeClr val="accent1"/>
              </a:solidFill>
              <a:ln w="9525">
                <a:solidFill>
                  <a:schemeClr val="accent1"/>
                </a:solidFill>
              </a:ln>
              <a:effectLst/>
            </c:spPr>
          </c:marker>
          <c:xVal>
            <c:numRef>
              <c:f>'55 icosa EE'!$E$24:$E$44</c:f>
              <c:numCache>
                <c:formatCode>General</c:formatCode>
                <c:ptCount val="21"/>
                <c:pt idx="0">
                  <c:v>100</c:v>
                </c:pt>
                <c:pt idx="1">
                  <c:v>95</c:v>
                </c:pt>
                <c:pt idx="2">
                  <c:v>90</c:v>
                </c:pt>
                <c:pt idx="3">
                  <c:v>85</c:v>
                </c:pt>
                <c:pt idx="4">
                  <c:v>80</c:v>
                </c:pt>
                <c:pt idx="5">
                  <c:v>75</c:v>
                </c:pt>
                <c:pt idx="6">
                  <c:v>70</c:v>
                </c:pt>
                <c:pt idx="7">
                  <c:v>65</c:v>
                </c:pt>
                <c:pt idx="8">
                  <c:v>60</c:v>
                </c:pt>
                <c:pt idx="9">
                  <c:v>55</c:v>
                </c:pt>
                <c:pt idx="10">
                  <c:v>50</c:v>
                </c:pt>
                <c:pt idx="11">
                  <c:v>45</c:v>
                </c:pt>
                <c:pt idx="12">
                  <c:v>40</c:v>
                </c:pt>
                <c:pt idx="13">
                  <c:v>35</c:v>
                </c:pt>
                <c:pt idx="14">
                  <c:v>30</c:v>
                </c:pt>
                <c:pt idx="15">
                  <c:v>25</c:v>
                </c:pt>
                <c:pt idx="16">
                  <c:v>20</c:v>
                </c:pt>
                <c:pt idx="17">
                  <c:v>15</c:v>
                </c:pt>
                <c:pt idx="18">
                  <c:v>10</c:v>
                </c:pt>
                <c:pt idx="19">
                  <c:v>5</c:v>
                </c:pt>
                <c:pt idx="20">
                  <c:v>0</c:v>
                </c:pt>
              </c:numCache>
            </c:numRef>
          </c:xVal>
          <c:yVal>
            <c:numRef>
              <c:f>'55 icosa EE'!$L$24:$L$44</c:f>
              <c:numCache>
                <c:formatCode>General</c:formatCode>
                <c:ptCount val="21"/>
                <c:pt idx="0">
                  <c:v>0</c:v>
                </c:pt>
                <c:pt idx="1">
                  <c:v>-9.3342461080592187E-3</c:v>
                </c:pt>
                <c:pt idx="2">
                  <c:v>-2.8167408033879404E-2</c:v>
                </c:pt>
                <c:pt idx="3">
                  <c:v>-4.4813485827779331E-2</c:v>
                </c:pt>
                <c:pt idx="4">
                  <c:v>-5.9270309388860021E-2</c:v>
                </c:pt>
                <c:pt idx="5">
                  <c:v>-6.3283422400437495E-2</c:v>
                </c:pt>
                <c:pt idx="6">
                  <c:v>-7.3979158892780283E-2</c:v>
                </c:pt>
                <c:pt idx="7">
                  <c:v>-8.2544016080224214E-2</c:v>
                </c:pt>
                <c:pt idx="8">
                  <c:v>-8.8941509860197554E-2</c:v>
                </c:pt>
                <c:pt idx="9">
                  <c:v>-8.7520041637176416E-2</c:v>
                </c:pt>
                <c:pt idx="10">
                  <c:v>-9.0136435799522463E-2</c:v>
                </c:pt>
                <c:pt idx="11">
                  <c:v>-9.0681518195367961E-2</c:v>
                </c:pt>
                <c:pt idx="12">
                  <c:v>-8.8920300361021054E-2</c:v>
                </c:pt>
                <c:pt idx="13">
                  <c:v>-8.208830587728877E-2</c:v>
                </c:pt>
                <c:pt idx="14">
                  <c:v>-7.6639437708648894E-2</c:v>
                </c:pt>
                <c:pt idx="15">
                  <c:v>-6.9123914561493915E-2</c:v>
                </c:pt>
                <c:pt idx="16">
                  <c:v>-5.9340323186397481E-2</c:v>
                </c:pt>
                <c:pt idx="17">
                  <c:v>-4.7104269106816588E-2</c:v>
                </c:pt>
                <c:pt idx="18">
                  <c:v>-3.3613199810623329E-2</c:v>
                </c:pt>
                <c:pt idx="19">
                  <c:v>-1.7918743700748335E-2</c:v>
                </c:pt>
                <c:pt idx="20">
                  <c:v>0</c:v>
                </c:pt>
              </c:numCache>
            </c:numRef>
          </c:yVal>
          <c:smooth val="0"/>
          <c:extLst>
            <c:ext xmlns:c16="http://schemas.microsoft.com/office/drawing/2014/chart" uri="{C3380CC4-5D6E-409C-BE32-E72D297353CC}">
              <c16:uniqueId val="{00000001-AD1B-4F8E-9848-E1C415539CC9}"/>
            </c:ext>
          </c:extLst>
        </c:ser>
        <c:ser>
          <c:idx val="2"/>
          <c:order val="2"/>
          <c:tx>
            <c:v>Icosahedron AgAu</c:v>
          </c:tx>
          <c:spPr>
            <a:ln w="25400" cap="rnd">
              <a:noFill/>
              <a:round/>
            </a:ln>
            <a:effectLst/>
          </c:spPr>
          <c:marker>
            <c:symbol val="star"/>
            <c:size val="8"/>
            <c:spPr>
              <a:solidFill>
                <a:schemeClr val="accent1"/>
              </a:solidFill>
              <a:ln w="9525">
                <a:solidFill>
                  <a:schemeClr val="accent1"/>
                </a:solidFill>
              </a:ln>
              <a:effectLst/>
            </c:spPr>
          </c:marker>
          <c:xVal>
            <c:numRef>
              <c:f>'55 icosa EE'!$C$46:$C$66</c:f>
              <c:numCache>
                <c:formatCode>General</c:formatCode>
                <c:ptCount val="21"/>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numCache>
            </c:numRef>
          </c:xVal>
          <c:yVal>
            <c:numRef>
              <c:f>'55 icosa EE'!$L$46:$L$66</c:f>
              <c:numCache>
                <c:formatCode>General</c:formatCode>
                <c:ptCount val="21"/>
                <c:pt idx="0">
                  <c:v>0</c:v>
                </c:pt>
                <c:pt idx="1">
                  <c:v>-1.6991560255362081E-2</c:v>
                </c:pt>
                <c:pt idx="2">
                  <c:v>-2.3483644287844108E-2</c:v>
                </c:pt>
                <c:pt idx="3">
                  <c:v>-2.8749373610925222E-2</c:v>
                </c:pt>
                <c:pt idx="4">
                  <c:v>-3.2806166454393271E-2</c:v>
                </c:pt>
                <c:pt idx="5">
                  <c:v>-4.6812616805953944E-2</c:v>
                </c:pt>
                <c:pt idx="6">
                  <c:v>-4.8828839402058399E-2</c:v>
                </c:pt>
                <c:pt idx="7">
                  <c:v>-4.9643967954078327E-2</c:v>
                </c:pt>
                <c:pt idx="8">
                  <c:v>-4.9210829013616841E-2</c:v>
                </c:pt>
                <c:pt idx="9">
                  <c:v>-6.0239818194990136E-2</c:v>
                </c:pt>
                <c:pt idx="10">
                  <c:v>-5.778346330396178E-2</c:v>
                </c:pt>
                <c:pt idx="11">
                  <c:v>-5.4103143208569682E-2</c:v>
                </c:pt>
                <c:pt idx="12">
                  <c:v>-4.9195557056662231E-2</c:v>
                </c:pt>
                <c:pt idx="13">
                  <c:v>-5.7244654110960358E-2</c:v>
                </c:pt>
                <c:pt idx="14">
                  <c:v>-5.0326174608423146E-2</c:v>
                </c:pt>
                <c:pt idx="15">
                  <c:v>-4.2165592017638476E-2</c:v>
                </c:pt>
                <c:pt idx="16">
                  <c:v>-3.2801530041334015E-2</c:v>
                </c:pt>
                <c:pt idx="17">
                  <c:v>-3.7872193264993026E-2</c:v>
                </c:pt>
                <c:pt idx="18">
                  <c:v>-2.6462202485076469E-2</c:v>
                </c:pt>
                <c:pt idx="19">
                  <c:v>-1.3845488815919738E-2</c:v>
                </c:pt>
                <c:pt idx="20">
                  <c:v>0</c:v>
                </c:pt>
              </c:numCache>
            </c:numRef>
          </c:yVal>
          <c:smooth val="0"/>
          <c:extLst>
            <c:ext xmlns:c16="http://schemas.microsoft.com/office/drawing/2014/chart" uri="{C3380CC4-5D6E-409C-BE32-E72D297353CC}">
              <c16:uniqueId val="{00000002-AD1B-4F8E-9848-E1C415539CC9}"/>
            </c:ext>
          </c:extLst>
        </c:ser>
        <c:ser>
          <c:idx val="3"/>
          <c:order val="3"/>
          <c:tx>
            <c:v>Cuboctahedron CuAg</c:v>
          </c:tx>
          <c:spPr>
            <a:ln w="25400" cap="rnd">
              <a:noFill/>
              <a:round/>
            </a:ln>
            <a:effectLst/>
          </c:spPr>
          <c:marker>
            <c:symbol val="circle"/>
            <c:size val="8"/>
            <c:spPr>
              <a:solidFill>
                <a:srgbClr val="C00000"/>
              </a:solidFill>
              <a:ln w="9525">
                <a:solidFill>
                  <a:srgbClr val="C00000"/>
                </a:solidFill>
              </a:ln>
              <a:effectLst/>
            </c:spPr>
          </c:marker>
          <c:xVal>
            <c:numRef>
              <c:f>'55 cubocta EE'!$C$3:$C$23</c:f>
              <c:numCache>
                <c:formatCode>General</c:formatCode>
                <c:ptCount val="21"/>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numCache>
            </c:numRef>
          </c:xVal>
          <c:yVal>
            <c:numRef>
              <c:f>'55 cubocta EE'!$L$3:$L$23</c:f>
              <c:numCache>
                <c:formatCode>General</c:formatCode>
                <c:ptCount val="21"/>
                <c:pt idx="0">
                  <c:v>0</c:v>
                </c:pt>
                <c:pt idx="1">
                  <c:v>1.1897142855820331E-2</c:v>
                </c:pt>
                <c:pt idx="2">
                  <c:v>1.8094091246550814E-2</c:v>
                </c:pt>
                <c:pt idx="3">
                  <c:v>2.3291018410214859E-2</c:v>
                </c:pt>
                <c:pt idx="4">
                  <c:v>2.7432558524658424E-2</c:v>
                </c:pt>
                <c:pt idx="5">
                  <c:v>3.6831591452800794E-2</c:v>
                </c:pt>
                <c:pt idx="6">
                  <c:v>3.9291221246116059E-2</c:v>
                </c:pt>
                <c:pt idx="7">
                  <c:v>4.073206906806881E-2</c:v>
                </c:pt>
                <c:pt idx="8">
                  <c:v>4.1137743324016984E-2</c:v>
                </c:pt>
                <c:pt idx="9">
                  <c:v>4.8075018943611436E-2</c:v>
                </c:pt>
                <c:pt idx="10">
                  <c:v>4.6773009943901656E-2</c:v>
                </c:pt>
                <c:pt idx="11">
                  <c:v>4.45001861327885E-2</c:v>
                </c:pt>
                <c:pt idx="12">
                  <c:v>4.1164808198588587E-2</c:v>
                </c:pt>
                <c:pt idx="13">
                  <c:v>4.5559565963055215E-2</c:v>
                </c:pt>
                <c:pt idx="14">
                  <c:v>4.0531177672767371E-2</c:v>
                </c:pt>
                <c:pt idx="15">
                  <c:v>3.4509838558094752E-2</c:v>
                </c:pt>
                <c:pt idx="16">
                  <c:v>2.7411552998005295E-2</c:v>
                </c:pt>
                <c:pt idx="17">
                  <c:v>2.9372776481750573E-2</c:v>
                </c:pt>
                <c:pt idx="18">
                  <c:v>2.0607515347126043E-2</c:v>
                </c:pt>
                <c:pt idx="19">
                  <c:v>1.0816890663166115E-2</c:v>
                </c:pt>
                <c:pt idx="20">
                  <c:v>0</c:v>
                </c:pt>
              </c:numCache>
            </c:numRef>
          </c:yVal>
          <c:smooth val="0"/>
          <c:extLst>
            <c:ext xmlns:c16="http://schemas.microsoft.com/office/drawing/2014/chart" uri="{C3380CC4-5D6E-409C-BE32-E72D297353CC}">
              <c16:uniqueId val="{00000003-AD1B-4F8E-9848-E1C415539CC9}"/>
            </c:ext>
          </c:extLst>
        </c:ser>
        <c:ser>
          <c:idx val="4"/>
          <c:order val="4"/>
          <c:tx>
            <c:v>Cuboctahedron CuAu</c:v>
          </c:tx>
          <c:spPr>
            <a:ln w="25400" cap="rnd">
              <a:noFill/>
              <a:round/>
            </a:ln>
            <a:effectLst/>
          </c:spPr>
          <c:marker>
            <c:symbol val="triangle"/>
            <c:size val="8"/>
            <c:spPr>
              <a:solidFill>
                <a:srgbClr val="FF0000"/>
              </a:solidFill>
              <a:ln w="9525">
                <a:solidFill>
                  <a:srgbClr val="C00000"/>
                </a:solidFill>
              </a:ln>
              <a:effectLst/>
            </c:spPr>
          </c:marker>
          <c:dPt>
            <c:idx val="4"/>
            <c:marker>
              <c:symbol val="triangle"/>
              <c:size val="8"/>
              <c:spPr>
                <a:solidFill>
                  <a:srgbClr val="C00000"/>
                </a:solidFill>
                <a:ln w="9525">
                  <a:solidFill>
                    <a:srgbClr val="C00000"/>
                  </a:solidFill>
                </a:ln>
                <a:effectLst/>
              </c:spPr>
            </c:marker>
            <c:bubble3D val="0"/>
            <c:extLst>
              <c:ext xmlns:c16="http://schemas.microsoft.com/office/drawing/2014/chart" uri="{C3380CC4-5D6E-409C-BE32-E72D297353CC}">
                <c16:uniqueId val="{00000004-AD1B-4F8E-9848-E1C415539CC9}"/>
              </c:ext>
            </c:extLst>
          </c:dPt>
          <c:xVal>
            <c:numRef>
              <c:f>'55 cubocta EE'!$E$25:$E$45</c:f>
              <c:numCache>
                <c:formatCode>General</c:formatCode>
                <c:ptCount val="21"/>
                <c:pt idx="0">
                  <c:v>100</c:v>
                </c:pt>
                <c:pt idx="1">
                  <c:v>95</c:v>
                </c:pt>
                <c:pt idx="2">
                  <c:v>90</c:v>
                </c:pt>
                <c:pt idx="3">
                  <c:v>85</c:v>
                </c:pt>
                <c:pt idx="4">
                  <c:v>80</c:v>
                </c:pt>
                <c:pt idx="5">
                  <c:v>75</c:v>
                </c:pt>
                <c:pt idx="6">
                  <c:v>70</c:v>
                </c:pt>
                <c:pt idx="7">
                  <c:v>65</c:v>
                </c:pt>
                <c:pt idx="8">
                  <c:v>60</c:v>
                </c:pt>
                <c:pt idx="9">
                  <c:v>55</c:v>
                </c:pt>
                <c:pt idx="10">
                  <c:v>50</c:v>
                </c:pt>
                <c:pt idx="11">
                  <c:v>45</c:v>
                </c:pt>
                <c:pt idx="12">
                  <c:v>40</c:v>
                </c:pt>
                <c:pt idx="13">
                  <c:v>35</c:v>
                </c:pt>
                <c:pt idx="14">
                  <c:v>30</c:v>
                </c:pt>
                <c:pt idx="15">
                  <c:v>25</c:v>
                </c:pt>
                <c:pt idx="16">
                  <c:v>20</c:v>
                </c:pt>
                <c:pt idx="17">
                  <c:v>15</c:v>
                </c:pt>
                <c:pt idx="18">
                  <c:v>10</c:v>
                </c:pt>
                <c:pt idx="19">
                  <c:v>5</c:v>
                </c:pt>
                <c:pt idx="20">
                  <c:v>0</c:v>
                </c:pt>
              </c:numCache>
            </c:numRef>
          </c:xVal>
          <c:yVal>
            <c:numRef>
              <c:f>'55 cubocta EE'!$L$25:$L$45</c:f>
              <c:numCache>
                <c:formatCode>General</c:formatCode>
                <c:ptCount val="21"/>
                <c:pt idx="0">
                  <c:v>0</c:v>
                </c:pt>
                <c:pt idx="1">
                  <c:v>-8.9358002108741452E-3</c:v>
                </c:pt>
                <c:pt idx="2">
                  <c:v>-2.6991397872210943E-2</c:v>
                </c:pt>
                <c:pt idx="3">
                  <c:v>-4.2915849309316467E-2</c:v>
                </c:pt>
                <c:pt idx="4">
                  <c:v>-5.6796744872177563E-2</c:v>
                </c:pt>
                <c:pt idx="5">
                  <c:v>-6.0460209011814037E-2</c:v>
                </c:pt>
                <c:pt idx="6">
                  <c:v>-7.0756000824907739E-2</c:v>
                </c:pt>
                <c:pt idx="7">
                  <c:v>-7.8949552720851024E-2</c:v>
                </c:pt>
                <c:pt idx="8">
                  <c:v>-8.5030067710137214E-2</c:v>
                </c:pt>
                <c:pt idx="9">
                  <c:v>-8.3634714817317324E-2</c:v>
                </c:pt>
                <c:pt idx="10">
                  <c:v>-8.626196924003815E-2</c:v>
                </c:pt>
                <c:pt idx="11">
                  <c:v>-8.6729694447559291E-2</c:v>
                </c:pt>
                <c:pt idx="12">
                  <c:v>-8.49941502481939E-2</c:v>
                </c:pt>
                <c:pt idx="13">
                  <c:v>-7.8456688515302075E-2</c:v>
                </c:pt>
                <c:pt idx="14">
                  <c:v>-7.3290087352904876E-2</c:v>
                </c:pt>
                <c:pt idx="15">
                  <c:v>-6.6139563724267103E-2</c:v>
                </c:pt>
                <c:pt idx="16">
                  <c:v>-5.6798378741848121E-2</c:v>
                </c:pt>
                <c:pt idx="17">
                  <c:v>-4.5103361197009473E-2</c:v>
                </c:pt>
                <c:pt idx="18">
                  <c:v>-3.2089739098620063E-2</c:v>
                </c:pt>
                <c:pt idx="19">
                  <c:v>-1.7167613190395697E-2</c:v>
                </c:pt>
                <c:pt idx="20">
                  <c:v>0</c:v>
                </c:pt>
              </c:numCache>
            </c:numRef>
          </c:yVal>
          <c:smooth val="0"/>
          <c:extLst>
            <c:ext xmlns:c16="http://schemas.microsoft.com/office/drawing/2014/chart" uri="{C3380CC4-5D6E-409C-BE32-E72D297353CC}">
              <c16:uniqueId val="{00000005-AD1B-4F8E-9848-E1C415539CC9}"/>
            </c:ext>
          </c:extLst>
        </c:ser>
        <c:ser>
          <c:idx val="5"/>
          <c:order val="5"/>
          <c:tx>
            <c:v>Cuboctahedron AgAu</c:v>
          </c:tx>
          <c:spPr>
            <a:ln w="25400" cap="rnd">
              <a:noFill/>
              <a:round/>
            </a:ln>
            <a:effectLst/>
          </c:spPr>
          <c:marker>
            <c:symbol val="star"/>
            <c:size val="6"/>
            <c:spPr>
              <a:solidFill>
                <a:srgbClr val="C00000"/>
              </a:solidFill>
              <a:ln w="9525">
                <a:solidFill>
                  <a:srgbClr val="C00000"/>
                </a:solidFill>
              </a:ln>
              <a:effectLst/>
            </c:spPr>
          </c:marker>
          <c:xVal>
            <c:numRef>
              <c:f>'55 icosa EE'!$C$46:$C$66</c:f>
              <c:numCache>
                <c:formatCode>General</c:formatCode>
                <c:ptCount val="21"/>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numCache>
            </c:numRef>
          </c:xVal>
          <c:yVal>
            <c:numRef>
              <c:f>'55 icosa EE'!$L$46:$L$66</c:f>
              <c:numCache>
                <c:formatCode>General</c:formatCode>
                <c:ptCount val="21"/>
                <c:pt idx="0">
                  <c:v>0</c:v>
                </c:pt>
                <c:pt idx="1">
                  <c:v>-1.6991560255362081E-2</c:v>
                </c:pt>
                <c:pt idx="2">
                  <c:v>-2.3483644287844108E-2</c:v>
                </c:pt>
                <c:pt idx="3">
                  <c:v>-2.8749373610925222E-2</c:v>
                </c:pt>
                <c:pt idx="4">
                  <c:v>-3.2806166454393271E-2</c:v>
                </c:pt>
                <c:pt idx="5">
                  <c:v>-4.6812616805953944E-2</c:v>
                </c:pt>
                <c:pt idx="6">
                  <c:v>-4.8828839402058399E-2</c:v>
                </c:pt>
                <c:pt idx="7">
                  <c:v>-4.9643967954078327E-2</c:v>
                </c:pt>
                <c:pt idx="8">
                  <c:v>-4.9210829013616841E-2</c:v>
                </c:pt>
                <c:pt idx="9">
                  <c:v>-6.0239818194990136E-2</c:v>
                </c:pt>
                <c:pt idx="10">
                  <c:v>-5.778346330396178E-2</c:v>
                </c:pt>
                <c:pt idx="11">
                  <c:v>-5.4103143208569682E-2</c:v>
                </c:pt>
                <c:pt idx="12">
                  <c:v>-4.9195557056662231E-2</c:v>
                </c:pt>
                <c:pt idx="13">
                  <c:v>-5.7244654110960358E-2</c:v>
                </c:pt>
                <c:pt idx="14">
                  <c:v>-5.0326174608423146E-2</c:v>
                </c:pt>
                <c:pt idx="15">
                  <c:v>-4.2165592017638476E-2</c:v>
                </c:pt>
                <c:pt idx="16">
                  <c:v>-3.2801530041334015E-2</c:v>
                </c:pt>
                <c:pt idx="17">
                  <c:v>-3.7872193264993026E-2</c:v>
                </c:pt>
                <c:pt idx="18">
                  <c:v>-2.6462202485076469E-2</c:v>
                </c:pt>
                <c:pt idx="19">
                  <c:v>-1.3845488815919738E-2</c:v>
                </c:pt>
                <c:pt idx="20">
                  <c:v>0</c:v>
                </c:pt>
              </c:numCache>
            </c:numRef>
          </c:yVal>
          <c:smooth val="0"/>
          <c:extLst>
            <c:ext xmlns:c16="http://schemas.microsoft.com/office/drawing/2014/chart" uri="{C3380CC4-5D6E-409C-BE32-E72D297353CC}">
              <c16:uniqueId val="{00000006-AD1B-4F8E-9848-E1C415539CC9}"/>
            </c:ext>
          </c:extLst>
        </c:ser>
        <c:dLbls>
          <c:showLegendKey val="0"/>
          <c:showVal val="0"/>
          <c:showCatName val="0"/>
          <c:showSerName val="0"/>
          <c:showPercent val="0"/>
          <c:showBubbleSize val="0"/>
        </c:dLbls>
        <c:axId val="362013840"/>
        <c:axId val="362014168"/>
      </c:scatterChart>
      <c:valAx>
        <c:axId val="362013840"/>
        <c:scaling>
          <c:orientation val="minMax"/>
          <c:max val="100"/>
        </c:scaling>
        <c:delete val="0"/>
        <c:axPos val="b"/>
        <c:title>
          <c:tx>
            <c:rich>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r>
                  <a:rPr lang="en-US" sz="1800" b="1" i="0" baseline="0">
                    <a:solidFill>
                      <a:sysClr val="windowText" lastClr="000000"/>
                    </a:solidFill>
                    <a:effectLst/>
                  </a:rPr>
                  <a:t>Element 1 Composition (%)</a:t>
                </a:r>
                <a:endParaRPr lang="en-US" sz="1800" b="1">
                  <a:solidFill>
                    <a:sysClr val="windowText" lastClr="000000"/>
                  </a:solidFill>
                  <a:effectLst/>
                </a:endParaRPr>
              </a:p>
            </c:rich>
          </c:tx>
          <c:overlay val="0"/>
          <c:spPr>
            <a:noFill/>
            <a:ln>
              <a:noFill/>
            </a:ln>
            <a:effectLst/>
          </c:spPr>
          <c:txPr>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title>
        <c:numFmt formatCode="General" sourceLinked="1"/>
        <c:majorTickMark val="in"/>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crossAx val="362014168"/>
        <c:crossesAt val="-3.4"/>
        <c:crossBetween val="midCat"/>
        <c:majorUnit val="10"/>
      </c:valAx>
      <c:valAx>
        <c:axId val="362014168"/>
        <c:scaling>
          <c:orientation val="minMax"/>
          <c:max val="8.0000000000000016E-2"/>
          <c:min val="-0.2"/>
        </c:scaling>
        <c:delete val="0"/>
        <c:axPos val="l"/>
        <c:title>
          <c:tx>
            <c:rich>
              <a:bodyPr rot="-540000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r>
                  <a:rPr lang="en-US" sz="1800" b="1" i="0" baseline="0">
                    <a:solidFill>
                      <a:sysClr val="windowText" lastClr="000000"/>
                    </a:solidFill>
                    <a:effectLst/>
                  </a:rPr>
                  <a:t>Average EE (eV/atom)</a:t>
                </a:r>
                <a:endParaRPr lang="en-US" sz="1800" b="1">
                  <a:solidFill>
                    <a:sysClr val="windowText" lastClr="000000"/>
                  </a:solidFill>
                  <a:effectLst/>
                </a:endParaRPr>
              </a:p>
            </c:rich>
          </c:tx>
          <c:overlay val="0"/>
          <c:spPr>
            <a:noFill/>
            <a:ln>
              <a:noFill/>
            </a:ln>
            <a:effectLst/>
          </c:spPr>
          <c:txPr>
            <a:bodyPr rot="-540000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title>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crossAx val="362013840"/>
        <c:crosses val="autoZero"/>
        <c:crossBetween val="midCat"/>
      </c:valAx>
      <c:spPr>
        <a:noFill/>
        <a:ln w="19050">
          <a:solidFill>
            <a:schemeClr val="tx1"/>
          </a:solidFill>
        </a:ln>
        <a:effectLst/>
      </c:spPr>
    </c:plotArea>
    <c:legend>
      <c:legendPos val="r"/>
      <c:layout>
        <c:manualLayout>
          <c:xMode val="edge"/>
          <c:yMode val="edge"/>
          <c:x val="0.22409182589986124"/>
          <c:y val="0.69475544200984873"/>
          <c:w val="0.67873294858305022"/>
          <c:h val="0.16763649171340245"/>
        </c:manualLayout>
      </c:layout>
      <c:overlay val="0"/>
      <c:spPr>
        <a:noFill/>
        <a:ln>
          <a:noFill/>
        </a:ln>
        <a:effectLst/>
      </c:spPr>
      <c:txPr>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defTabSz="4472513"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defTabSz="4472513" fontAlgn="auto">
              <a:spcBef>
                <a:spcPts val="0"/>
              </a:spcBef>
              <a:spcAft>
                <a:spcPts val="0"/>
              </a:spcAft>
              <a:defRPr sz="1200" smtClean="0">
                <a:latin typeface="+mn-lt"/>
                <a:ea typeface="+mn-ea"/>
                <a:cs typeface="+mn-cs"/>
              </a:defRPr>
            </a:lvl1pPr>
          </a:lstStyle>
          <a:p>
            <a:pPr>
              <a:defRPr/>
            </a:pPr>
            <a:fld id="{1669B3B5-2691-47AC-BAEB-07FF2FDE28B5}" type="datetimeFigureOut">
              <a:rPr lang="en-US"/>
              <a:pPr>
                <a:defRPr/>
              </a:pPr>
              <a:t>7/25/2018</a:t>
            </a:fld>
            <a:endParaRPr lang="en-US"/>
          </a:p>
        </p:txBody>
      </p:sp>
      <p:sp>
        <p:nvSpPr>
          <p:cNvPr id="4" name="Slide Image Placeholder 3"/>
          <p:cNvSpPr>
            <a:spLocks noGrp="1" noRot="1" noChangeAspect="1"/>
          </p:cNvSpPr>
          <p:nvPr>
            <p:ph type="sldImg" idx="2"/>
          </p:nvPr>
        </p:nvSpPr>
        <p:spPr>
          <a:xfrm>
            <a:off x="1544638" y="696913"/>
            <a:ext cx="3921125"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defTabSz="4472513"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defTabSz="4472513" fontAlgn="auto">
              <a:spcBef>
                <a:spcPts val="0"/>
              </a:spcBef>
              <a:spcAft>
                <a:spcPts val="0"/>
              </a:spcAft>
              <a:defRPr sz="1200" smtClean="0">
                <a:latin typeface="+mn-lt"/>
                <a:ea typeface="+mn-ea"/>
                <a:cs typeface="+mn-cs"/>
              </a:defRPr>
            </a:lvl1pPr>
          </a:lstStyle>
          <a:p>
            <a:pPr>
              <a:defRPr/>
            </a:pPr>
            <a:fld id="{35166B18-99C7-4F72-BCD8-622B805EBA17}" type="slidenum">
              <a:rPr lang="en-US"/>
              <a:pPr>
                <a:defRPr/>
              </a:pPr>
              <a:t>‹#›</a:t>
            </a:fld>
            <a:endParaRPr lang="en-US"/>
          </a:p>
        </p:txBody>
      </p:sp>
    </p:spTree>
    <p:extLst>
      <p:ext uri="{BB962C8B-B14F-4D97-AF65-F5344CB8AC3E}">
        <p14:creationId xmlns:p14="http://schemas.microsoft.com/office/powerpoint/2010/main" val="3247023686"/>
      </p:ext>
    </p:extLst>
  </p:cSld>
  <p:clrMap bg1="lt1" tx1="dk1" bg2="lt2" tx2="dk2" accent1="accent1" accent2="accent2" accent3="accent3" accent4="accent4" accent5="accent5" accent6="accent6" hlink="hlink" folHlink="folHlink"/>
  <p:notesStyle>
    <a:lvl1pPr algn="l" defTabSz="3551965" rtl="0" fontAlgn="base">
      <a:spcBef>
        <a:spcPct val="30000"/>
      </a:spcBef>
      <a:spcAft>
        <a:spcPct val="0"/>
      </a:spcAft>
      <a:defRPr sz="4700" kern="1200">
        <a:solidFill>
          <a:schemeClr val="tx1"/>
        </a:solidFill>
        <a:latin typeface="+mn-lt"/>
        <a:ea typeface="ＭＳ Ｐゴシック" charset="-128"/>
        <a:cs typeface="ＭＳ Ｐゴシック" charset="-128"/>
      </a:defRPr>
    </a:lvl1pPr>
    <a:lvl2pPr marL="1775982" algn="l" defTabSz="3551965" rtl="0" fontAlgn="base">
      <a:spcBef>
        <a:spcPct val="30000"/>
      </a:spcBef>
      <a:spcAft>
        <a:spcPct val="0"/>
      </a:spcAft>
      <a:defRPr sz="4700" kern="1200">
        <a:solidFill>
          <a:schemeClr val="tx1"/>
        </a:solidFill>
        <a:latin typeface="+mn-lt"/>
        <a:ea typeface="ＭＳ Ｐゴシック" charset="-128"/>
        <a:cs typeface="+mn-cs"/>
      </a:defRPr>
    </a:lvl2pPr>
    <a:lvl3pPr marL="3551965" algn="l" defTabSz="3551965" rtl="0" fontAlgn="base">
      <a:spcBef>
        <a:spcPct val="30000"/>
      </a:spcBef>
      <a:spcAft>
        <a:spcPct val="0"/>
      </a:spcAft>
      <a:defRPr sz="4700" kern="1200">
        <a:solidFill>
          <a:schemeClr val="tx1"/>
        </a:solidFill>
        <a:latin typeface="+mn-lt"/>
        <a:ea typeface="ＭＳ Ｐゴシック" charset="-128"/>
        <a:cs typeface="+mn-cs"/>
      </a:defRPr>
    </a:lvl3pPr>
    <a:lvl4pPr marL="5329232" algn="l" defTabSz="3551965" rtl="0" fontAlgn="base">
      <a:spcBef>
        <a:spcPct val="30000"/>
      </a:spcBef>
      <a:spcAft>
        <a:spcPct val="0"/>
      </a:spcAft>
      <a:defRPr sz="4700" kern="1200">
        <a:solidFill>
          <a:schemeClr val="tx1"/>
        </a:solidFill>
        <a:latin typeface="+mn-lt"/>
        <a:ea typeface="ＭＳ Ｐゴシック" charset="-128"/>
        <a:cs typeface="+mn-cs"/>
      </a:defRPr>
    </a:lvl4pPr>
    <a:lvl5pPr marL="7105215" algn="l" defTabSz="3551965" rtl="0" fontAlgn="base">
      <a:spcBef>
        <a:spcPct val="30000"/>
      </a:spcBef>
      <a:spcAft>
        <a:spcPct val="0"/>
      </a:spcAft>
      <a:defRPr sz="4700" kern="1200">
        <a:solidFill>
          <a:schemeClr val="tx1"/>
        </a:solidFill>
        <a:latin typeface="+mn-lt"/>
        <a:ea typeface="ＭＳ Ｐゴシック" charset="-128"/>
        <a:cs typeface="+mn-cs"/>
      </a:defRPr>
    </a:lvl5pPr>
    <a:lvl6pPr marL="8882482" algn="l" defTabSz="3552993" rtl="0" eaLnBrk="1" latinLnBrk="0" hangingPunct="1">
      <a:defRPr sz="4700" kern="1200">
        <a:solidFill>
          <a:schemeClr val="tx1"/>
        </a:solidFill>
        <a:latin typeface="+mn-lt"/>
        <a:ea typeface="+mn-ea"/>
        <a:cs typeface="+mn-cs"/>
      </a:defRPr>
    </a:lvl6pPr>
    <a:lvl7pPr marL="10658978" algn="l" defTabSz="3552993" rtl="0" eaLnBrk="1" latinLnBrk="0" hangingPunct="1">
      <a:defRPr sz="4700" kern="1200">
        <a:solidFill>
          <a:schemeClr val="tx1"/>
        </a:solidFill>
        <a:latin typeface="+mn-lt"/>
        <a:ea typeface="+mn-ea"/>
        <a:cs typeface="+mn-cs"/>
      </a:defRPr>
    </a:lvl7pPr>
    <a:lvl8pPr marL="12435474" algn="l" defTabSz="3552993" rtl="0" eaLnBrk="1" latinLnBrk="0" hangingPunct="1">
      <a:defRPr sz="4700" kern="1200">
        <a:solidFill>
          <a:schemeClr val="tx1"/>
        </a:solidFill>
        <a:latin typeface="+mn-lt"/>
        <a:ea typeface="+mn-ea"/>
        <a:cs typeface="+mn-cs"/>
      </a:defRPr>
    </a:lvl8pPr>
    <a:lvl9pPr marL="14211971" algn="l" defTabSz="3552993" rtl="0" eaLnBrk="1" latinLnBrk="0" hangingPunct="1">
      <a:defRPr sz="4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1544638" y="696913"/>
            <a:ext cx="3921125" cy="3486150"/>
          </a:xfrm>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471219" fontAlgn="base">
              <a:spcBef>
                <a:spcPct val="0"/>
              </a:spcBef>
              <a:spcAft>
                <a:spcPct val="0"/>
              </a:spcAft>
            </a:pPr>
            <a:fld id="{F45E1515-F24C-45ED-946A-7DF2F02981DD}" type="slidenum">
              <a:rPr lang="en-US">
                <a:ea typeface="ＭＳ Ｐゴシック" charset="-128"/>
                <a:cs typeface="ＭＳ Ｐゴシック" charset="-128"/>
              </a:rPr>
              <a:pPr defTabSz="4471219" fontAlgn="base">
                <a:spcBef>
                  <a:spcPct val="0"/>
                </a:spcBef>
                <a:spcAft>
                  <a:spcPct val="0"/>
                </a:spcAft>
              </a:pPr>
              <a:t>1</a:t>
            </a:fld>
            <a:endParaRPr lang="en-US">
              <a:ea typeface="ＭＳ Ｐゴシック" charset="-128"/>
              <a:cs typeface="ＭＳ Ｐゴシック" charset="-128"/>
            </a:endParaRPr>
          </a:p>
        </p:txBody>
      </p:sp>
    </p:spTree>
    <p:extLst>
      <p:ext uri="{BB962C8B-B14F-4D97-AF65-F5344CB8AC3E}">
        <p14:creationId xmlns:p14="http://schemas.microsoft.com/office/powerpoint/2010/main" val="3146276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9089815"/>
            <a:ext cx="27980640" cy="6272107"/>
          </a:xfrm>
        </p:spPr>
        <p:txBody>
          <a:bodyPr/>
          <a:lstStyle/>
          <a:p>
            <a:r>
              <a:rPr lang="en-US"/>
              <a:t>Click to edit Master title style</a:t>
            </a:r>
          </a:p>
        </p:txBody>
      </p:sp>
      <p:sp>
        <p:nvSpPr>
          <p:cNvPr id="3" name="Subtitle 2"/>
          <p:cNvSpPr>
            <a:spLocks noGrp="1"/>
          </p:cNvSpPr>
          <p:nvPr>
            <p:ph type="subTitle" idx="1"/>
          </p:nvPr>
        </p:nvSpPr>
        <p:spPr>
          <a:xfrm>
            <a:off x="4937760" y="16581120"/>
            <a:ext cx="23042880" cy="7477760"/>
          </a:xfrm>
        </p:spPr>
        <p:txBody>
          <a:bodyPr/>
          <a:lstStyle>
            <a:lvl1pPr marL="0" indent="0" algn="ctr">
              <a:buNone/>
              <a:defRPr>
                <a:solidFill>
                  <a:schemeClr val="tx1">
                    <a:tint val="75000"/>
                  </a:schemeClr>
                </a:solidFill>
              </a:defRPr>
            </a:lvl1pPr>
            <a:lvl2pPr marL="1776496" indent="0" algn="ctr">
              <a:buNone/>
              <a:defRPr>
                <a:solidFill>
                  <a:schemeClr val="tx1">
                    <a:tint val="75000"/>
                  </a:schemeClr>
                </a:solidFill>
              </a:defRPr>
            </a:lvl2pPr>
            <a:lvl3pPr marL="3552993" indent="0" algn="ctr">
              <a:buNone/>
              <a:defRPr>
                <a:solidFill>
                  <a:schemeClr val="tx1">
                    <a:tint val="75000"/>
                  </a:schemeClr>
                </a:solidFill>
              </a:defRPr>
            </a:lvl3pPr>
            <a:lvl4pPr marL="5329489" indent="0" algn="ctr">
              <a:buNone/>
              <a:defRPr>
                <a:solidFill>
                  <a:schemeClr val="tx1">
                    <a:tint val="75000"/>
                  </a:schemeClr>
                </a:solidFill>
              </a:defRPr>
            </a:lvl4pPr>
            <a:lvl5pPr marL="7105985" indent="0" algn="ctr">
              <a:buNone/>
              <a:defRPr>
                <a:solidFill>
                  <a:schemeClr val="tx1">
                    <a:tint val="75000"/>
                  </a:schemeClr>
                </a:solidFill>
              </a:defRPr>
            </a:lvl5pPr>
            <a:lvl6pPr marL="8882482" indent="0" algn="ctr">
              <a:buNone/>
              <a:defRPr>
                <a:solidFill>
                  <a:schemeClr val="tx1">
                    <a:tint val="75000"/>
                  </a:schemeClr>
                </a:solidFill>
              </a:defRPr>
            </a:lvl6pPr>
            <a:lvl7pPr marL="10658978" indent="0" algn="ctr">
              <a:buNone/>
              <a:defRPr>
                <a:solidFill>
                  <a:schemeClr val="tx1">
                    <a:tint val="75000"/>
                  </a:schemeClr>
                </a:solidFill>
              </a:defRPr>
            </a:lvl7pPr>
            <a:lvl8pPr marL="12435474" indent="0" algn="ctr">
              <a:buNone/>
              <a:defRPr>
                <a:solidFill>
                  <a:schemeClr val="tx1">
                    <a:tint val="75000"/>
                  </a:schemeClr>
                </a:solidFill>
              </a:defRPr>
            </a:lvl8pPr>
            <a:lvl9pPr marL="1421197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C1BB553-26B7-427B-83DC-7468366D1A94}" type="datetimeFigureOut">
              <a:rPr lang="en-US"/>
              <a:pPr>
                <a:defRPr/>
              </a:pPr>
              <a:t>7/25/2018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BBB269E-0E24-474F-97C2-721EC167C07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497CF6A-519B-4E6C-80FB-7E5AD05653A0}" type="datetimeFigureOut">
              <a:rPr lang="en-US"/>
              <a:pPr>
                <a:defRPr/>
              </a:pPr>
              <a:t>7/25/2018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84EAAE7-159C-4F6E-AFBA-AAFD288E50A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7179" y="5621867"/>
            <a:ext cx="35553014" cy="1198405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898132" y="5621867"/>
            <a:ext cx="106110407" cy="119840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1154CD4-88C3-4294-8E1F-E8002E4317BE}" type="datetimeFigureOut">
              <a:rPr lang="en-US"/>
              <a:pPr>
                <a:defRPr/>
              </a:pPr>
              <a:t>7/25/2018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4944C8-BDA2-4603-9F1E-EC612AA08CD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31B8846-C4BA-41A5-AF3F-D57568F26EAC}" type="datetimeFigureOut">
              <a:rPr lang="en-US"/>
              <a:pPr>
                <a:defRPr/>
              </a:pPr>
              <a:t>7/25/2018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6766D11-7AFD-408A-BCCB-D02A8F83D24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8802775"/>
            <a:ext cx="27980640" cy="5811520"/>
          </a:xfrm>
        </p:spPr>
        <p:txBody>
          <a:bodyPr anchor="t"/>
          <a:lstStyle>
            <a:lvl1pPr algn="l">
              <a:defRPr sz="15500" b="1" cap="all"/>
            </a:lvl1pPr>
          </a:lstStyle>
          <a:p>
            <a:r>
              <a:rPr lang="en-US"/>
              <a:t>Click to edit Master title style</a:t>
            </a:r>
          </a:p>
        </p:txBody>
      </p:sp>
      <p:sp>
        <p:nvSpPr>
          <p:cNvPr id="3" name="Text Placeholder 2"/>
          <p:cNvSpPr>
            <a:spLocks noGrp="1"/>
          </p:cNvSpPr>
          <p:nvPr>
            <p:ph type="body" idx="1"/>
          </p:nvPr>
        </p:nvSpPr>
        <p:spPr>
          <a:xfrm>
            <a:off x="2600326" y="12401978"/>
            <a:ext cx="27980640" cy="6400798"/>
          </a:xfrm>
        </p:spPr>
        <p:txBody>
          <a:bodyPr anchor="b"/>
          <a:lstStyle>
            <a:lvl1pPr marL="0" indent="0">
              <a:buNone/>
              <a:defRPr sz="7800">
                <a:solidFill>
                  <a:schemeClr val="tx1">
                    <a:tint val="75000"/>
                  </a:schemeClr>
                </a:solidFill>
              </a:defRPr>
            </a:lvl1pPr>
            <a:lvl2pPr marL="1776496" indent="0">
              <a:buNone/>
              <a:defRPr sz="7000">
                <a:solidFill>
                  <a:schemeClr val="tx1">
                    <a:tint val="75000"/>
                  </a:schemeClr>
                </a:solidFill>
              </a:defRPr>
            </a:lvl2pPr>
            <a:lvl3pPr marL="3552993" indent="0">
              <a:buNone/>
              <a:defRPr sz="6200">
                <a:solidFill>
                  <a:schemeClr val="tx1">
                    <a:tint val="75000"/>
                  </a:schemeClr>
                </a:solidFill>
              </a:defRPr>
            </a:lvl3pPr>
            <a:lvl4pPr marL="5329489" indent="0">
              <a:buNone/>
              <a:defRPr sz="5400">
                <a:solidFill>
                  <a:schemeClr val="tx1">
                    <a:tint val="75000"/>
                  </a:schemeClr>
                </a:solidFill>
              </a:defRPr>
            </a:lvl4pPr>
            <a:lvl5pPr marL="7105985" indent="0">
              <a:buNone/>
              <a:defRPr sz="5400">
                <a:solidFill>
                  <a:schemeClr val="tx1">
                    <a:tint val="75000"/>
                  </a:schemeClr>
                </a:solidFill>
              </a:defRPr>
            </a:lvl5pPr>
            <a:lvl6pPr marL="8882482" indent="0">
              <a:buNone/>
              <a:defRPr sz="5400">
                <a:solidFill>
                  <a:schemeClr val="tx1">
                    <a:tint val="75000"/>
                  </a:schemeClr>
                </a:solidFill>
              </a:defRPr>
            </a:lvl6pPr>
            <a:lvl7pPr marL="10658978" indent="0">
              <a:buNone/>
              <a:defRPr sz="5400">
                <a:solidFill>
                  <a:schemeClr val="tx1">
                    <a:tint val="75000"/>
                  </a:schemeClr>
                </a:solidFill>
              </a:defRPr>
            </a:lvl7pPr>
            <a:lvl8pPr marL="12435474" indent="0">
              <a:buNone/>
              <a:defRPr sz="5400">
                <a:solidFill>
                  <a:schemeClr val="tx1">
                    <a:tint val="75000"/>
                  </a:schemeClr>
                </a:solidFill>
              </a:defRPr>
            </a:lvl8pPr>
            <a:lvl9pPr marL="14211971" indent="0">
              <a:buNone/>
              <a:defRPr sz="5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B86CE44-2E81-414E-9B2C-8BA3200D7249}" type="datetimeFigureOut">
              <a:rPr lang="en-US"/>
              <a:pPr>
                <a:defRPr/>
              </a:pPr>
              <a:t>7/25/2018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6422134-FEAD-409A-9E78-5E24A538293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898132" y="32769387"/>
            <a:ext cx="70831710" cy="92693068"/>
          </a:xfrm>
        </p:spPr>
        <p:txBody>
          <a:bodyPr/>
          <a:lstStyle>
            <a:lvl1pPr>
              <a:defRPr sz="10800"/>
            </a:lvl1pPr>
            <a:lvl2pPr>
              <a:defRPr sz="9300"/>
            </a:lvl2pPr>
            <a:lvl3pPr>
              <a:defRPr sz="7800"/>
            </a:lvl3pPr>
            <a:lvl4pPr>
              <a:defRPr sz="7000"/>
            </a:lvl4pPr>
            <a:lvl5pPr>
              <a:defRPr sz="7000"/>
            </a:lvl5pPr>
            <a:lvl6pPr>
              <a:defRPr sz="7000"/>
            </a:lvl6pPr>
            <a:lvl7pPr>
              <a:defRPr sz="7000"/>
            </a:lvl7pPr>
            <a:lvl8pPr>
              <a:defRPr sz="7000"/>
            </a:lvl8pPr>
            <a:lvl9pPr>
              <a:defRPr sz="7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278482" y="32769387"/>
            <a:ext cx="70831710" cy="92693068"/>
          </a:xfrm>
        </p:spPr>
        <p:txBody>
          <a:bodyPr/>
          <a:lstStyle>
            <a:lvl1pPr>
              <a:defRPr sz="10800"/>
            </a:lvl1pPr>
            <a:lvl2pPr>
              <a:defRPr sz="9300"/>
            </a:lvl2pPr>
            <a:lvl3pPr>
              <a:defRPr sz="7800"/>
            </a:lvl3pPr>
            <a:lvl4pPr>
              <a:defRPr sz="7000"/>
            </a:lvl4pPr>
            <a:lvl5pPr>
              <a:defRPr sz="7000"/>
            </a:lvl5pPr>
            <a:lvl6pPr>
              <a:defRPr sz="7000"/>
            </a:lvl6pPr>
            <a:lvl7pPr>
              <a:defRPr sz="7000"/>
            </a:lvl7pPr>
            <a:lvl8pPr>
              <a:defRPr sz="7000"/>
            </a:lvl8pPr>
            <a:lvl9pPr>
              <a:defRPr sz="7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1238208-C15A-4908-B616-56C337D30FAC}" type="datetimeFigureOut">
              <a:rPr lang="en-US"/>
              <a:pPr>
                <a:defRPr/>
              </a:pPr>
              <a:t>7/25/2018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1A486D3-0F9A-4099-906A-0947E7889E7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171788"/>
            <a:ext cx="29626560"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6549815"/>
            <a:ext cx="14544677" cy="2729652"/>
          </a:xfrm>
        </p:spPr>
        <p:txBody>
          <a:bodyPr anchor="b"/>
          <a:lstStyle>
            <a:lvl1pPr marL="0" indent="0">
              <a:buNone/>
              <a:defRPr sz="9300" b="1"/>
            </a:lvl1pPr>
            <a:lvl2pPr marL="1776496" indent="0">
              <a:buNone/>
              <a:defRPr sz="7800" b="1"/>
            </a:lvl2pPr>
            <a:lvl3pPr marL="3552993" indent="0">
              <a:buNone/>
              <a:defRPr sz="7000" b="1"/>
            </a:lvl3pPr>
            <a:lvl4pPr marL="5329489" indent="0">
              <a:buNone/>
              <a:defRPr sz="6200" b="1"/>
            </a:lvl4pPr>
            <a:lvl5pPr marL="7105985" indent="0">
              <a:buNone/>
              <a:defRPr sz="6200" b="1"/>
            </a:lvl5pPr>
            <a:lvl6pPr marL="8882482" indent="0">
              <a:buNone/>
              <a:defRPr sz="6200" b="1"/>
            </a:lvl6pPr>
            <a:lvl7pPr marL="10658978" indent="0">
              <a:buNone/>
              <a:defRPr sz="6200" b="1"/>
            </a:lvl7pPr>
            <a:lvl8pPr marL="12435474" indent="0">
              <a:buNone/>
              <a:defRPr sz="6200" b="1"/>
            </a:lvl8pPr>
            <a:lvl9pPr marL="14211971" indent="0">
              <a:buNone/>
              <a:defRPr sz="6200" b="1"/>
            </a:lvl9pPr>
          </a:lstStyle>
          <a:p>
            <a:pPr lvl="0"/>
            <a:r>
              <a:rPr lang="en-US"/>
              <a:t>Click to edit Master text styles</a:t>
            </a:r>
          </a:p>
        </p:txBody>
      </p:sp>
      <p:sp>
        <p:nvSpPr>
          <p:cNvPr id="4" name="Content Placeholder 3"/>
          <p:cNvSpPr>
            <a:spLocks noGrp="1"/>
          </p:cNvSpPr>
          <p:nvPr>
            <p:ph sz="half" idx="2"/>
          </p:nvPr>
        </p:nvSpPr>
        <p:spPr>
          <a:xfrm>
            <a:off x="1645920" y="9279467"/>
            <a:ext cx="14544677" cy="16858828"/>
          </a:xfrm>
        </p:spPr>
        <p:txBody>
          <a:bodyPr/>
          <a:lstStyle>
            <a:lvl1pPr>
              <a:defRPr sz="9300"/>
            </a:lvl1pPr>
            <a:lvl2pPr>
              <a:defRPr sz="7800"/>
            </a:lvl2pPr>
            <a:lvl3pPr>
              <a:defRPr sz="70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6549815"/>
            <a:ext cx="14550390" cy="2729652"/>
          </a:xfrm>
        </p:spPr>
        <p:txBody>
          <a:bodyPr anchor="b"/>
          <a:lstStyle>
            <a:lvl1pPr marL="0" indent="0">
              <a:buNone/>
              <a:defRPr sz="9300" b="1"/>
            </a:lvl1pPr>
            <a:lvl2pPr marL="1776496" indent="0">
              <a:buNone/>
              <a:defRPr sz="7800" b="1"/>
            </a:lvl2pPr>
            <a:lvl3pPr marL="3552993" indent="0">
              <a:buNone/>
              <a:defRPr sz="7000" b="1"/>
            </a:lvl3pPr>
            <a:lvl4pPr marL="5329489" indent="0">
              <a:buNone/>
              <a:defRPr sz="6200" b="1"/>
            </a:lvl4pPr>
            <a:lvl5pPr marL="7105985" indent="0">
              <a:buNone/>
              <a:defRPr sz="6200" b="1"/>
            </a:lvl5pPr>
            <a:lvl6pPr marL="8882482" indent="0">
              <a:buNone/>
              <a:defRPr sz="6200" b="1"/>
            </a:lvl6pPr>
            <a:lvl7pPr marL="10658978" indent="0">
              <a:buNone/>
              <a:defRPr sz="6200" b="1"/>
            </a:lvl7pPr>
            <a:lvl8pPr marL="12435474" indent="0">
              <a:buNone/>
              <a:defRPr sz="6200" b="1"/>
            </a:lvl8pPr>
            <a:lvl9pPr marL="14211971" indent="0">
              <a:buNone/>
              <a:defRPr sz="6200" b="1"/>
            </a:lvl9pPr>
          </a:lstStyle>
          <a:p>
            <a:pPr lvl="0"/>
            <a:r>
              <a:rPr lang="en-US"/>
              <a:t>Click to edit Master text styles</a:t>
            </a:r>
          </a:p>
        </p:txBody>
      </p:sp>
      <p:sp>
        <p:nvSpPr>
          <p:cNvPr id="6" name="Content Placeholder 5"/>
          <p:cNvSpPr>
            <a:spLocks noGrp="1"/>
          </p:cNvSpPr>
          <p:nvPr>
            <p:ph sz="quarter" idx="4"/>
          </p:nvPr>
        </p:nvSpPr>
        <p:spPr>
          <a:xfrm>
            <a:off x="16722092" y="9279467"/>
            <a:ext cx="14550390" cy="16858828"/>
          </a:xfrm>
        </p:spPr>
        <p:txBody>
          <a:bodyPr/>
          <a:lstStyle>
            <a:lvl1pPr>
              <a:defRPr sz="9300"/>
            </a:lvl1pPr>
            <a:lvl2pPr>
              <a:defRPr sz="7800"/>
            </a:lvl2pPr>
            <a:lvl3pPr>
              <a:defRPr sz="70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C6644FF-F718-4485-9ED9-A066CAC2C422}" type="datetimeFigureOut">
              <a:rPr lang="en-US"/>
              <a:pPr>
                <a:defRPr/>
              </a:pPr>
              <a:t>7/25/2018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DFC2079-423A-4413-BBB1-C4349F093C1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2D81EF3-FF9F-417E-8102-98B12135861A}" type="datetimeFigureOut">
              <a:rPr lang="en-US"/>
              <a:pPr>
                <a:defRPr/>
              </a:pPr>
              <a:t>7/25/2018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4A4F687-425B-4DF7-8538-C3E9EA8334B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97CDCDF-7132-408F-85F5-A526F9DCBAD8}" type="datetimeFigureOut">
              <a:rPr lang="en-US"/>
              <a:pPr>
                <a:defRPr/>
              </a:pPr>
              <a:t>7/25/2018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81F3192-3936-4E39-A4C9-BA689A688BF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165013"/>
            <a:ext cx="10829927" cy="4958080"/>
          </a:xfrm>
        </p:spPr>
        <p:txBody>
          <a:bodyPr anchor="b"/>
          <a:lstStyle>
            <a:lvl1pPr algn="l">
              <a:defRPr sz="7800" b="1"/>
            </a:lvl1pPr>
          </a:lstStyle>
          <a:p>
            <a:r>
              <a:rPr lang="en-US"/>
              <a:t>Click to edit Master title style</a:t>
            </a:r>
          </a:p>
        </p:txBody>
      </p:sp>
      <p:sp>
        <p:nvSpPr>
          <p:cNvPr id="3" name="Content Placeholder 2"/>
          <p:cNvSpPr>
            <a:spLocks noGrp="1"/>
          </p:cNvSpPr>
          <p:nvPr>
            <p:ph idx="1"/>
          </p:nvPr>
        </p:nvSpPr>
        <p:spPr>
          <a:xfrm>
            <a:off x="12870180" y="1165016"/>
            <a:ext cx="18402300" cy="24973282"/>
          </a:xfrm>
        </p:spPr>
        <p:txBody>
          <a:bodyPr/>
          <a:lstStyle>
            <a:lvl1pPr>
              <a:defRPr sz="12500"/>
            </a:lvl1pPr>
            <a:lvl2pPr>
              <a:defRPr sz="10800"/>
            </a:lvl2pPr>
            <a:lvl3pPr>
              <a:defRPr sz="9300"/>
            </a:lvl3pPr>
            <a:lvl4pPr>
              <a:defRPr sz="7800"/>
            </a:lvl4pPr>
            <a:lvl5pPr>
              <a:defRPr sz="7800"/>
            </a:lvl5pPr>
            <a:lvl6pPr>
              <a:defRPr sz="7800"/>
            </a:lvl6pPr>
            <a:lvl7pPr>
              <a:defRPr sz="7800"/>
            </a:lvl7pPr>
            <a:lvl8pPr>
              <a:defRPr sz="7800"/>
            </a:lvl8pPr>
            <a:lvl9pPr>
              <a:defRPr sz="7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6123096"/>
            <a:ext cx="10829927" cy="20015202"/>
          </a:xfrm>
        </p:spPr>
        <p:txBody>
          <a:bodyPr/>
          <a:lstStyle>
            <a:lvl1pPr marL="0" indent="0">
              <a:buNone/>
              <a:defRPr sz="5400"/>
            </a:lvl1pPr>
            <a:lvl2pPr marL="1776496" indent="0">
              <a:buNone/>
              <a:defRPr sz="4700"/>
            </a:lvl2pPr>
            <a:lvl3pPr marL="3552993" indent="0">
              <a:buNone/>
              <a:defRPr sz="3900"/>
            </a:lvl3pPr>
            <a:lvl4pPr marL="5329489" indent="0">
              <a:buNone/>
              <a:defRPr sz="3500"/>
            </a:lvl4pPr>
            <a:lvl5pPr marL="7105985" indent="0">
              <a:buNone/>
              <a:defRPr sz="3500"/>
            </a:lvl5pPr>
            <a:lvl6pPr marL="8882482" indent="0">
              <a:buNone/>
              <a:defRPr sz="3500"/>
            </a:lvl6pPr>
            <a:lvl7pPr marL="10658978" indent="0">
              <a:buNone/>
              <a:defRPr sz="3500"/>
            </a:lvl7pPr>
            <a:lvl8pPr marL="12435474" indent="0">
              <a:buNone/>
              <a:defRPr sz="3500"/>
            </a:lvl8pPr>
            <a:lvl9pPr marL="14211971" indent="0">
              <a:buNone/>
              <a:defRPr sz="35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8CCBF10-00F7-4FCF-9723-6AD1B70583CD}" type="datetimeFigureOut">
              <a:rPr lang="en-US"/>
              <a:pPr>
                <a:defRPr/>
              </a:pPr>
              <a:t>7/25/2018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78415BA-0A34-4525-9255-2F1DF333DD1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20482560"/>
            <a:ext cx="19751040" cy="2418082"/>
          </a:xfrm>
        </p:spPr>
        <p:txBody>
          <a:bodyPr anchor="b"/>
          <a:lstStyle>
            <a:lvl1pPr algn="l">
              <a:defRPr sz="7800" b="1"/>
            </a:lvl1pPr>
          </a:lstStyle>
          <a:p>
            <a:r>
              <a:rPr lang="en-US"/>
              <a:t>Click to edit Master title style</a:t>
            </a:r>
          </a:p>
        </p:txBody>
      </p:sp>
      <p:sp>
        <p:nvSpPr>
          <p:cNvPr id="3" name="Picture Placeholder 2"/>
          <p:cNvSpPr>
            <a:spLocks noGrp="1"/>
          </p:cNvSpPr>
          <p:nvPr>
            <p:ph type="pic" idx="1"/>
          </p:nvPr>
        </p:nvSpPr>
        <p:spPr>
          <a:xfrm>
            <a:off x="6452237" y="2614507"/>
            <a:ext cx="19751040" cy="17556480"/>
          </a:xfrm>
        </p:spPr>
        <p:txBody>
          <a:bodyPr rtlCol="0">
            <a:normAutofit/>
          </a:bodyPr>
          <a:lstStyle>
            <a:lvl1pPr marL="0" indent="0">
              <a:buNone/>
              <a:defRPr sz="12500"/>
            </a:lvl1pPr>
            <a:lvl2pPr marL="1776496" indent="0">
              <a:buNone/>
              <a:defRPr sz="10800"/>
            </a:lvl2pPr>
            <a:lvl3pPr marL="3552993" indent="0">
              <a:buNone/>
              <a:defRPr sz="9300"/>
            </a:lvl3pPr>
            <a:lvl4pPr marL="5329489" indent="0">
              <a:buNone/>
              <a:defRPr sz="7800"/>
            </a:lvl4pPr>
            <a:lvl5pPr marL="7105985" indent="0">
              <a:buNone/>
              <a:defRPr sz="7800"/>
            </a:lvl5pPr>
            <a:lvl6pPr marL="8882482" indent="0">
              <a:buNone/>
              <a:defRPr sz="7800"/>
            </a:lvl6pPr>
            <a:lvl7pPr marL="10658978" indent="0">
              <a:buNone/>
              <a:defRPr sz="7800"/>
            </a:lvl7pPr>
            <a:lvl8pPr marL="12435474" indent="0">
              <a:buNone/>
              <a:defRPr sz="7800"/>
            </a:lvl8pPr>
            <a:lvl9pPr marL="14211971" indent="0">
              <a:buNone/>
              <a:defRPr sz="7800"/>
            </a:lvl9pPr>
          </a:lstStyle>
          <a:p>
            <a:pPr lvl="0"/>
            <a:endParaRPr lang="en-US" noProof="0"/>
          </a:p>
        </p:txBody>
      </p:sp>
      <p:sp>
        <p:nvSpPr>
          <p:cNvPr id="4" name="Text Placeholder 3"/>
          <p:cNvSpPr>
            <a:spLocks noGrp="1"/>
          </p:cNvSpPr>
          <p:nvPr>
            <p:ph type="body" sz="half" idx="2"/>
          </p:nvPr>
        </p:nvSpPr>
        <p:spPr>
          <a:xfrm>
            <a:off x="6452237" y="22900642"/>
            <a:ext cx="19751040" cy="3434078"/>
          </a:xfrm>
        </p:spPr>
        <p:txBody>
          <a:bodyPr/>
          <a:lstStyle>
            <a:lvl1pPr marL="0" indent="0">
              <a:buNone/>
              <a:defRPr sz="5400"/>
            </a:lvl1pPr>
            <a:lvl2pPr marL="1776496" indent="0">
              <a:buNone/>
              <a:defRPr sz="4700"/>
            </a:lvl2pPr>
            <a:lvl3pPr marL="3552993" indent="0">
              <a:buNone/>
              <a:defRPr sz="3900"/>
            </a:lvl3pPr>
            <a:lvl4pPr marL="5329489" indent="0">
              <a:buNone/>
              <a:defRPr sz="3500"/>
            </a:lvl4pPr>
            <a:lvl5pPr marL="7105985" indent="0">
              <a:buNone/>
              <a:defRPr sz="3500"/>
            </a:lvl5pPr>
            <a:lvl6pPr marL="8882482" indent="0">
              <a:buNone/>
              <a:defRPr sz="3500"/>
            </a:lvl6pPr>
            <a:lvl7pPr marL="10658978" indent="0">
              <a:buNone/>
              <a:defRPr sz="3500"/>
            </a:lvl7pPr>
            <a:lvl8pPr marL="12435474" indent="0">
              <a:buNone/>
              <a:defRPr sz="3500"/>
            </a:lvl8pPr>
            <a:lvl9pPr marL="14211971" indent="0">
              <a:buNone/>
              <a:defRPr sz="35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5B2C6F2-D2C8-46E6-A77D-E8F4054581DC}" type="datetimeFigureOut">
              <a:rPr lang="en-US"/>
              <a:pPr>
                <a:defRPr/>
              </a:pPr>
              <a:t>7/25/2018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AD01ECF-10B1-4097-8132-357F8E7BDD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5444" y="1171222"/>
            <a:ext cx="29627513" cy="4876800"/>
          </a:xfrm>
          <a:prstGeom prst="rect">
            <a:avLst/>
          </a:prstGeom>
          <a:noFill/>
          <a:ln w="9525">
            <a:noFill/>
            <a:miter lim="800000"/>
            <a:headEnd/>
            <a:tailEnd/>
          </a:ln>
        </p:spPr>
        <p:txBody>
          <a:bodyPr vert="horz" wrap="square" lIns="355299" tIns="177650" rIns="355299" bIns="17765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645444" y="6826956"/>
            <a:ext cx="29627513" cy="19311056"/>
          </a:xfrm>
          <a:prstGeom prst="rect">
            <a:avLst/>
          </a:prstGeom>
          <a:noFill/>
          <a:ln w="9525">
            <a:noFill/>
            <a:miter lim="800000"/>
            <a:headEnd/>
            <a:tailEnd/>
          </a:ln>
        </p:spPr>
        <p:txBody>
          <a:bodyPr vert="horz" wrap="square" lIns="355299" tIns="177650" rIns="355299" bIns="1776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444" y="27120145"/>
            <a:ext cx="7681913" cy="1557867"/>
          </a:xfrm>
          <a:prstGeom prst="rect">
            <a:avLst/>
          </a:prstGeom>
        </p:spPr>
        <p:txBody>
          <a:bodyPr vert="horz" lIns="355299" tIns="177650" rIns="355299" bIns="177650" rtlCol="0" anchor="ctr"/>
          <a:lstStyle>
            <a:lvl1pPr algn="l" defTabSz="3552993" fontAlgn="auto">
              <a:spcBef>
                <a:spcPts val="0"/>
              </a:spcBef>
              <a:spcAft>
                <a:spcPts val="0"/>
              </a:spcAft>
              <a:defRPr sz="4700" smtClean="0">
                <a:solidFill>
                  <a:schemeClr val="tx1">
                    <a:tint val="75000"/>
                  </a:schemeClr>
                </a:solidFill>
                <a:latin typeface="+mn-lt"/>
                <a:ea typeface="+mn-ea"/>
                <a:cs typeface="+mn-cs"/>
              </a:defRPr>
            </a:lvl1pPr>
          </a:lstStyle>
          <a:p>
            <a:pPr>
              <a:defRPr/>
            </a:pPr>
            <a:fld id="{9BA87EA5-3160-4F34-B82E-37F29F9FF134}" type="datetimeFigureOut">
              <a:rPr lang="en-US"/>
              <a:pPr>
                <a:defRPr/>
              </a:pPr>
              <a:t>7/25/2018</a:t>
            </a:fld>
            <a:endParaRPr lang="en-US"/>
          </a:p>
        </p:txBody>
      </p:sp>
      <p:sp>
        <p:nvSpPr>
          <p:cNvPr id="5" name="Footer Placeholder 4"/>
          <p:cNvSpPr>
            <a:spLocks noGrp="1"/>
          </p:cNvSpPr>
          <p:nvPr>
            <p:ph type="ftr" sz="quarter" idx="3"/>
          </p:nvPr>
        </p:nvSpPr>
        <p:spPr>
          <a:xfrm>
            <a:off x="11246644" y="27120145"/>
            <a:ext cx="10425113" cy="1557867"/>
          </a:xfrm>
          <a:prstGeom prst="rect">
            <a:avLst/>
          </a:prstGeom>
        </p:spPr>
        <p:txBody>
          <a:bodyPr vert="horz" lIns="355299" tIns="177650" rIns="355299" bIns="177650" rtlCol="0" anchor="ctr"/>
          <a:lstStyle>
            <a:lvl1pPr algn="ctr" defTabSz="3552993" fontAlgn="auto">
              <a:spcBef>
                <a:spcPts val="0"/>
              </a:spcBef>
              <a:spcAft>
                <a:spcPts val="0"/>
              </a:spcAft>
              <a:defRPr sz="47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23591044" y="27120145"/>
            <a:ext cx="7681913" cy="1557867"/>
          </a:xfrm>
          <a:prstGeom prst="rect">
            <a:avLst/>
          </a:prstGeom>
        </p:spPr>
        <p:txBody>
          <a:bodyPr vert="horz" lIns="355299" tIns="177650" rIns="355299" bIns="177650" rtlCol="0" anchor="ctr"/>
          <a:lstStyle>
            <a:lvl1pPr algn="r" defTabSz="3552993" fontAlgn="auto">
              <a:spcBef>
                <a:spcPts val="0"/>
              </a:spcBef>
              <a:spcAft>
                <a:spcPts val="0"/>
              </a:spcAft>
              <a:defRPr sz="4700" smtClean="0">
                <a:solidFill>
                  <a:schemeClr val="tx1">
                    <a:tint val="75000"/>
                  </a:schemeClr>
                </a:solidFill>
                <a:latin typeface="+mn-lt"/>
                <a:ea typeface="+mn-ea"/>
                <a:cs typeface="+mn-cs"/>
              </a:defRPr>
            </a:lvl1pPr>
          </a:lstStyle>
          <a:p>
            <a:pPr>
              <a:defRPr/>
            </a:pPr>
            <a:fld id="{1F95E7B1-863F-4E37-8AFD-C0D998FC1A4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3551965" rtl="0" fontAlgn="base">
        <a:spcBef>
          <a:spcPct val="0"/>
        </a:spcBef>
        <a:spcAft>
          <a:spcPct val="0"/>
        </a:spcAft>
        <a:defRPr sz="17100" kern="1200">
          <a:solidFill>
            <a:schemeClr val="tx1"/>
          </a:solidFill>
          <a:latin typeface="+mj-lt"/>
          <a:ea typeface="ＭＳ Ｐゴシック" charset="-128"/>
          <a:cs typeface="ＭＳ Ｐゴシック" charset="-128"/>
        </a:defRPr>
      </a:lvl1pPr>
      <a:lvl2pPr algn="ctr" defTabSz="3551965" rtl="0" fontAlgn="base">
        <a:spcBef>
          <a:spcPct val="0"/>
        </a:spcBef>
        <a:spcAft>
          <a:spcPct val="0"/>
        </a:spcAft>
        <a:defRPr sz="17100">
          <a:solidFill>
            <a:schemeClr val="tx1"/>
          </a:solidFill>
          <a:latin typeface="Calibri" charset="0"/>
          <a:ea typeface="ＭＳ Ｐゴシック" charset="-128"/>
          <a:cs typeface="ＭＳ Ｐゴシック" charset="-128"/>
        </a:defRPr>
      </a:lvl2pPr>
      <a:lvl3pPr algn="ctr" defTabSz="3551965" rtl="0" fontAlgn="base">
        <a:spcBef>
          <a:spcPct val="0"/>
        </a:spcBef>
        <a:spcAft>
          <a:spcPct val="0"/>
        </a:spcAft>
        <a:defRPr sz="17100">
          <a:solidFill>
            <a:schemeClr val="tx1"/>
          </a:solidFill>
          <a:latin typeface="Calibri" charset="0"/>
          <a:ea typeface="ＭＳ Ｐゴシック" charset="-128"/>
          <a:cs typeface="ＭＳ Ｐゴシック" charset="-128"/>
        </a:defRPr>
      </a:lvl3pPr>
      <a:lvl4pPr algn="ctr" defTabSz="3551965" rtl="0" fontAlgn="base">
        <a:spcBef>
          <a:spcPct val="0"/>
        </a:spcBef>
        <a:spcAft>
          <a:spcPct val="0"/>
        </a:spcAft>
        <a:defRPr sz="17100">
          <a:solidFill>
            <a:schemeClr val="tx1"/>
          </a:solidFill>
          <a:latin typeface="Calibri" charset="0"/>
          <a:ea typeface="ＭＳ Ｐゴシック" charset="-128"/>
          <a:cs typeface="ＭＳ Ｐゴシック" charset="-128"/>
        </a:defRPr>
      </a:lvl4pPr>
      <a:lvl5pPr algn="ctr" defTabSz="3551965" rtl="0" fontAlgn="base">
        <a:spcBef>
          <a:spcPct val="0"/>
        </a:spcBef>
        <a:spcAft>
          <a:spcPct val="0"/>
        </a:spcAft>
        <a:defRPr sz="17100">
          <a:solidFill>
            <a:schemeClr val="tx1"/>
          </a:solidFill>
          <a:latin typeface="Calibri" charset="0"/>
          <a:ea typeface="ＭＳ Ｐゴシック" charset="-128"/>
          <a:cs typeface="ＭＳ Ｐゴシック" charset="-128"/>
        </a:defRPr>
      </a:lvl5pPr>
      <a:lvl6pPr marL="370103" algn="ctr" defTabSz="3551965" rtl="0" fontAlgn="base">
        <a:spcBef>
          <a:spcPct val="0"/>
        </a:spcBef>
        <a:spcAft>
          <a:spcPct val="0"/>
        </a:spcAft>
        <a:defRPr sz="17100">
          <a:solidFill>
            <a:schemeClr val="tx1"/>
          </a:solidFill>
          <a:latin typeface="Calibri" charset="0"/>
          <a:ea typeface="ＭＳ Ｐゴシック" charset="-128"/>
          <a:cs typeface="ＭＳ Ｐゴシック" charset="-128"/>
        </a:defRPr>
      </a:lvl6pPr>
      <a:lvl7pPr marL="740207" algn="ctr" defTabSz="3551965" rtl="0" fontAlgn="base">
        <a:spcBef>
          <a:spcPct val="0"/>
        </a:spcBef>
        <a:spcAft>
          <a:spcPct val="0"/>
        </a:spcAft>
        <a:defRPr sz="17100">
          <a:solidFill>
            <a:schemeClr val="tx1"/>
          </a:solidFill>
          <a:latin typeface="Calibri" charset="0"/>
          <a:ea typeface="ＭＳ Ｐゴシック" charset="-128"/>
          <a:cs typeface="ＭＳ Ｐゴシック" charset="-128"/>
        </a:defRPr>
      </a:lvl7pPr>
      <a:lvl8pPr marL="1110310" algn="ctr" defTabSz="3551965" rtl="0" fontAlgn="base">
        <a:spcBef>
          <a:spcPct val="0"/>
        </a:spcBef>
        <a:spcAft>
          <a:spcPct val="0"/>
        </a:spcAft>
        <a:defRPr sz="17100">
          <a:solidFill>
            <a:schemeClr val="tx1"/>
          </a:solidFill>
          <a:latin typeface="Calibri" charset="0"/>
          <a:ea typeface="ＭＳ Ｐゴシック" charset="-128"/>
          <a:cs typeface="ＭＳ Ｐゴシック" charset="-128"/>
        </a:defRPr>
      </a:lvl8pPr>
      <a:lvl9pPr marL="1480414" algn="ctr" defTabSz="3551965" rtl="0" fontAlgn="base">
        <a:spcBef>
          <a:spcPct val="0"/>
        </a:spcBef>
        <a:spcAft>
          <a:spcPct val="0"/>
        </a:spcAft>
        <a:defRPr sz="17100">
          <a:solidFill>
            <a:schemeClr val="tx1"/>
          </a:solidFill>
          <a:latin typeface="Calibri" charset="0"/>
          <a:ea typeface="ＭＳ Ｐゴシック" charset="-128"/>
          <a:cs typeface="ＭＳ Ｐゴシック" charset="-128"/>
        </a:defRPr>
      </a:lvl9pPr>
    </p:titleStyle>
    <p:bodyStyle>
      <a:lvl1pPr marL="1331344" indent="-1331344" algn="l" defTabSz="3551965" rtl="0" fontAlgn="base">
        <a:spcBef>
          <a:spcPct val="20000"/>
        </a:spcBef>
        <a:spcAft>
          <a:spcPct val="0"/>
        </a:spcAft>
        <a:buFont typeface="Arial" charset="0"/>
        <a:buChar char="•"/>
        <a:defRPr sz="12500" kern="1200">
          <a:solidFill>
            <a:schemeClr val="tx1"/>
          </a:solidFill>
          <a:latin typeface="+mn-lt"/>
          <a:ea typeface="ＭＳ Ｐゴシック" charset="-128"/>
          <a:cs typeface="ＭＳ Ｐゴシック" charset="-128"/>
        </a:defRPr>
      </a:lvl1pPr>
      <a:lvl2pPr marL="2886292" indent="-1110310" algn="l" defTabSz="3551965" rtl="0" fontAlgn="base">
        <a:spcBef>
          <a:spcPct val="20000"/>
        </a:spcBef>
        <a:spcAft>
          <a:spcPct val="0"/>
        </a:spcAft>
        <a:buFont typeface="Arial" charset="0"/>
        <a:buChar char="–"/>
        <a:defRPr sz="10800" kern="1200">
          <a:solidFill>
            <a:schemeClr val="tx1"/>
          </a:solidFill>
          <a:latin typeface="+mn-lt"/>
          <a:ea typeface="ＭＳ Ｐゴシック" charset="-128"/>
          <a:cs typeface="+mn-cs"/>
        </a:defRPr>
      </a:lvl2pPr>
      <a:lvl3pPr marL="4441241" indent="-887992" algn="l" defTabSz="3551965" rtl="0" fontAlgn="base">
        <a:spcBef>
          <a:spcPct val="20000"/>
        </a:spcBef>
        <a:spcAft>
          <a:spcPct val="0"/>
        </a:spcAft>
        <a:buFont typeface="Arial" charset="0"/>
        <a:buChar char="•"/>
        <a:defRPr sz="9300" kern="1200">
          <a:solidFill>
            <a:schemeClr val="tx1"/>
          </a:solidFill>
          <a:latin typeface="+mn-lt"/>
          <a:ea typeface="ＭＳ Ｐゴシック" charset="-128"/>
          <a:cs typeface="+mn-cs"/>
        </a:defRPr>
      </a:lvl3pPr>
      <a:lvl4pPr marL="6217223" indent="-887992" algn="l" defTabSz="3551965" rtl="0" fontAlgn="base">
        <a:spcBef>
          <a:spcPct val="20000"/>
        </a:spcBef>
        <a:spcAft>
          <a:spcPct val="0"/>
        </a:spcAft>
        <a:buFont typeface="Arial" charset="0"/>
        <a:buChar char="–"/>
        <a:defRPr sz="7800" kern="1200">
          <a:solidFill>
            <a:schemeClr val="tx1"/>
          </a:solidFill>
          <a:latin typeface="+mn-lt"/>
          <a:ea typeface="ＭＳ Ｐゴシック" charset="-128"/>
          <a:cs typeface="+mn-cs"/>
        </a:defRPr>
      </a:lvl4pPr>
      <a:lvl5pPr marL="7993205" indent="-887992" algn="l" defTabSz="3551965" rtl="0" fontAlgn="base">
        <a:spcBef>
          <a:spcPct val="20000"/>
        </a:spcBef>
        <a:spcAft>
          <a:spcPct val="0"/>
        </a:spcAft>
        <a:buFont typeface="Arial" charset="0"/>
        <a:buChar char="»"/>
        <a:defRPr sz="7800" kern="1200">
          <a:solidFill>
            <a:schemeClr val="tx1"/>
          </a:solidFill>
          <a:latin typeface="+mn-lt"/>
          <a:ea typeface="ＭＳ Ｐゴシック" charset="-128"/>
          <a:cs typeface="+mn-cs"/>
        </a:defRPr>
      </a:lvl5pPr>
      <a:lvl6pPr marL="9770730" indent="-888248" algn="l" defTabSz="3552993"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47226" indent="-888248" algn="l" defTabSz="3552993"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23722" indent="-888248" algn="l" defTabSz="3552993"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00219" indent="-888248" algn="l" defTabSz="3552993" rtl="0" eaLnBrk="1" latinLnBrk="0" hangingPunct="1">
        <a:spcBef>
          <a:spcPct val="20000"/>
        </a:spcBef>
        <a:buFont typeface="Arial" pitchFamily="34" charset="0"/>
        <a:buChar char="•"/>
        <a:defRPr sz="7800" kern="1200">
          <a:solidFill>
            <a:schemeClr val="tx1"/>
          </a:solidFill>
          <a:latin typeface="+mn-lt"/>
          <a:ea typeface="+mn-ea"/>
          <a:cs typeface="+mn-cs"/>
        </a:defRPr>
      </a:lvl9pPr>
    </p:bodyStyle>
    <p:otherStyle>
      <a:defPPr>
        <a:defRPr lang="en-US"/>
      </a:defPPr>
      <a:lvl1pPr marL="0" algn="l" defTabSz="3552993" rtl="0" eaLnBrk="1" latinLnBrk="0" hangingPunct="1">
        <a:defRPr sz="7000" kern="1200">
          <a:solidFill>
            <a:schemeClr val="tx1"/>
          </a:solidFill>
          <a:latin typeface="+mn-lt"/>
          <a:ea typeface="+mn-ea"/>
          <a:cs typeface="+mn-cs"/>
        </a:defRPr>
      </a:lvl1pPr>
      <a:lvl2pPr marL="1776496" algn="l" defTabSz="3552993" rtl="0" eaLnBrk="1" latinLnBrk="0" hangingPunct="1">
        <a:defRPr sz="7000" kern="1200">
          <a:solidFill>
            <a:schemeClr val="tx1"/>
          </a:solidFill>
          <a:latin typeface="+mn-lt"/>
          <a:ea typeface="+mn-ea"/>
          <a:cs typeface="+mn-cs"/>
        </a:defRPr>
      </a:lvl2pPr>
      <a:lvl3pPr marL="3552993" algn="l" defTabSz="3552993" rtl="0" eaLnBrk="1" latinLnBrk="0" hangingPunct="1">
        <a:defRPr sz="7000" kern="1200">
          <a:solidFill>
            <a:schemeClr val="tx1"/>
          </a:solidFill>
          <a:latin typeface="+mn-lt"/>
          <a:ea typeface="+mn-ea"/>
          <a:cs typeface="+mn-cs"/>
        </a:defRPr>
      </a:lvl3pPr>
      <a:lvl4pPr marL="5329489" algn="l" defTabSz="3552993" rtl="0" eaLnBrk="1" latinLnBrk="0" hangingPunct="1">
        <a:defRPr sz="7000" kern="1200">
          <a:solidFill>
            <a:schemeClr val="tx1"/>
          </a:solidFill>
          <a:latin typeface="+mn-lt"/>
          <a:ea typeface="+mn-ea"/>
          <a:cs typeface="+mn-cs"/>
        </a:defRPr>
      </a:lvl4pPr>
      <a:lvl5pPr marL="7105985" algn="l" defTabSz="3552993" rtl="0" eaLnBrk="1" latinLnBrk="0" hangingPunct="1">
        <a:defRPr sz="7000" kern="1200">
          <a:solidFill>
            <a:schemeClr val="tx1"/>
          </a:solidFill>
          <a:latin typeface="+mn-lt"/>
          <a:ea typeface="+mn-ea"/>
          <a:cs typeface="+mn-cs"/>
        </a:defRPr>
      </a:lvl5pPr>
      <a:lvl6pPr marL="8882482" algn="l" defTabSz="3552993" rtl="0" eaLnBrk="1" latinLnBrk="0" hangingPunct="1">
        <a:defRPr sz="7000" kern="1200">
          <a:solidFill>
            <a:schemeClr val="tx1"/>
          </a:solidFill>
          <a:latin typeface="+mn-lt"/>
          <a:ea typeface="+mn-ea"/>
          <a:cs typeface="+mn-cs"/>
        </a:defRPr>
      </a:lvl6pPr>
      <a:lvl7pPr marL="10658978" algn="l" defTabSz="3552993" rtl="0" eaLnBrk="1" latinLnBrk="0" hangingPunct="1">
        <a:defRPr sz="7000" kern="1200">
          <a:solidFill>
            <a:schemeClr val="tx1"/>
          </a:solidFill>
          <a:latin typeface="+mn-lt"/>
          <a:ea typeface="+mn-ea"/>
          <a:cs typeface="+mn-cs"/>
        </a:defRPr>
      </a:lvl7pPr>
      <a:lvl8pPr marL="12435474" algn="l" defTabSz="3552993" rtl="0" eaLnBrk="1" latinLnBrk="0" hangingPunct="1">
        <a:defRPr sz="7000" kern="1200">
          <a:solidFill>
            <a:schemeClr val="tx1"/>
          </a:solidFill>
          <a:latin typeface="+mn-lt"/>
          <a:ea typeface="+mn-ea"/>
          <a:cs typeface="+mn-cs"/>
        </a:defRPr>
      </a:lvl8pPr>
      <a:lvl9pPr marL="14211971" algn="l" defTabSz="3552993" rtl="0" eaLnBrk="1" latinLnBrk="0" hangingPunct="1">
        <a:defRPr sz="7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8.png"/><Relationship Id="rId18" Type="http://schemas.openxmlformats.org/officeDocument/2006/relationships/chart" Target="../charts/chart4.xml"/><Relationship Id="rId26" Type="http://schemas.openxmlformats.org/officeDocument/2006/relationships/image" Target="../media/image15.png"/><Relationship Id="rId3" Type="http://schemas.openxmlformats.org/officeDocument/2006/relationships/image" Target="../media/image1.PNG"/><Relationship Id="rId21" Type="http://schemas.openxmlformats.org/officeDocument/2006/relationships/image" Target="../media/image13.png"/><Relationship Id="rId34" Type="http://schemas.openxmlformats.org/officeDocument/2006/relationships/image" Target="../media/image23.PNG"/><Relationship Id="rId7" Type="http://schemas.openxmlformats.org/officeDocument/2006/relationships/image" Target="../media/image5.png"/><Relationship Id="rId12" Type="http://schemas.openxmlformats.org/officeDocument/2006/relationships/image" Target="../media/image7.emf"/><Relationship Id="rId17" Type="http://schemas.openxmlformats.org/officeDocument/2006/relationships/chart" Target="../charts/chart3.xml"/><Relationship Id="rId25" Type="http://schemas.openxmlformats.org/officeDocument/2006/relationships/image" Target="../media/image14.PNG"/><Relationship Id="rId33"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2.png"/><Relationship Id="rId29"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7.png"/><Relationship Id="rId24" Type="http://schemas.openxmlformats.org/officeDocument/2006/relationships/chart" Target="../charts/chart8.xml"/><Relationship Id="rId32" Type="http://schemas.openxmlformats.org/officeDocument/2006/relationships/image" Target="../media/image21.png"/><Relationship Id="rId5" Type="http://schemas.openxmlformats.org/officeDocument/2006/relationships/image" Target="../media/image3.PNG"/><Relationship Id="rId15" Type="http://schemas.openxmlformats.org/officeDocument/2006/relationships/image" Target="../media/image10.jpeg"/><Relationship Id="rId23" Type="http://schemas.openxmlformats.org/officeDocument/2006/relationships/chart" Target="../charts/chart7.xml"/><Relationship Id="rId28" Type="http://schemas.openxmlformats.org/officeDocument/2006/relationships/image" Target="../media/image17.png"/><Relationship Id="rId10" Type="http://schemas.openxmlformats.org/officeDocument/2006/relationships/chart" Target="../charts/chart2.xml"/><Relationship Id="rId19" Type="http://schemas.openxmlformats.org/officeDocument/2006/relationships/chart" Target="../charts/chart5.xml"/><Relationship Id="rId31" Type="http://schemas.openxmlformats.org/officeDocument/2006/relationships/image" Target="../media/image20.PNG"/><Relationship Id="rId4" Type="http://schemas.openxmlformats.org/officeDocument/2006/relationships/image" Target="../media/image2.PNG"/><Relationship Id="rId9" Type="http://schemas.openxmlformats.org/officeDocument/2006/relationships/chart" Target="../charts/chart1.xml"/><Relationship Id="rId14" Type="http://schemas.openxmlformats.org/officeDocument/2006/relationships/image" Target="../media/image9.png"/><Relationship Id="rId22" Type="http://schemas.openxmlformats.org/officeDocument/2006/relationships/chart" Target="../charts/chart6.xml"/><Relationship Id="rId27" Type="http://schemas.openxmlformats.org/officeDocument/2006/relationships/image" Target="../media/image16.png"/><Relationship Id="rId30" Type="http://schemas.openxmlformats.org/officeDocument/2006/relationships/image" Target="../media/image19.png"/><Relationship Id="rId35"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Box 95">
            <a:extLst>
              <a:ext uri="{FF2B5EF4-FFF2-40B4-BE49-F238E27FC236}">
                <a16:creationId xmlns:a16="http://schemas.microsoft.com/office/drawing/2014/main" id="{3040116B-A730-4543-AE20-4BB5CEF0C81E}"/>
              </a:ext>
            </a:extLst>
          </p:cNvPr>
          <p:cNvSpPr txBox="1"/>
          <p:nvPr/>
        </p:nvSpPr>
        <p:spPr>
          <a:xfrm>
            <a:off x="25155524" y="9878440"/>
            <a:ext cx="1310754" cy="353943"/>
          </a:xfrm>
          <a:prstGeom prst="rect">
            <a:avLst/>
          </a:prstGeom>
          <a:noFill/>
        </p:spPr>
        <p:txBody>
          <a:bodyPr wrap="square" rtlCol="0">
            <a:spAutoFit/>
          </a:bodyPr>
          <a:lstStyle/>
          <a:p>
            <a:r>
              <a:rPr lang="en-US" sz="1700" dirty="0"/>
              <a:t>Au atom</a:t>
            </a:r>
          </a:p>
        </p:txBody>
      </p:sp>
      <p:sp>
        <p:nvSpPr>
          <p:cNvPr id="95" name="TextBox 94">
            <a:extLst>
              <a:ext uri="{FF2B5EF4-FFF2-40B4-BE49-F238E27FC236}">
                <a16:creationId xmlns:a16="http://schemas.microsoft.com/office/drawing/2014/main" id="{4864BE34-5286-40B4-A7FD-EE76804397AF}"/>
              </a:ext>
            </a:extLst>
          </p:cNvPr>
          <p:cNvSpPr txBox="1"/>
          <p:nvPr/>
        </p:nvSpPr>
        <p:spPr>
          <a:xfrm>
            <a:off x="27520683" y="9878605"/>
            <a:ext cx="1310754" cy="353943"/>
          </a:xfrm>
          <a:prstGeom prst="rect">
            <a:avLst/>
          </a:prstGeom>
          <a:noFill/>
        </p:spPr>
        <p:txBody>
          <a:bodyPr wrap="square" rtlCol="0">
            <a:spAutoFit/>
          </a:bodyPr>
          <a:lstStyle/>
          <a:p>
            <a:r>
              <a:rPr lang="en-US" sz="1700" dirty="0"/>
              <a:t>Cu atom</a:t>
            </a:r>
          </a:p>
        </p:txBody>
      </p:sp>
      <p:pic>
        <p:nvPicPr>
          <p:cNvPr id="110" name="Picture 109">
            <a:extLst>
              <a:ext uri="{FF2B5EF4-FFF2-40B4-BE49-F238E27FC236}">
                <a16:creationId xmlns:a16="http://schemas.microsoft.com/office/drawing/2014/main" id="{536E2905-B5A4-453A-A27A-A2650A7B4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67060" y="7395437"/>
            <a:ext cx="2010962" cy="2206582"/>
          </a:xfrm>
          <a:prstGeom prst="rect">
            <a:avLst/>
          </a:prstGeom>
        </p:spPr>
      </p:pic>
      <p:pic>
        <p:nvPicPr>
          <p:cNvPr id="113" name="Picture 112">
            <a:extLst>
              <a:ext uri="{FF2B5EF4-FFF2-40B4-BE49-F238E27FC236}">
                <a16:creationId xmlns:a16="http://schemas.microsoft.com/office/drawing/2014/main" id="{BD32ECDB-BDED-402D-9084-45A4CD2389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15994" y="7534816"/>
            <a:ext cx="1820499" cy="1927825"/>
          </a:xfrm>
          <a:prstGeom prst="rect">
            <a:avLst/>
          </a:prstGeom>
        </p:spPr>
      </p:pic>
      <p:pic>
        <p:nvPicPr>
          <p:cNvPr id="114" name="Picture 113">
            <a:extLst>
              <a:ext uri="{FF2B5EF4-FFF2-40B4-BE49-F238E27FC236}">
                <a16:creationId xmlns:a16="http://schemas.microsoft.com/office/drawing/2014/main" id="{3861D68B-03F3-4585-9780-AED30E759A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64544" y="5293220"/>
            <a:ext cx="1600836" cy="1606901"/>
          </a:xfrm>
          <a:prstGeom prst="rect">
            <a:avLst/>
          </a:prstGeom>
        </p:spPr>
      </p:pic>
      <p:pic>
        <p:nvPicPr>
          <p:cNvPr id="115" name="Picture 114">
            <a:extLst>
              <a:ext uri="{FF2B5EF4-FFF2-40B4-BE49-F238E27FC236}">
                <a16:creationId xmlns:a16="http://schemas.microsoft.com/office/drawing/2014/main" id="{3A221CBE-5439-4228-A922-34B93F87776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568650" y="5321365"/>
            <a:ext cx="1447925" cy="1550611"/>
          </a:xfrm>
          <a:prstGeom prst="rect">
            <a:avLst/>
          </a:prstGeom>
        </p:spPr>
      </p:pic>
      <p:pic>
        <p:nvPicPr>
          <p:cNvPr id="116" name="Picture 115">
            <a:extLst>
              <a:ext uri="{FF2B5EF4-FFF2-40B4-BE49-F238E27FC236}">
                <a16:creationId xmlns:a16="http://schemas.microsoft.com/office/drawing/2014/main" id="{83CDBC48-2FC9-4B40-BAFD-3FFF7A2619E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069280" y="5411607"/>
            <a:ext cx="1350199" cy="1370126"/>
          </a:xfrm>
          <a:prstGeom prst="rect">
            <a:avLst/>
          </a:prstGeom>
        </p:spPr>
      </p:pic>
      <p:pic>
        <p:nvPicPr>
          <p:cNvPr id="117" name="Picture 116">
            <a:extLst>
              <a:ext uri="{FF2B5EF4-FFF2-40B4-BE49-F238E27FC236}">
                <a16:creationId xmlns:a16="http://schemas.microsoft.com/office/drawing/2014/main" id="{9C3A8D76-194E-4FF4-A12F-6C22FCE6C16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161539" y="5429457"/>
            <a:ext cx="1344732" cy="1334427"/>
          </a:xfrm>
          <a:prstGeom prst="rect">
            <a:avLst/>
          </a:prstGeom>
        </p:spPr>
      </p:pic>
      <p:graphicFrame>
        <p:nvGraphicFramePr>
          <p:cNvPr id="102" name="Chart 101">
            <a:extLst>
              <a:ext uri="{FF2B5EF4-FFF2-40B4-BE49-F238E27FC236}">
                <a16:creationId xmlns:a16="http://schemas.microsoft.com/office/drawing/2014/main" id="{D7B633D5-1F80-454C-8D43-30A09D6867C3}"/>
              </a:ext>
            </a:extLst>
          </p:cNvPr>
          <p:cNvGraphicFramePr>
            <a:graphicFrameLocks/>
          </p:cNvGraphicFramePr>
          <p:nvPr>
            <p:extLst>
              <p:ext uri="{D42A27DB-BD31-4B8C-83A1-F6EECF244321}">
                <p14:modId xmlns:p14="http://schemas.microsoft.com/office/powerpoint/2010/main" val="3741514465"/>
              </p:ext>
            </p:extLst>
          </p:nvPr>
        </p:nvGraphicFramePr>
        <p:xfrm>
          <a:off x="9395124" y="16071946"/>
          <a:ext cx="7064072" cy="4625552"/>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56" name="Chart 55">
            <a:extLst>
              <a:ext uri="{FF2B5EF4-FFF2-40B4-BE49-F238E27FC236}">
                <a16:creationId xmlns:a16="http://schemas.microsoft.com/office/drawing/2014/main" id="{065C21AF-EBD8-414E-8FA5-FD76DA7DBCC4}"/>
              </a:ext>
            </a:extLst>
          </p:cNvPr>
          <p:cNvGraphicFramePr>
            <a:graphicFrameLocks/>
          </p:cNvGraphicFramePr>
          <p:nvPr>
            <p:extLst>
              <p:ext uri="{D42A27DB-BD31-4B8C-83A1-F6EECF244321}">
                <p14:modId xmlns:p14="http://schemas.microsoft.com/office/powerpoint/2010/main" val="3049718357"/>
              </p:ext>
            </p:extLst>
          </p:nvPr>
        </p:nvGraphicFramePr>
        <p:xfrm>
          <a:off x="9511958" y="10860792"/>
          <a:ext cx="6947239" cy="4661326"/>
        </p:xfrm>
        <a:graphic>
          <a:graphicData uri="http://schemas.openxmlformats.org/drawingml/2006/chart">
            <c:chart xmlns:c="http://schemas.openxmlformats.org/drawingml/2006/chart" xmlns:r="http://schemas.openxmlformats.org/officeDocument/2006/relationships" r:id="rId10"/>
          </a:graphicData>
        </a:graphic>
      </p:graphicFrame>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0F0835B-F4BE-42A2-8F5D-96E56790F05C}"/>
                  </a:ext>
                </a:extLst>
              </p:cNvPr>
              <p:cNvSpPr/>
              <p:nvPr/>
            </p:nvSpPr>
            <p:spPr>
              <a:xfrm>
                <a:off x="350238" y="18968447"/>
                <a:ext cx="9033128" cy="5703100"/>
              </a:xfrm>
              <a:prstGeom prst="rect">
                <a:avLst/>
              </a:prstGeom>
            </p:spPr>
            <p:txBody>
              <a:bodyPr wrap="square">
                <a:spAutoFit/>
              </a:bodyPr>
              <a:lstStyle/>
              <a:p>
                <a:pPr marL="342900" indent="-342900" algn="just">
                  <a:buFont typeface="Arial" panose="020B0604020202020204" pitchFamily="34" charset="0"/>
                  <a:buChar char="•"/>
                </a:pPr>
                <a:r>
                  <a:rPr lang="en-US" sz="2300" dirty="0">
                    <a:latin typeface="+mn-lt"/>
                  </a:rPr>
                  <a:t>Atomic Simulation Environment (ASE) as implemented in Python</a:t>
                </a:r>
              </a:p>
              <a:p>
                <a:pPr marL="342900" indent="-342900" algn="just">
                  <a:buFont typeface="Arial" panose="020B0604020202020204" pitchFamily="34" charset="0"/>
                  <a:buChar char="•"/>
                </a:pPr>
                <a:r>
                  <a:rPr lang="en-US" sz="2300" dirty="0">
                    <a:latin typeface="+mn-lt"/>
                  </a:rPr>
                  <a:t>Wrote a code that generates NPs and calculates CE using BC Model</a:t>
                </a:r>
                <a:r>
                  <a:rPr lang="en-US" sz="2300" baseline="30000" dirty="0">
                    <a:latin typeface="+mn-lt"/>
                  </a:rPr>
                  <a:t>1</a:t>
                </a:r>
                <a:r>
                  <a:rPr lang="en-US" sz="2300" dirty="0">
                    <a:latin typeface="+mn-lt"/>
                  </a:rPr>
                  <a:t>:</a:t>
                </a:r>
              </a:p>
              <a:p>
                <a:pPr algn="just"/>
                <a14:m>
                  <m:oMathPara xmlns:m="http://schemas.openxmlformats.org/officeDocument/2006/math">
                    <m:oMathParaPr>
                      <m:jc m:val="center"/>
                    </m:oMathParaPr>
                    <m:oMath xmlns:m="http://schemas.openxmlformats.org/officeDocument/2006/math">
                      <m:sSub>
                        <m:sSubPr>
                          <m:ctrlPr>
                            <a:rPr lang="en-US" sz="2300" b="0" i="1" smtClean="0">
                              <a:latin typeface="Cambria Math" panose="02040503050406030204" pitchFamily="18" charset="0"/>
                            </a:rPr>
                          </m:ctrlPr>
                        </m:sSubPr>
                        <m:e>
                          <m:r>
                            <m:rPr>
                              <m:sty m:val="p"/>
                            </m:rPr>
                            <a:rPr lang="en-US" sz="2300" b="0" i="0" smtClean="0">
                              <a:latin typeface="Cambria Math" panose="02040503050406030204" pitchFamily="18" charset="0"/>
                            </a:rPr>
                            <m:t>CE</m:t>
                          </m:r>
                        </m:e>
                        <m:sub>
                          <m:r>
                            <m:rPr>
                              <m:sty m:val="p"/>
                            </m:rPr>
                            <a:rPr lang="en-US" sz="2300" b="0" i="0" smtClean="0">
                              <a:latin typeface="Cambria Math" panose="02040503050406030204" pitchFamily="18" charset="0"/>
                            </a:rPr>
                            <m:t>BNP</m:t>
                          </m:r>
                        </m:sub>
                      </m:sSub>
                      <m:r>
                        <a:rPr lang="en-US" sz="2300" b="0" i="0" smtClean="0">
                          <a:latin typeface="Cambria Math" panose="02040503050406030204" pitchFamily="18" charset="0"/>
                        </a:rPr>
                        <m:t>=</m:t>
                      </m:r>
                      <m:f>
                        <m:fPr>
                          <m:ctrlPr>
                            <a:rPr lang="en-US" sz="2300" b="0" i="1" smtClean="0">
                              <a:latin typeface="Cambria Math" panose="02040503050406030204" pitchFamily="18" charset="0"/>
                            </a:rPr>
                          </m:ctrlPr>
                        </m:fPr>
                        <m:num>
                          <m:nary>
                            <m:naryPr>
                              <m:chr m:val="∑"/>
                              <m:limLoc m:val="subSup"/>
                              <m:ctrlPr>
                                <a:rPr lang="en-US" sz="2300" i="1">
                                  <a:latin typeface="Cambria Math" panose="02040503050406030204" pitchFamily="18" charset="0"/>
                                </a:rPr>
                              </m:ctrlPr>
                            </m:naryPr>
                            <m:sub>
                              <m:r>
                                <m:rPr>
                                  <m:brk m:alnAt="25"/>
                                </m:rPr>
                                <a:rPr lang="en-US" sz="2300" i="0">
                                  <a:latin typeface="Cambria Math" panose="02040503050406030204" pitchFamily="18" charset="0"/>
                                </a:rPr>
                                <m:t>1</m:t>
                              </m:r>
                            </m:sub>
                            <m:sup>
                              <m:r>
                                <m:rPr>
                                  <m:sty m:val="p"/>
                                </m:rPr>
                                <a:rPr lang="en-US" sz="2300" i="0">
                                  <a:latin typeface="Cambria Math" panose="02040503050406030204" pitchFamily="18" charset="0"/>
                                </a:rPr>
                                <m:t>m</m:t>
                              </m:r>
                            </m:sup>
                            <m:e>
                              <m:sSub>
                                <m:sSubPr>
                                  <m:ctrlPr>
                                    <a:rPr lang="en-US" sz="2300" i="1">
                                      <a:latin typeface="Cambria Math" panose="02040503050406030204" pitchFamily="18" charset="0"/>
                                    </a:rPr>
                                  </m:ctrlPr>
                                </m:sSubPr>
                                <m:e>
                                  <m:r>
                                    <m:rPr>
                                      <m:sty m:val="p"/>
                                    </m:rPr>
                                    <a:rPr lang="en-US" sz="2300" i="0">
                                      <a:latin typeface="Cambria Math" panose="02040503050406030204" pitchFamily="18" charset="0"/>
                                      <a:ea typeface="Cambria Math" panose="02040503050406030204" pitchFamily="18" charset="0"/>
                                    </a:rPr>
                                    <m:t>γ</m:t>
                                  </m:r>
                                </m:e>
                                <m:sub>
                                  <m:r>
                                    <m:rPr>
                                      <m:sty m:val="p"/>
                                    </m:rPr>
                                    <a:rPr lang="en-US" sz="2300" i="0">
                                      <a:latin typeface="Cambria Math" panose="02040503050406030204" pitchFamily="18" charset="0"/>
                                    </a:rPr>
                                    <m:t>i</m:t>
                                  </m:r>
                                </m:sub>
                              </m:sSub>
                            </m:e>
                          </m:nary>
                          <m:f>
                            <m:fPr>
                              <m:ctrlPr>
                                <a:rPr lang="en-US" sz="2300" i="1">
                                  <a:latin typeface="Cambria Math" panose="02040503050406030204" pitchFamily="18" charset="0"/>
                                  <a:ea typeface="Cambria Math" panose="02040503050406030204" pitchFamily="18" charset="0"/>
                                </a:rPr>
                              </m:ctrlPr>
                            </m:fPr>
                            <m:num>
                              <m:sSub>
                                <m:sSubPr>
                                  <m:ctrlPr>
                                    <a:rPr lang="en-US" sz="2300" i="1">
                                      <a:latin typeface="Cambria Math" panose="02040503050406030204" pitchFamily="18" charset="0"/>
                                    </a:rPr>
                                  </m:ctrlPr>
                                </m:sSubPr>
                                <m:e>
                                  <m:r>
                                    <m:rPr>
                                      <m:sty m:val="p"/>
                                    </m:rPr>
                                    <a:rPr lang="en-US" sz="2300" i="0">
                                      <a:latin typeface="Cambria Math" panose="02040503050406030204" pitchFamily="18" charset="0"/>
                                    </a:rPr>
                                    <m:t>CE</m:t>
                                  </m:r>
                                </m:e>
                                <m:sub>
                                  <m:r>
                                    <m:rPr>
                                      <m:sty m:val="p"/>
                                    </m:rPr>
                                    <a:rPr lang="en-US" sz="2300" i="0">
                                      <a:latin typeface="Cambria Math" panose="02040503050406030204" pitchFamily="18" charset="0"/>
                                    </a:rPr>
                                    <m:t>bulk</m:t>
                                  </m:r>
                                  <m:r>
                                    <a:rPr lang="en-US" sz="2300" i="0">
                                      <a:latin typeface="Cambria Math" panose="02040503050406030204" pitchFamily="18" charset="0"/>
                                    </a:rPr>
                                    <m:t>,</m:t>
                                  </m:r>
                                  <m:r>
                                    <m:rPr>
                                      <m:sty m:val="p"/>
                                    </m:rPr>
                                    <a:rPr lang="en-US" sz="2300" i="0">
                                      <a:latin typeface="Cambria Math" panose="02040503050406030204" pitchFamily="18" charset="0"/>
                                    </a:rPr>
                                    <m:t>i</m:t>
                                  </m:r>
                                </m:sub>
                              </m:sSub>
                            </m:num>
                            <m:den>
                              <m:sSub>
                                <m:sSubPr>
                                  <m:ctrlPr>
                                    <a:rPr lang="en-US" sz="2300" i="1">
                                      <a:latin typeface="Cambria Math" panose="02040503050406030204" pitchFamily="18" charset="0"/>
                                    </a:rPr>
                                  </m:ctrlPr>
                                </m:sSubPr>
                                <m:e>
                                  <m:r>
                                    <m:rPr>
                                      <m:sty m:val="p"/>
                                    </m:rPr>
                                    <a:rPr lang="en-US" sz="2300" i="0">
                                      <a:latin typeface="Cambria Math" panose="02040503050406030204" pitchFamily="18" charset="0"/>
                                    </a:rPr>
                                    <m:t>CN</m:t>
                                  </m:r>
                                </m:e>
                                <m:sub>
                                  <m:r>
                                    <m:rPr>
                                      <m:sty m:val="p"/>
                                    </m:rPr>
                                    <a:rPr lang="en-US" sz="2300" i="0">
                                      <a:latin typeface="Cambria Math" panose="02040503050406030204" pitchFamily="18" charset="0"/>
                                    </a:rPr>
                                    <m:t>i</m:t>
                                  </m:r>
                                </m:sub>
                              </m:sSub>
                            </m:den>
                          </m:f>
                          <m:rad>
                            <m:radPr>
                              <m:degHide m:val="on"/>
                              <m:ctrlPr>
                                <a:rPr lang="en-US" sz="2300" i="1">
                                  <a:latin typeface="Cambria Math" panose="02040503050406030204" pitchFamily="18" charset="0"/>
                                </a:rPr>
                              </m:ctrlPr>
                            </m:radPr>
                            <m:deg/>
                            <m:e>
                              <m:f>
                                <m:fPr>
                                  <m:ctrlPr>
                                    <a:rPr lang="en-US" sz="2300" i="1">
                                      <a:latin typeface="Cambria Math" panose="02040503050406030204" pitchFamily="18" charset="0"/>
                                      <a:ea typeface="Cambria Math" panose="02040503050406030204" pitchFamily="18" charset="0"/>
                                    </a:rPr>
                                  </m:ctrlPr>
                                </m:fPr>
                                <m:num>
                                  <m:sSub>
                                    <m:sSubPr>
                                      <m:ctrlPr>
                                        <a:rPr lang="en-US" sz="2300" i="1">
                                          <a:latin typeface="Cambria Math" panose="02040503050406030204" pitchFamily="18" charset="0"/>
                                        </a:rPr>
                                      </m:ctrlPr>
                                    </m:sSubPr>
                                    <m:e>
                                      <m:r>
                                        <m:rPr>
                                          <m:sty m:val="p"/>
                                        </m:rPr>
                                        <a:rPr lang="en-US" sz="2300" i="0">
                                          <a:latin typeface="Cambria Math" panose="02040503050406030204" pitchFamily="18" charset="0"/>
                                        </a:rPr>
                                        <m:t>CN</m:t>
                                      </m:r>
                                    </m:e>
                                    <m:sub>
                                      <m:r>
                                        <m:rPr>
                                          <m:sty m:val="p"/>
                                        </m:rPr>
                                        <a:rPr lang="en-US" sz="2300" i="0">
                                          <a:latin typeface="Cambria Math" panose="02040503050406030204" pitchFamily="18" charset="0"/>
                                        </a:rPr>
                                        <m:t>i</m:t>
                                      </m:r>
                                    </m:sub>
                                  </m:sSub>
                                </m:num>
                                <m:den>
                                  <m:sSub>
                                    <m:sSubPr>
                                      <m:ctrlPr>
                                        <a:rPr lang="en-US" sz="2300" i="1">
                                          <a:latin typeface="Cambria Math" panose="02040503050406030204" pitchFamily="18" charset="0"/>
                                        </a:rPr>
                                      </m:ctrlPr>
                                    </m:sSubPr>
                                    <m:e>
                                      <m:r>
                                        <m:rPr>
                                          <m:sty m:val="p"/>
                                        </m:rPr>
                                        <a:rPr lang="en-US" sz="2300" i="0">
                                          <a:latin typeface="Cambria Math" panose="02040503050406030204" pitchFamily="18" charset="0"/>
                                        </a:rPr>
                                        <m:t>CB</m:t>
                                      </m:r>
                                    </m:e>
                                    <m:sub>
                                      <m:r>
                                        <m:rPr>
                                          <m:sty m:val="p"/>
                                        </m:rPr>
                                        <a:rPr lang="en-US" sz="2300" i="0">
                                          <a:latin typeface="Cambria Math" panose="02040503050406030204" pitchFamily="18" charset="0"/>
                                        </a:rPr>
                                        <m:t>i</m:t>
                                      </m:r>
                                    </m:sub>
                                  </m:sSub>
                                </m:den>
                              </m:f>
                            </m:e>
                          </m:rad>
                          <m:r>
                            <a:rPr lang="en-US" sz="2300" i="0">
                              <a:latin typeface="Cambria Math" panose="02040503050406030204" pitchFamily="18" charset="0"/>
                              <a:ea typeface="Cambria Math" panose="02040503050406030204" pitchFamily="18" charset="0"/>
                            </a:rPr>
                            <m:t>+</m:t>
                          </m:r>
                          <m:sSub>
                            <m:sSubPr>
                              <m:ctrlPr>
                                <a:rPr lang="en-US" sz="2300" i="1">
                                  <a:latin typeface="Cambria Math" panose="02040503050406030204" pitchFamily="18" charset="0"/>
                                </a:rPr>
                              </m:ctrlPr>
                            </m:sSubPr>
                            <m:e>
                              <m:r>
                                <m:rPr>
                                  <m:sty m:val="p"/>
                                </m:rPr>
                                <a:rPr lang="en-US" sz="2300" i="0">
                                  <a:latin typeface="Cambria Math" panose="02040503050406030204" pitchFamily="18" charset="0"/>
                                  <a:ea typeface="Cambria Math" panose="02040503050406030204" pitchFamily="18" charset="0"/>
                                </a:rPr>
                                <m:t>γ</m:t>
                              </m:r>
                            </m:e>
                            <m:sub>
                              <m:r>
                                <m:rPr>
                                  <m:sty m:val="p"/>
                                </m:rPr>
                                <a:rPr lang="en-US" sz="2300" i="0">
                                  <a:latin typeface="Cambria Math" panose="02040503050406030204" pitchFamily="18" charset="0"/>
                                  <a:ea typeface="Cambria Math" panose="02040503050406030204" pitchFamily="18" charset="0"/>
                                </a:rPr>
                                <m:t>j</m:t>
                              </m:r>
                            </m:sub>
                          </m:sSub>
                          <m:f>
                            <m:fPr>
                              <m:ctrlPr>
                                <a:rPr lang="en-US" sz="2300" i="1">
                                  <a:latin typeface="Cambria Math" panose="02040503050406030204" pitchFamily="18" charset="0"/>
                                  <a:ea typeface="Cambria Math" panose="02040503050406030204" pitchFamily="18" charset="0"/>
                                </a:rPr>
                              </m:ctrlPr>
                            </m:fPr>
                            <m:num>
                              <m:sSub>
                                <m:sSubPr>
                                  <m:ctrlPr>
                                    <a:rPr lang="en-US" sz="2300" i="1">
                                      <a:latin typeface="Cambria Math" panose="02040503050406030204" pitchFamily="18" charset="0"/>
                                    </a:rPr>
                                  </m:ctrlPr>
                                </m:sSubPr>
                                <m:e>
                                  <m:r>
                                    <m:rPr>
                                      <m:sty m:val="p"/>
                                    </m:rPr>
                                    <a:rPr lang="en-US" sz="2300" i="0">
                                      <a:latin typeface="Cambria Math" panose="02040503050406030204" pitchFamily="18" charset="0"/>
                                    </a:rPr>
                                    <m:t>CE</m:t>
                                  </m:r>
                                </m:e>
                                <m:sub>
                                  <m:r>
                                    <m:rPr>
                                      <m:sty m:val="p"/>
                                    </m:rPr>
                                    <a:rPr lang="en-US" sz="2300" i="0">
                                      <a:latin typeface="Cambria Math" panose="02040503050406030204" pitchFamily="18" charset="0"/>
                                    </a:rPr>
                                    <m:t>bulk</m:t>
                                  </m:r>
                                  <m:r>
                                    <a:rPr lang="en-US" sz="2300" i="0">
                                      <a:latin typeface="Cambria Math" panose="02040503050406030204" pitchFamily="18" charset="0"/>
                                    </a:rPr>
                                    <m:t>,</m:t>
                                  </m:r>
                                  <m:r>
                                    <m:rPr>
                                      <m:sty m:val="p"/>
                                    </m:rPr>
                                    <a:rPr lang="en-US" sz="2300" i="0">
                                      <a:latin typeface="Cambria Math" panose="02040503050406030204" pitchFamily="18" charset="0"/>
                                    </a:rPr>
                                    <m:t>j</m:t>
                                  </m:r>
                                </m:sub>
                              </m:sSub>
                            </m:num>
                            <m:den>
                              <m:sSub>
                                <m:sSubPr>
                                  <m:ctrlPr>
                                    <a:rPr lang="en-US" sz="2300" i="1">
                                      <a:latin typeface="Cambria Math" panose="02040503050406030204" pitchFamily="18" charset="0"/>
                                    </a:rPr>
                                  </m:ctrlPr>
                                </m:sSubPr>
                                <m:e>
                                  <m:r>
                                    <m:rPr>
                                      <m:sty m:val="p"/>
                                    </m:rPr>
                                    <a:rPr lang="en-US" sz="2300" i="0">
                                      <a:latin typeface="Cambria Math" panose="02040503050406030204" pitchFamily="18" charset="0"/>
                                    </a:rPr>
                                    <m:t>CN</m:t>
                                  </m:r>
                                </m:e>
                                <m:sub>
                                  <m:r>
                                    <m:rPr>
                                      <m:sty m:val="p"/>
                                    </m:rPr>
                                    <a:rPr lang="en-US" sz="2300" i="0">
                                      <a:latin typeface="Cambria Math" panose="02040503050406030204" pitchFamily="18" charset="0"/>
                                    </a:rPr>
                                    <m:t>j</m:t>
                                  </m:r>
                                </m:sub>
                              </m:sSub>
                            </m:den>
                          </m:f>
                          <m:rad>
                            <m:radPr>
                              <m:degHide m:val="on"/>
                              <m:ctrlPr>
                                <a:rPr lang="en-US" sz="2300" i="1">
                                  <a:latin typeface="Cambria Math" panose="02040503050406030204" pitchFamily="18" charset="0"/>
                                </a:rPr>
                              </m:ctrlPr>
                            </m:radPr>
                            <m:deg/>
                            <m:e>
                              <m:f>
                                <m:fPr>
                                  <m:ctrlPr>
                                    <a:rPr lang="en-US" sz="2300" i="1">
                                      <a:latin typeface="Cambria Math" panose="02040503050406030204" pitchFamily="18" charset="0"/>
                                      <a:ea typeface="Cambria Math" panose="02040503050406030204" pitchFamily="18" charset="0"/>
                                    </a:rPr>
                                  </m:ctrlPr>
                                </m:fPr>
                                <m:num>
                                  <m:sSub>
                                    <m:sSubPr>
                                      <m:ctrlPr>
                                        <a:rPr lang="en-US" sz="2300" i="1">
                                          <a:latin typeface="Cambria Math" panose="02040503050406030204" pitchFamily="18" charset="0"/>
                                        </a:rPr>
                                      </m:ctrlPr>
                                    </m:sSubPr>
                                    <m:e>
                                      <m:r>
                                        <m:rPr>
                                          <m:sty m:val="p"/>
                                        </m:rPr>
                                        <a:rPr lang="en-US" sz="2300" i="0">
                                          <a:latin typeface="Cambria Math" panose="02040503050406030204" pitchFamily="18" charset="0"/>
                                        </a:rPr>
                                        <m:t>CN</m:t>
                                      </m:r>
                                    </m:e>
                                    <m:sub>
                                      <m:r>
                                        <m:rPr>
                                          <m:sty m:val="p"/>
                                        </m:rPr>
                                        <a:rPr lang="en-US" sz="2300" i="0">
                                          <a:latin typeface="Cambria Math" panose="02040503050406030204" pitchFamily="18" charset="0"/>
                                        </a:rPr>
                                        <m:t>j</m:t>
                                      </m:r>
                                    </m:sub>
                                  </m:sSub>
                                </m:num>
                                <m:den>
                                  <m:sSub>
                                    <m:sSubPr>
                                      <m:ctrlPr>
                                        <a:rPr lang="en-US" sz="2300" i="1">
                                          <a:latin typeface="Cambria Math" panose="02040503050406030204" pitchFamily="18" charset="0"/>
                                        </a:rPr>
                                      </m:ctrlPr>
                                    </m:sSubPr>
                                    <m:e>
                                      <m:r>
                                        <m:rPr>
                                          <m:sty m:val="p"/>
                                        </m:rPr>
                                        <a:rPr lang="en-US" sz="2300" i="0">
                                          <a:latin typeface="Cambria Math" panose="02040503050406030204" pitchFamily="18" charset="0"/>
                                        </a:rPr>
                                        <m:t>CB</m:t>
                                      </m:r>
                                    </m:e>
                                    <m:sub>
                                      <m:r>
                                        <m:rPr>
                                          <m:sty m:val="p"/>
                                        </m:rPr>
                                        <a:rPr lang="en-US" sz="2300" i="0">
                                          <a:latin typeface="Cambria Math" panose="02040503050406030204" pitchFamily="18" charset="0"/>
                                        </a:rPr>
                                        <m:t>j</m:t>
                                      </m:r>
                                    </m:sub>
                                  </m:sSub>
                                </m:den>
                              </m:f>
                            </m:e>
                          </m:rad>
                        </m:num>
                        <m:den>
                          <m:r>
                            <m:rPr>
                              <m:sty m:val="p"/>
                            </m:rPr>
                            <a:rPr lang="en-US" sz="2300" b="0" i="0" smtClean="0">
                              <a:latin typeface="Cambria Math" panose="02040503050406030204" pitchFamily="18" charset="0"/>
                            </a:rPr>
                            <m:t>n</m:t>
                          </m:r>
                        </m:den>
                      </m:f>
                    </m:oMath>
                  </m:oMathPara>
                </a14:m>
                <a:endParaRPr lang="en-US" sz="2300" dirty="0">
                  <a:latin typeface="+mn-lt"/>
                </a:endParaRPr>
              </a:p>
              <a:p>
                <a:pPr marL="342900" indent="-342900" algn="just">
                  <a:buFont typeface="Arial" panose="020B0604020202020204" pitchFamily="34" charset="0"/>
                  <a:buChar char="•"/>
                </a:pPr>
                <a:r>
                  <a:rPr lang="en-US" sz="2300" dirty="0">
                    <a:latin typeface="+mn-lt"/>
                  </a:rPr>
                  <a:t>EE of </a:t>
                </a:r>
                <a14:m>
                  <m:oMath xmlns:m="http://schemas.openxmlformats.org/officeDocument/2006/math">
                    <m:sSub>
                      <m:sSubPr>
                        <m:ctrlPr>
                          <a:rPr lang="en-US" sz="2300" i="1">
                            <a:latin typeface="Cambria Math" panose="02040503050406030204" pitchFamily="18" charset="0"/>
                          </a:rPr>
                        </m:ctrlPr>
                      </m:sSubPr>
                      <m:e>
                        <m:r>
                          <m:rPr>
                            <m:sty m:val="p"/>
                          </m:rPr>
                          <a:rPr lang="en-US" sz="2300">
                            <a:latin typeface="Cambria Math" panose="02040503050406030204" pitchFamily="18" charset="0"/>
                          </a:rPr>
                          <m:t>A</m:t>
                        </m:r>
                      </m:e>
                      <m:sub>
                        <m:r>
                          <m:rPr>
                            <m:sty m:val="p"/>
                          </m:rPr>
                          <a:rPr lang="en-US" sz="2300">
                            <a:latin typeface="Cambria Math" panose="02040503050406030204" pitchFamily="18" charset="0"/>
                          </a:rPr>
                          <m:t>x</m:t>
                        </m:r>
                      </m:sub>
                    </m:sSub>
                    <m:sSub>
                      <m:sSubPr>
                        <m:ctrlPr>
                          <a:rPr lang="en-US" sz="2300" i="1">
                            <a:latin typeface="Cambria Math" panose="02040503050406030204" pitchFamily="18" charset="0"/>
                          </a:rPr>
                        </m:ctrlPr>
                      </m:sSubPr>
                      <m:e>
                        <m:r>
                          <m:rPr>
                            <m:sty m:val="p"/>
                          </m:rPr>
                          <a:rPr lang="en-US" sz="2300">
                            <a:latin typeface="Cambria Math" panose="02040503050406030204" pitchFamily="18" charset="0"/>
                          </a:rPr>
                          <m:t>B</m:t>
                        </m:r>
                      </m:e>
                      <m:sub>
                        <m:r>
                          <m:rPr>
                            <m:sty m:val="p"/>
                          </m:rPr>
                          <a:rPr lang="en-US" sz="2300">
                            <a:latin typeface="Cambria Math" panose="02040503050406030204" pitchFamily="18" charset="0"/>
                          </a:rPr>
                          <m:t>y</m:t>
                        </m:r>
                      </m:sub>
                    </m:sSub>
                  </m:oMath>
                </a14:m>
                <a:r>
                  <a:rPr lang="en-US" sz="2300" dirty="0">
                    <a:latin typeface="+mn-lt"/>
                  </a:rPr>
                  <a:t> was calculated using the following formula</a:t>
                </a:r>
                <a:r>
                  <a:rPr lang="en-US" sz="2300" baseline="30000" dirty="0">
                    <a:latin typeface="+mn-lt"/>
                  </a:rPr>
                  <a:t>1</a:t>
                </a:r>
                <a:r>
                  <a:rPr lang="en-US" sz="2300" dirty="0">
                    <a:latin typeface="+mn-lt"/>
                  </a:rPr>
                  <a:t>:</a:t>
                </a:r>
              </a:p>
              <a:p>
                <a:pPr algn="just"/>
                <a14:m>
                  <m:oMathPara xmlns:m="http://schemas.openxmlformats.org/officeDocument/2006/math">
                    <m:oMathParaPr>
                      <m:jc m:val="center"/>
                    </m:oMathParaPr>
                    <m:oMath xmlns:m="http://schemas.openxmlformats.org/officeDocument/2006/math">
                      <m:r>
                        <m:rPr>
                          <m:sty m:val="p"/>
                        </m:rPr>
                        <a:rPr lang="en-US" sz="2300">
                          <a:latin typeface="Cambria Math" panose="02040503050406030204" pitchFamily="18" charset="0"/>
                        </a:rPr>
                        <m:t>EE</m:t>
                      </m:r>
                      <m:r>
                        <a:rPr lang="en-US" sz="2300">
                          <a:latin typeface="Cambria Math" panose="02040503050406030204" pitchFamily="18" charset="0"/>
                        </a:rPr>
                        <m:t>=</m:t>
                      </m:r>
                      <m:sSub>
                        <m:sSubPr>
                          <m:ctrlPr>
                            <a:rPr lang="en-US" sz="2300" i="1">
                              <a:latin typeface="Cambria Math" panose="02040503050406030204" pitchFamily="18" charset="0"/>
                            </a:rPr>
                          </m:ctrlPr>
                        </m:sSubPr>
                        <m:e>
                          <m:r>
                            <m:rPr>
                              <m:sty m:val="p"/>
                            </m:rPr>
                            <a:rPr lang="en-US" sz="2300" i="0">
                              <a:latin typeface="Cambria Math" panose="02040503050406030204" pitchFamily="18" charset="0"/>
                            </a:rPr>
                            <m:t>CE</m:t>
                          </m:r>
                        </m:e>
                        <m:sub>
                          <m:r>
                            <m:rPr>
                              <m:sty m:val="p"/>
                            </m:rPr>
                            <a:rPr lang="en-US" sz="2300" i="0">
                              <a:latin typeface="Cambria Math" panose="02040503050406030204" pitchFamily="18" charset="0"/>
                            </a:rPr>
                            <m:t>BNP</m:t>
                          </m:r>
                        </m:sub>
                      </m:sSub>
                      <m:r>
                        <a:rPr lang="en-US" sz="2300" i="0">
                          <a:latin typeface="Cambria Math" panose="02040503050406030204" pitchFamily="18" charset="0"/>
                        </a:rPr>
                        <m:t>−</m:t>
                      </m:r>
                      <m:f>
                        <m:fPr>
                          <m:ctrlPr>
                            <a:rPr lang="en-US" sz="2300" i="1">
                              <a:latin typeface="Cambria Math" panose="02040503050406030204" pitchFamily="18" charset="0"/>
                            </a:rPr>
                          </m:ctrlPr>
                        </m:fPr>
                        <m:num>
                          <m:r>
                            <m:rPr>
                              <m:sty m:val="p"/>
                            </m:rPr>
                            <a:rPr lang="en-US" sz="2300" i="0">
                              <a:latin typeface="Cambria Math" panose="02040503050406030204" pitchFamily="18" charset="0"/>
                            </a:rPr>
                            <m:t>x</m:t>
                          </m:r>
                        </m:num>
                        <m:den>
                          <m:r>
                            <m:rPr>
                              <m:sty m:val="p"/>
                            </m:rPr>
                            <a:rPr lang="en-US" sz="2300" i="0">
                              <a:latin typeface="Cambria Math" panose="02040503050406030204" pitchFamily="18" charset="0"/>
                            </a:rPr>
                            <m:t>x</m:t>
                          </m:r>
                          <m:r>
                            <a:rPr lang="en-US" sz="2300" i="0">
                              <a:latin typeface="Cambria Math" panose="02040503050406030204" pitchFamily="18" charset="0"/>
                            </a:rPr>
                            <m:t>+</m:t>
                          </m:r>
                          <m:r>
                            <m:rPr>
                              <m:sty m:val="p"/>
                            </m:rPr>
                            <a:rPr lang="en-US" sz="2300" i="0">
                              <a:latin typeface="Cambria Math" panose="02040503050406030204" pitchFamily="18" charset="0"/>
                            </a:rPr>
                            <m:t>y</m:t>
                          </m:r>
                        </m:den>
                      </m:f>
                      <m:sSub>
                        <m:sSubPr>
                          <m:ctrlPr>
                            <a:rPr lang="en-US" sz="2300" i="1">
                              <a:latin typeface="Cambria Math" panose="02040503050406030204" pitchFamily="18" charset="0"/>
                            </a:rPr>
                          </m:ctrlPr>
                        </m:sSubPr>
                        <m:e>
                          <m:r>
                            <m:rPr>
                              <m:sty m:val="p"/>
                            </m:rPr>
                            <a:rPr lang="en-US" sz="2300" i="0">
                              <a:latin typeface="Cambria Math" panose="02040503050406030204" pitchFamily="18" charset="0"/>
                            </a:rPr>
                            <m:t>CE</m:t>
                          </m:r>
                        </m:e>
                        <m:sub>
                          <m:sSub>
                            <m:sSubPr>
                              <m:ctrlPr>
                                <a:rPr lang="en-US" sz="2300" i="1">
                                  <a:latin typeface="Cambria Math" panose="02040503050406030204" pitchFamily="18" charset="0"/>
                                </a:rPr>
                              </m:ctrlPr>
                            </m:sSubPr>
                            <m:e>
                              <m:r>
                                <m:rPr>
                                  <m:sty m:val="p"/>
                                </m:rPr>
                                <a:rPr lang="en-US" sz="2300" i="0">
                                  <a:latin typeface="Cambria Math" panose="02040503050406030204" pitchFamily="18" charset="0"/>
                                </a:rPr>
                                <m:t>A</m:t>
                              </m:r>
                            </m:e>
                            <m:sub>
                              <m:r>
                                <m:rPr>
                                  <m:sty m:val="p"/>
                                </m:rPr>
                                <a:rPr lang="en-US" sz="2300" i="0">
                                  <a:latin typeface="Cambria Math" panose="02040503050406030204" pitchFamily="18" charset="0"/>
                                </a:rPr>
                                <m:t>x</m:t>
                              </m:r>
                              <m:r>
                                <a:rPr lang="en-US" sz="2300" i="0">
                                  <a:latin typeface="Cambria Math" panose="02040503050406030204" pitchFamily="18" charset="0"/>
                                </a:rPr>
                                <m:t>+</m:t>
                              </m:r>
                              <m:r>
                                <m:rPr>
                                  <m:sty m:val="p"/>
                                </m:rPr>
                                <a:rPr lang="en-US" sz="2300" i="0">
                                  <a:latin typeface="Cambria Math" panose="02040503050406030204" pitchFamily="18" charset="0"/>
                                </a:rPr>
                                <m:t>y</m:t>
                              </m:r>
                            </m:sub>
                          </m:sSub>
                        </m:sub>
                      </m:sSub>
                      <m:r>
                        <a:rPr lang="en-US" sz="2300" i="0">
                          <a:latin typeface="Cambria Math" panose="02040503050406030204" pitchFamily="18" charset="0"/>
                        </a:rPr>
                        <m:t>−</m:t>
                      </m:r>
                      <m:f>
                        <m:fPr>
                          <m:ctrlPr>
                            <a:rPr lang="en-US" sz="2300" i="1">
                              <a:latin typeface="Cambria Math" panose="02040503050406030204" pitchFamily="18" charset="0"/>
                            </a:rPr>
                          </m:ctrlPr>
                        </m:fPr>
                        <m:num>
                          <m:r>
                            <m:rPr>
                              <m:sty m:val="p"/>
                            </m:rPr>
                            <a:rPr lang="en-US" sz="2300" i="0">
                              <a:latin typeface="Cambria Math" panose="02040503050406030204" pitchFamily="18" charset="0"/>
                            </a:rPr>
                            <m:t>y</m:t>
                          </m:r>
                        </m:num>
                        <m:den>
                          <m:r>
                            <m:rPr>
                              <m:sty m:val="p"/>
                            </m:rPr>
                            <a:rPr lang="en-US" sz="2300" i="0">
                              <a:latin typeface="Cambria Math" panose="02040503050406030204" pitchFamily="18" charset="0"/>
                            </a:rPr>
                            <m:t>x</m:t>
                          </m:r>
                          <m:r>
                            <a:rPr lang="en-US" sz="2300" i="0">
                              <a:latin typeface="Cambria Math" panose="02040503050406030204" pitchFamily="18" charset="0"/>
                            </a:rPr>
                            <m:t>+</m:t>
                          </m:r>
                          <m:r>
                            <m:rPr>
                              <m:sty m:val="p"/>
                            </m:rPr>
                            <a:rPr lang="en-US" sz="2300" i="0">
                              <a:latin typeface="Cambria Math" panose="02040503050406030204" pitchFamily="18" charset="0"/>
                            </a:rPr>
                            <m:t>y</m:t>
                          </m:r>
                        </m:den>
                      </m:f>
                      <m:sSub>
                        <m:sSubPr>
                          <m:ctrlPr>
                            <a:rPr lang="en-US" sz="2300" i="1">
                              <a:latin typeface="Cambria Math" panose="02040503050406030204" pitchFamily="18" charset="0"/>
                            </a:rPr>
                          </m:ctrlPr>
                        </m:sSubPr>
                        <m:e>
                          <m:r>
                            <m:rPr>
                              <m:sty m:val="p"/>
                            </m:rPr>
                            <a:rPr lang="en-US" sz="2300" i="0">
                              <a:latin typeface="Cambria Math" panose="02040503050406030204" pitchFamily="18" charset="0"/>
                            </a:rPr>
                            <m:t>CE</m:t>
                          </m:r>
                        </m:e>
                        <m:sub>
                          <m:sSub>
                            <m:sSubPr>
                              <m:ctrlPr>
                                <a:rPr lang="en-US" sz="2300" i="1">
                                  <a:latin typeface="Cambria Math" panose="02040503050406030204" pitchFamily="18" charset="0"/>
                                </a:rPr>
                              </m:ctrlPr>
                            </m:sSubPr>
                            <m:e>
                              <m:r>
                                <m:rPr>
                                  <m:sty m:val="p"/>
                                </m:rPr>
                                <a:rPr lang="en-US" sz="2300" i="0">
                                  <a:latin typeface="Cambria Math" panose="02040503050406030204" pitchFamily="18" charset="0"/>
                                </a:rPr>
                                <m:t>B</m:t>
                              </m:r>
                            </m:e>
                            <m:sub>
                              <m:r>
                                <m:rPr>
                                  <m:sty m:val="p"/>
                                </m:rPr>
                                <a:rPr lang="en-US" sz="2300" i="0">
                                  <a:latin typeface="Cambria Math" panose="02040503050406030204" pitchFamily="18" charset="0"/>
                                </a:rPr>
                                <m:t>x</m:t>
                              </m:r>
                              <m:r>
                                <a:rPr lang="en-US" sz="2300" i="0">
                                  <a:latin typeface="Cambria Math" panose="02040503050406030204" pitchFamily="18" charset="0"/>
                                </a:rPr>
                                <m:t>+</m:t>
                              </m:r>
                              <m:r>
                                <m:rPr>
                                  <m:sty m:val="p"/>
                                </m:rPr>
                                <a:rPr lang="en-US" sz="2300" i="0">
                                  <a:latin typeface="Cambria Math" panose="02040503050406030204" pitchFamily="18" charset="0"/>
                                </a:rPr>
                                <m:t>y</m:t>
                              </m:r>
                            </m:sub>
                          </m:sSub>
                        </m:sub>
                      </m:sSub>
                    </m:oMath>
                  </m:oMathPara>
                </a14:m>
                <a:endParaRPr lang="en-US" sz="2300" dirty="0">
                  <a:latin typeface="+mn-lt"/>
                </a:endParaRPr>
              </a:p>
              <a:p>
                <a:pPr marL="342900" indent="-342900" algn="just">
                  <a:buFont typeface="Arial" panose="020B0604020202020204" pitchFamily="34" charset="0"/>
                  <a:buChar char="•"/>
                </a:pPr>
                <a:r>
                  <a:rPr lang="en-US" sz="2300" dirty="0">
                    <a:latin typeface="+mn-lt"/>
                  </a:rPr>
                  <a:t>Sampled 55- and 147-atom icosahedral and </a:t>
                </a:r>
                <a:r>
                  <a:rPr lang="en-US" sz="2300" dirty="0" err="1">
                    <a:latin typeface="+mn-lt"/>
                  </a:rPr>
                  <a:t>cuboctahedral</a:t>
                </a:r>
                <a:r>
                  <a:rPr lang="en-US" sz="2300" dirty="0">
                    <a:latin typeface="+mn-lt"/>
                  </a:rPr>
                  <a:t> BNPs consisting of </a:t>
                </a:r>
                <a:r>
                  <a:rPr lang="en-US" sz="2300" dirty="0" err="1">
                    <a:latin typeface="+mn-lt"/>
                  </a:rPr>
                  <a:t>CuAg</a:t>
                </a:r>
                <a:r>
                  <a:rPr lang="en-US" sz="2300" dirty="0">
                    <a:latin typeface="+mn-lt"/>
                  </a:rPr>
                  <a:t>, </a:t>
                </a:r>
                <a:r>
                  <a:rPr lang="en-US" sz="2300" dirty="0" err="1">
                    <a:latin typeface="+mn-lt"/>
                  </a:rPr>
                  <a:t>CuAu</a:t>
                </a:r>
                <a:r>
                  <a:rPr lang="en-US" sz="2300" dirty="0">
                    <a:latin typeface="+mn-lt"/>
                  </a:rPr>
                  <a:t>, and </a:t>
                </a:r>
                <a:r>
                  <a:rPr lang="en-US" sz="2300" dirty="0" err="1">
                    <a:latin typeface="+mn-lt"/>
                  </a:rPr>
                  <a:t>AgAu</a:t>
                </a:r>
                <a:r>
                  <a:rPr lang="en-US" sz="2300" dirty="0">
                    <a:latin typeface="+mn-lt"/>
                  </a:rPr>
                  <a:t>, from 0-100% dopant, in 5% increments </a:t>
                </a:r>
              </a:p>
              <a:p>
                <a:pPr marL="342900" indent="-342900" algn="just">
                  <a:buFont typeface="Arial" panose="020B0604020202020204" pitchFamily="34" charset="0"/>
                  <a:buChar char="•"/>
                </a:pPr>
                <a:r>
                  <a:rPr lang="en-US" sz="2300" dirty="0">
                    <a:latin typeface="+mn-lt"/>
                  </a:rPr>
                  <a:t>350,000 chemical orderings/composition were sampled on the 55-atom BNPs</a:t>
                </a:r>
              </a:p>
              <a:p>
                <a:pPr marL="342900" indent="-342900" algn="just">
                  <a:buFont typeface="Arial" panose="020B0604020202020204" pitchFamily="34" charset="0"/>
                  <a:buChar char="•"/>
                </a:pPr>
                <a:r>
                  <a:rPr lang="en-US" sz="2300" dirty="0">
                    <a:latin typeface="+mn-lt"/>
                  </a:rPr>
                  <a:t>1,000 chemical orderings/composition were sampled on the 147-atom BNPS </a:t>
                </a:r>
              </a:p>
            </p:txBody>
          </p:sp>
        </mc:Choice>
        <mc:Fallback xmlns="">
          <p:sp>
            <p:nvSpPr>
              <p:cNvPr id="10" name="Rectangle 9">
                <a:extLst>
                  <a:ext uri="{FF2B5EF4-FFF2-40B4-BE49-F238E27FC236}">
                    <a16:creationId xmlns:a16="http://schemas.microsoft.com/office/drawing/2014/main" id="{50F0835B-F4BE-42A2-8F5D-96E56790F05C}"/>
                  </a:ext>
                </a:extLst>
              </p:cNvPr>
              <p:cNvSpPr>
                <a:spLocks noRot="1" noChangeAspect="1" noMove="1" noResize="1" noEditPoints="1" noAdjustHandles="1" noChangeArrowheads="1" noChangeShapeType="1" noTextEdit="1"/>
              </p:cNvSpPr>
              <p:nvPr/>
            </p:nvSpPr>
            <p:spPr>
              <a:xfrm>
                <a:off x="350238" y="18968447"/>
                <a:ext cx="9033128" cy="5703100"/>
              </a:xfrm>
              <a:prstGeom prst="rect">
                <a:avLst/>
              </a:prstGeom>
              <a:blipFill>
                <a:blip r:embed="rId11"/>
                <a:stretch>
                  <a:fillRect l="-810" t="-856" r="-1012" b="-1497"/>
                </a:stretch>
              </a:blipFill>
            </p:spPr>
            <p:txBody>
              <a:bodyPr/>
              <a:lstStyle/>
              <a:p>
                <a:r>
                  <a:rPr lang="en-US">
                    <a:noFill/>
                  </a:rPr>
                  <a:t> </a:t>
                </a:r>
              </a:p>
            </p:txBody>
          </p:sp>
        </mc:Fallback>
      </mc:AlternateContent>
      <p:pic>
        <p:nvPicPr>
          <p:cNvPr id="6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610456" y="1778656"/>
            <a:ext cx="2194560" cy="2194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0" name="TextBox 3"/>
          <p:cNvSpPr txBox="1">
            <a:spLocks noChangeArrowheads="1"/>
          </p:cNvSpPr>
          <p:nvPr/>
        </p:nvSpPr>
        <p:spPr bwMode="auto">
          <a:xfrm>
            <a:off x="4147311" y="185943"/>
            <a:ext cx="23623962" cy="2167623"/>
          </a:xfrm>
          <a:prstGeom prst="rect">
            <a:avLst/>
          </a:prstGeom>
          <a:noFill/>
          <a:ln w="9525">
            <a:noFill/>
            <a:miter lim="800000"/>
            <a:headEnd/>
            <a:tailEnd/>
          </a:ln>
        </p:spPr>
        <p:txBody>
          <a:bodyPr wrap="square" lIns="74021" tIns="37010" rIns="74021" bIns="37010">
            <a:prstTxWarp prst="textNoShape">
              <a:avLst/>
            </a:prstTxWarp>
            <a:spAutoFit/>
          </a:bodyPr>
          <a:lstStyle/>
          <a:p>
            <a:pPr algn="ctr"/>
            <a:r>
              <a:rPr lang="en-US" sz="6800" b="1" dirty="0"/>
              <a:t>Investigation of Stability Trends in Bimetallic </a:t>
            </a:r>
            <a:r>
              <a:rPr lang="en-US" sz="6800" b="1" dirty="0" err="1"/>
              <a:t>CuAg</a:t>
            </a:r>
            <a:r>
              <a:rPr lang="en-US" sz="6800" b="1" dirty="0"/>
              <a:t>, </a:t>
            </a:r>
            <a:r>
              <a:rPr lang="en-US" sz="6800" b="1" dirty="0" err="1"/>
              <a:t>CuAu</a:t>
            </a:r>
            <a:r>
              <a:rPr lang="en-US" sz="6800" b="1" dirty="0"/>
              <a:t>, and </a:t>
            </a:r>
            <a:r>
              <a:rPr lang="en-US" sz="6800" b="1" dirty="0" err="1"/>
              <a:t>AgAu</a:t>
            </a:r>
            <a:r>
              <a:rPr lang="en-US" sz="6800" b="1" dirty="0"/>
              <a:t> Nanoparticles via Bond-Centric Model</a:t>
            </a:r>
            <a:endParaRPr lang="en-US" sz="6800" dirty="0"/>
          </a:p>
        </p:txBody>
      </p:sp>
      <p:sp>
        <p:nvSpPr>
          <p:cNvPr id="5" name="Rectangle 4"/>
          <p:cNvSpPr/>
          <p:nvPr/>
        </p:nvSpPr>
        <p:spPr>
          <a:xfrm>
            <a:off x="0" y="3928533"/>
            <a:ext cx="32918400" cy="203200"/>
          </a:xfrm>
          <a:prstGeom prst="rect">
            <a:avLst/>
          </a:prstGeom>
          <a:solidFill>
            <a:schemeClr val="tx2"/>
          </a:solidFill>
          <a:ln>
            <a:noFill/>
          </a:ln>
        </p:spPr>
        <p:style>
          <a:lnRef idx="3">
            <a:schemeClr val="lt1"/>
          </a:lnRef>
          <a:fillRef idx="1">
            <a:schemeClr val="accent2"/>
          </a:fillRef>
          <a:effectRef idx="1">
            <a:schemeClr val="accent2"/>
          </a:effectRef>
          <a:fontRef idx="minor">
            <a:schemeClr val="lt1"/>
          </a:fontRef>
        </p:style>
        <p:txBody>
          <a:bodyPr lIns="74021" tIns="37010" rIns="74021" bIns="37010" anchor="ctr">
            <a:prstTxWarp prst="textNoShape">
              <a:avLst/>
            </a:prstTxWarp>
          </a:bodyPr>
          <a:lstStyle/>
          <a:p>
            <a:pPr algn="just" defTabSz="3552993" fontAlgn="auto">
              <a:spcBef>
                <a:spcPts val="0"/>
              </a:spcBef>
              <a:spcAft>
                <a:spcPts val="0"/>
              </a:spcAft>
              <a:defRPr/>
            </a:pPr>
            <a:endParaRPr lang="en-US">
              <a:solidFill>
                <a:srgbClr val="FF0000"/>
              </a:solidFill>
              <a:latin typeface="Arial Narrow" pitchFamily="34" charset="0"/>
              <a:ea typeface="ＭＳ Ｐゴシック" pitchFamily="84" charset="-128"/>
              <a:cs typeface="ＭＳ Ｐゴシック" pitchFamily="84" charset="-128"/>
            </a:endParaRPr>
          </a:p>
        </p:txBody>
      </p:sp>
      <p:sp>
        <p:nvSpPr>
          <p:cNvPr id="14342" name="TextBox 5"/>
          <p:cNvSpPr txBox="1">
            <a:spLocks noChangeArrowheads="1"/>
          </p:cNvSpPr>
          <p:nvPr/>
        </p:nvSpPr>
        <p:spPr bwMode="auto">
          <a:xfrm>
            <a:off x="258416" y="4299656"/>
            <a:ext cx="9144000" cy="628741"/>
          </a:xfrm>
          <a:prstGeom prst="rect">
            <a:avLst/>
          </a:prstGeom>
          <a:solidFill>
            <a:srgbClr val="C5A876"/>
          </a:solidFill>
          <a:ln w="38100">
            <a:solidFill>
              <a:schemeClr val="tx1"/>
            </a:solidFill>
            <a:miter lim="800000"/>
            <a:headEnd/>
            <a:tailEnd/>
          </a:ln>
        </p:spPr>
        <p:txBody>
          <a:bodyPr lIns="74021" tIns="37010" rIns="74021" bIns="37010">
            <a:prstTxWarp prst="textNoShape">
              <a:avLst/>
            </a:prstTxWarp>
            <a:spAutoFit/>
          </a:bodyPr>
          <a:lstStyle/>
          <a:p>
            <a:pPr algn="ctr"/>
            <a:r>
              <a:rPr lang="en-US" sz="3600" b="1" dirty="0">
                <a:solidFill>
                  <a:schemeClr val="bg1"/>
                </a:solidFill>
                <a:latin typeface="Times New Roman" charset="0"/>
                <a:ea typeface="Times New Roman" charset="0"/>
                <a:cs typeface="Times New Roman" charset="0"/>
              </a:rPr>
              <a:t>ABSTRACT</a:t>
            </a:r>
          </a:p>
        </p:txBody>
      </p:sp>
      <p:sp>
        <p:nvSpPr>
          <p:cNvPr id="14347" name="TextBox 722"/>
          <p:cNvSpPr txBox="1">
            <a:spLocks noChangeArrowheads="1"/>
          </p:cNvSpPr>
          <p:nvPr/>
        </p:nvSpPr>
        <p:spPr bwMode="auto">
          <a:xfrm>
            <a:off x="259746" y="18030601"/>
            <a:ext cx="9144000" cy="628741"/>
          </a:xfrm>
          <a:prstGeom prst="rect">
            <a:avLst/>
          </a:prstGeom>
          <a:solidFill>
            <a:srgbClr val="C5A876"/>
          </a:solidFill>
          <a:ln w="38100">
            <a:solidFill>
              <a:schemeClr val="tx1"/>
            </a:solidFill>
            <a:miter lim="800000"/>
            <a:headEnd/>
            <a:tailEnd/>
          </a:ln>
        </p:spPr>
        <p:txBody>
          <a:bodyPr lIns="74021" tIns="37010" rIns="74021" bIns="37010">
            <a:prstTxWarp prst="textNoShape">
              <a:avLst/>
            </a:prstTxWarp>
            <a:spAutoFit/>
          </a:bodyPr>
          <a:lstStyle/>
          <a:p>
            <a:pPr algn="ctr"/>
            <a:r>
              <a:rPr lang="en-US" sz="3600" b="1" dirty="0">
                <a:solidFill>
                  <a:schemeClr val="bg1"/>
                </a:solidFill>
                <a:latin typeface="Times New Roman" charset="0"/>
                <a:ea typeface="Times New Roman" charset="0"/>
                <a:cs typeface="Times New Roman" charset="0"/>
              </a:rPr>
              <a:t>METHODS </a:t>
            </a:r>
          </a:p>
        </p:txBody>
      </p:sp>
      <p:sp>
        <p:nvSpPr>
          <p:cNvPr id="14351" name="TextBox 726"/>
          <p:cNvSpPr txBox="1">
            <a:spLocks noChangeArrowheads="1"/>
          </p:cNvSpPr>
          <p:nvPr/>
        </p:nvSpPr>
        <p:spPr bwMode="auto">
          <a:xfrm>
            <a:off x="23515984" y="4280579"/>
            <a:ext cx="9144000" cy="628741"/>
          </a:xfrm>
          <a:prstGeom prst="rect">
            <a:avLst/>
          </a:prstGeom>
          <a:solidFill>
            <a:srgbClr val="C5A876"/>
          </a:solidFill>
          <a:ln w="38100">
            <a:solidFill>
              <a:schemeClr val="tx1"/>
            </a:solidFill>
            <a:miter lim="800000"/>
            <a:headEnd/>
            <a:tailEnd/>
          </a:ln>
        </p:spPr>
        <p:txBody>
          <a:bodyPr lIns="74021" tIns="37010" rIns="74021" bIns="37010">
            <a:prstTxWarp prst="textNoShape">
              <a:avLst/>
            </a:prstTxWarp>
            <a:spAutoFit/>
          </a:bodyPr>
          <a:lstStyle/>
          <a:p>
            <a:pPr algn="ctr"/>
            <a:r>
              <a:rPr lang="en-US" sz="3600" b="1" dirty="0">
                <a:solidFill>
                  <a:schemeClr val="bg1"/>
                </a:solidFill>
                <a:latin typeface="Times New Roman" charset="0"/>
                <a:ea typeface="Times New Roman" charset="0"/>
                <a:cs typeface="Times New Roman" charset="0"/>
              </a:rPr>
              <a:t>RESULTS</a:t>
            </a:r>
          </a:p>
        </p:txBody>
      </p:sp>
      <p:sp>
        <p:nvSpPr>
          <p:cNvPr id="14365" name="TextBox 570"/>
          <p:cNvSpPr txBox="1">
            <a:spLocks noChangeArrowheads="1"/>
          </p:cNvSpPr>
          <p:nvPr/>
        </p:nvSpPr>
        <p:spPr bwMode="auto">
          <a:xfrm>
            <a:off x="23587992" y="11430000"/>
            <a:ext cx="9144000" cy="628741"/>
          </a:xfrm>
          <a:prstGeom prst="rect">
            <a:avLst/>
          </a:prstGeom>
          <a:solidFill>
            <a:srgbClr val="C5A876"/>
          </a:solidFill>
          <a:ln w="38100">
            <a:solidFill>
              <a:schemeClr val="tx1"/>
            </a:solidFill>
            <a:miter lim="800000"/>
            <a:headEnd/>
            <a:tailEnd/>
          </a:ln>
        </p:spPr>
        <p:txBody>
          <a:bodyPr lIns="74021" tIns="37010" rIns="74021" bIns="37010">
            <a:prstTxWarp prst="textNoShape">
              <a:avLst/>
            </a:prstTxWarp>
            <a:spAutoFit/>
          </a:bodyPr>
          <a:lstStyle/>
          <a:p>
            <a:pPr algn="ctr"/>
            <a:r>
              <a:rPr lang="en-US" sz="3600" b="1" dirty="0">
                <a:solidFill>
                  <a:schemeClr val="bg1"/>
                </a:solidFill>
                <a:latin typeface="Times New Roman" charset="0"/>
                <a:ea typeface="Times New Roman" charset="0"/>
                <a:cs typeface="Times New Roman" charset="0"/>
              </a:rPr>
              <a:t>SUMMARY</a:t>
            </a:r>
          </a:p>
        </p:txBody>
      </p:sp>
      <p:sp>
        <p:nvSpPr>
          <p:cNvPr id="14367" name="TextBox 572"/>
          <p:cNvSpPr txBox="1">
            <a:spLocks noChangeArrowheads="1"/>
          </p:cNvSpPr>
          <p:nvPr/>
        </p:nvSpPr>
        <p:spPr bwMode="auto">
          <a:xfrm>
            <a:off x="23587992" y="21236276"/>
            <a:ext cx="9144000" cy="628741"/>
          </a:xfrm>
          <a:prstGeom prst="rect">
            <a:avLst/>
          </a:prstGeom>
          <a:solidFill>
            <a:srgbClr val="C5A876"/>
          </a:solidFill>
          <a:ln w="38100">
            <a:solidFill>
              <a:schemeClr val="tx1"/>
            </a:solidFill>
            <a:miter lim="800000"/>
            <a:headEnd/>
            <a:tailEnd/>
          </a:ln>
        </p:spPr>
        <p:txBody>
          <a:bodyPr lIns="74021" tIns="37010" rIns="74021" bIns="37010">
            <a:prstTxWarp prst="textNoShape">
              <a:avLst/>
            </a:prstTxWarp>
            <a:spAutoFit/>
          </a:bodyPr>
          <a:lstStyle/>
          <a:p>
            <a:pPr algn="ctr"/>
            <a:r>
              <a:rPr lang="en-US" sz="3600" b="1" dirty="0">
                <a:solidFill>
                  <a:schemeClr val="bg1"/>
                </a:solidFill>
                <a:latin typeface="Times New Roman" charset="0"/>
                <a:ea typeface="Times New Roman" charset="0"/>
                <a:cs typeface="Times New Roman" charset="0"/>
              </a:rPr>
              <a:t>ACKNOWLEGEMENTS</a:t>
            </a:r>
          </a:p>
        </p:txBody>
      </p:sp>
      <p:sp>
        <p:nvSpPr>
          <p:cNvPr id="14368" name="TextBox 573"/>
          <p:cNvSpPr txBox="1">
            <a:spLocks noChangeArrowheads="1"/>
          </p:cNvSpPr>
          <p:nvPr/>
        </p:nvSpPr>
        <p:spPr bwMode="auto">
          <a:xfrm>
            <a:off x="23587992" y="15296124"/>
            <a:ext cx="9144000" cy="628741"/>
          </a:xfrm>
          <a:prstGeom prst="rect">
            <a:avLst/>
          </a:prstGeom>
          <a:solidFill>
            <a:srgbClr val="C5A876"/>
          </a:solidFill>
          <a:ln w="38100">
            <a:solidFill>
              <a:schemeClr val="tx1"/>
            </a:solidFill>
            <a:miter lim="800000"/>
            <a:headEnd/>
            <a:tailEnd/>
          </a:ln>
        </p:spPr>
        <p:txBody>
          <a:bodyPr lIns="74021" tIns="37010" rIns="74021" bIns="37010">
            <a:prstTxWarp prst="textNoShape">
              <a:avLst/>
            </a:prstTxWarp>
            <a:spAutoFit/>
          </a:bodyPr>
          <a:lstStyle/>
          <a:p>
            <a:pPr algn="ctr"/>
            <a:r>
              <a:rPr lang="en-US" sz="3600" b="1" dirty="0">
                <a:solidFill>
                  <a:schemeClr val="bg1"/>
                </a:solidFill>
                <a:latin typeface="Times New Roman" charset="0"/>
                <a:ea typeface="Times New Roman" charset="0"/>
                <a:cs typeface="Times New Roman" charset="0"/>
              </a:rPr>
              <a:t>REFERENCES</a:t>
            </a:r>
          </a:p>
        </p:txBody>
      </p:sp>
      <p:sp>
        <p:nvSpPr>
          <p:cNvPr id="14381" name="Rectangle 596"/>
          <p:cNvSpPr>
            <a:spLocks noChangeArrowheads="1"/>
          </p:cNvSpPr>
          <p:nvPr/>
        </p:nvSpPr>
        <p:spPr bwMode="auto">
          <a:xfrm>
            <a:off x="5772150" y="2470494"/>
            <a:ext cx="22402800" cy="1227110"/>
          </a:xfrm>
          <a:prstGeom prst="rect">
            <a:avLst/>
          </a:prstGeom>
          <a:noFill/>
          <a:ln w="9525">
            <a:noFill/>
            <a:miter lim="800000"/>
            <a:headEnd/>
            <a:tailEnd/>
          </a:ln>
        </p:spPr>
        <p:txBody>
          <a:bodyPr lIns="74021" tIns="37010" rIns="74021" bIns="37010">
            <a:prstTxWarp prst="textNoShape">
              <a:avLst/>
            </a:prstTxWarp>
            <a:spAutoFit/>
          </a:bodyPr>
          <a:lstStyle/>
          <a:p>
            <a:pPr marL="1310783" indent="-1310783" algn="ctr">
              <a:lnSpc>
                <a:spcPct val="96000"/>
              </a:lnSpc>
            </a:pPr>
            <a:r>
              <a:rPr lang="en-US" sz="3900" u="sng" dirty="0">
                <a:latin typeface="Times New Roman" charset="0"/>
                <a:ea typeface="Times New Roman" charset="0"/>
                <a:cs typeface="Times New Roman" charset="0"/>
              </a:rPr>
              <a:t>Mahmoud Ramadan</a:t>
            </a:r>
            <a:r>
              <a:rPr lang="en-US" sz="3900" dirty="0">
                <a:latin typeface="Times New Roman" charset="0"/>
                <a:ea typeface="Times New Roman" charset="0"/>
                <a:cs typeface="Times New Roman" charset="0"/>
              </a:rPr>
              <a:t>, Jonathan Estes, James Dean, and Giannis </a:t>
            </a:r>
            <a:r>
              <a:rPr lang="en-US" sz="3900" dirty="0" err="1">
                <a:latin typeface="Times New Roman" charset="0"/>
                <a:ea typeface="Times New Roman" charset="0"/>
                <a:cs typeface="Times New Roman" charset="0"/>
              </a:rPr>
              <a:t>Mpourmpakis</a:t>
            </a:r>
            <a:endParaRPr lang="en-US" sz="3900" b="1" dirty="0">
              <a:latin typeface="Times New Roman" charset="0"/>
              <a:ea typeface="Times New Roman" charset="0"/>
              <a:cs typeface="Times New Roman" charset="0"/>
            </a:endParaRPr>
          </a:p>
          <a:p>
            <a:pPr marL="1310783" indent="-1310783" algn="ctr">
              <a:lnSpc>
                <a:spcPct val="96000"/>
              </a:lnSpc>
            </a:pPr>
            <a:r>
              <a:rPr lang="en-US" sz="3900" dirty="0">
                <a:latin typeface="Times New Roman" charset="0"/>
                <a:ea typeface="Times New Roman" charset="0"/>
                <a:cs typeface="Times New Roman" charset="0"/>
              </a:rPr>
              <a:t>Department of Chemical Engineering, University of Pittsburgh, Pittsburgh, PA 15261</a:t>
            </a:r>
          </a:p>
        </p:txBody>
      </p:sp>
      <p:sp>
        <p:nvSpPr>
          <p:cNvPr id="341" name="TextBox 506"/>
          <p:cNvSpPr txBox="1">
            <a:spLocks noChangeArrowheads="1"/>
          </p:cNvSpPr>
          <p:nvPr/>
        </p:nvSpPr>
        <p:spPr bwMode="auto">
          <a:xfrm>
            <a:off x="9829800" y="4299656"/>
            <a:ext cx="13258800" cy="628741"/>
          </a:xfrm>
          <a:prstGeom prst="rect">
            <a:avLst/>
          </a:prstGeom>
          <a:solidFill>
            <a:srgbClr val="C5A876"/>
          </a:solidFill>
          <a:ln w="38100">
            <a:solidFill>
              <a:schemeClr val="tx1"/>
            </a:solidFill>
            <a:miter lim="800000"/>
            <a:headEnd/>
            <a:tailEnd/>
          </a:ln>
        </p:spPr>
        <p:txBody>
          <a:bodyPr lIns="74021" tIns="37010" rIns="74021" bIns="37010">
            <a:prstTxWarp prst="textNoShape">
              <a:avLst/>
            </a:prstTxWarp>
            <a:spAutoFit/>
          </a:bodyPr>
          <a:lstStyle/>
          <a:p>
            <a:pPr algn="ctr"/>
            <a:r>
              <a:rPr lang="en-US" sz="3600" b="1" dirty="0">
                <a:solidFill>
                  <a:schemeClr val="bg1"/>
                </a:solidFill>
                <a:latin typeface="Times New Roman" charset="0"/>
                <a:ea typeface="Times New Roman" charset="0"/>
                <a:cs typeface="Times New Roman" charset="0"/>
              </a:rPr>
              <a:t>RESULTS</a:t>
            </a:r>
            <a:endParaRPr lang="en-US" sz="3600" dirty="0">
              <a:solidFill>
                <a:schemeClr val="bg1"/>
              </a:solidFill>
              <a:latin typeface="Times New Roman" charset="0"/>
              <a:ea typeface="Times New Roman" charset="0"/>
              <a:cs typeface="Times New Roman" charset="0"/>
            </a:endParaRPr>
          </a:p>
        </p:txBody>
      </p:sp>
      <p:sp>
        <p:nvSpPr>
          <p:cNvPr id="8" name="TextBox 7"/>
          <p:cNvSpPr txBox="1"/>
          <p:nvPr/>
        </p:nvSpPr>
        <p:spPr>
          <a:xfrm>
            <a:off x="342898" y="5362378"/>
            <a:ext cx="8961120" cy="5737832"/>
          </a:xfrm>
          <a:prstGeom prst="rect">
            <a:avLst/>
          </a:prstGeom>
          <a:noFill/>
        </p:spPr>
        <p:txBody>
          <a:bodyPr wrap="square" lIns="74021" tIns="37010" rIns="74021" bIns="37010" rtlCol="0">
            <a:spAutoFit/>
          </a:bodyPr>
          <a:lstStyle/>
          <a:p>
            <a:pPr algn="just"/>
            <a:r>
              <a:rPr lang="en-US" sz="2300" dirty="0">
                <a:latin typeface="+mn-lt"/>
              </a:rPr>
              <a:t>Metal nanoparticles (NPs) have attracted tremendous scientific interest over the last several decades due to their diverse technological applications, among which is catalysis. Compared to monometallic NPs, bimetallic NPs allow for a greater variation of local chemical environments and thus, control of potential catalytic sites. However, this local site variation also results in a significantly larger search space when investigating NPs of even the same bimetallic nanoparticle composition, size, and shape. Using a previously developed bond-centric (BC) model</a:t>
            </a:r>
            <a:r>
              <a:rPr lang="en-US" sz="2300" baseline="30000" dirty="0">
                <a:latin typeface="+mn-lt"/>
              </a:rPr>
              <a:t>1</a:t>
            </a:r>
            <a:r>
              <a:rPr lang="en-US" sz="2300" dirty="0">
                <a:latin typeface="+mn-lt"/>
              </a:rPr>
              <a:t> as a means to calculate computationally fast a NP’s cohesive energy, a code was developed to efficiently determine potential ground-state structures for any given bimetallic NP. The cohesive energy was determined for 55- and 147-atom icosahedral and </a:t>
            </a:r>
            <a:r>
              <a:rPr lang="en-US" sz="2300" dirty="0" err="1">
                <a:latin typeface="+mn-lt"/>
              </a:rPr>
              <a:t>cuboctahedral</a:t>
            </a:r>
            <a:r>
              <a:rPr lang="en-US" sz="2300" dirty="0">
                <a:latin typeface="+mn-lt"/>
              </a:rPr>
              <a:t> NPs, consisting of </a:t>
            </a:r>
            <a:r>
              <a:rPr lang="en-US" sz="2300" dirty="0" err="1">
                <a:latin typeface="+mn-lt"/>
              </a:rPr>
              <a:t>CuAg</a:t>
            </a:r>
            <a:r>
              <a:rPr lang="en-US" sz="2300" dirty="0">
                <a:latin typeface="+mn-lt"/>
              </a:rPr>
              <a:t>, </a:t>
            </a:r>
            <a:r>
              <a:rPr lang="en-US" sz="2300" dirty="0" err="1">
                <a:latin typeface="+mn-lt"/>
              </a:rPr>
              <a:t>CuAu</a:t>
            </a:r>
            <a:r>
              <a:rPr lang="en-US" sz="2300" dirty="0">
                <a:latin typeface="+mn-lt"/>
              </a:rPr>
              <a:t>, and </a:t>
            </a:r>
            <a:r>
              <a:rPr lang="en-US" sz="2300" dirty="0" err="1">
                <a:latin typeface="+mn-lt"/>
              </a:rPr>
              <a:t>AgAu</a:t>
            </a:r>
            <a:r>
              <a:rPr lang="en-US" sz="2300" dirty="0">
                <a:latin typeface="+mn-lt"/>
              </a:rPr>
              <a:t> ranging from 0-100% in metal composition. At each given composition and morphology, atomic identities within the NP are shuffled several thousand times, calculating the cohesive energy for each sampled microstate. </a:t>
            </a:r>
          </a:p>
        </p:txBody>
      </p:sp>
      <p:sp>
        <p:nvSpPr>
          <p:cNvPr id="152" name="TextBox 5"/>
          <p:cNvSpPr txBox="1">
            <a:spLocks noChangeArrowheads="1"/>
          </p:cNvSpPr>
          <p:nvPr/>
        </p:nvSpPr>
        <p:spPr bwMode="auto">
          <a:xfrm>
            <a:off x="258416" y="11422226"/>
            <a:ext cx="9144000" cy="628741"/>
          </a:xfrm>
          <a:prstGeom prst="rect">
            <a:avLst/>
          </a:prstGeom>
          <a:solidFill>
            <a:srgbClr val="C5A876"/>
          </a:solidFill>
          <a:ln w="38100">
            <a:solidFill>
              <a:schemeClr val="tx1"/>
            </a:solidFill>
            <a:miter lim="800000"/>
            <a:headEnd/>
            <a:tailEnd/>
          </a:ln>
        </p:spPr>
        <p:txBody>
          <a:bodyPr lIns="74021" tIns="37010" rIns="74021" bIns="37010">
            <a:prstTxWarp prst="textNoShape">
              <a:avLst/>
            </a:prstTxWarp>
            <a:spAutoFit/>
          </a:bodyPr>
          <a:lstStyle/>
          <a:p>
            <a:pPr algn="ctr"/>
            <a:r>
              <a:rPr lang="en-US" sz="3600" b="1" dirty="0">
                <a:solidFill>
                  <a:schemeClr val="bg1"/>
                </a:solidFill>
                <a:latin typeface="Times New Roman" charset="0"/>
                <a:ea typeface="Times New Roman" charset="0"/>
                <a:cs typeface="Times New Roman" charset="0"/>
              </a:rPr>
              <a:t>BACKGROUND AND AIMS</a:t>
            </a:r>
          </a:p>
        </p:txBody>
      </p:sp>
      <p:pic>
        <p:nvPicPr>
          <p:cNvPr id="62" name="Picture 5" descr="http://upload.wikimedia.org/wikipedia/en/thumb/2/2d/University_of_Pittsburgh_Seal_%28official%29.svg/425px-University_of_Pittsburgh_Seal_%28official%29.svg.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5432" y="156792"/>
            <a:ext cx="3566160" cy="356616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199872" y="185942"/>
            <a:ext cx="4389120" cy="906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TextBox 63"/>
          <p:cNvSpPr txBox="1"/>
          <p:nvPr/>
        </p:nvSpPr>
        <p:spPr>
          <a:xfrm>
            <a:off x="28164153" y="1048626"/>
            <a:ext cx="4193820" cy="584775"/>
          </a:xfrm>
          <a:prstGeom prst="rect">
            <a:avLst/>
          </a:prstGeom>
          <a:noFill/>
        </p:spPr>
        <p:txBody>
          <a:bodyPr wrap="square" rtlCol="0">
            <a:spAutoFit/>
          </a:bodyPr>
          <a:lstStyle/>
          <a:p>
            <a:r>
              <a:rPr lang="en-US" sz="3200" dirty="0" err="1">
                <a:latin typeface="Times New Roman" panose="02020603050405020304" pitchFamily="18" charset="0"/>
                <a:cs typeface="Times New Roman" panose="02020603050405020304" pitchFamily="18" charset="0"/>
              </a:rPr>
              <a:t>Mpourmpakis</a:t>
            </a:r>
            <a:r>
              <a:rPr lang="en-US" sz="3200" dirty="0">
                <a:latin typeface="Times New Roman" panose="02020603050405020304" pitchFamily="18" charset="0"/>
                <a:cs typeface="Times New Roman" panose="02020603050405020304" pitchFamily="18" charset="0"/>
              </a:rPr>
              <a:t> Lab:</a:t>
            </a:r>
          </a:p>
        </p:txBody>
      </p:sp>
      <p:pic>
        <p:nvPicPr>
          <p:cNvPr id="65" name="Picture 4" descr="https://6779de12-a-62cb3a1a-s-sites.googlegroups.com/site/gmpourmpakis/home/CANELA.jpg?attachauth=ANoY7crwYkWB_DqZDJGNd71fNWI8Q7yDhprP5z79s3-t2MwNey5-5aVO0RxXiNU0wuIXlpykhugjW6-jzj3SGYT9awWjWCGGRy5TIf5ta88tovD8-_EyAXxqlyMCFIjY51XXQdjuldRNFJl4rez2MP56OIsugGaNtyOlPUF2eTljkPFg0hcMurqOUdKUXcg89WIDx8Og7SyKVfb2mokwdoih_gSe3OAtwQ%3D%3D&amp;attredirects=0"/>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7771272" y="1752118"/>
            <a:ext cx="3017520" cy="2077082"/>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E6A224AA-2773-4BBB-A019-0786E24B318C}"/>
              </a:ext>
            </a:extLst>
          </p:cNvPr>
          <p:cNvSpPr txBox="1"/>
          <p:nvPr/>
        </p:nvSpPr>
        <p:spPr>
          <a:xfrm>
            <a:off x="369288" y="12357100"/>
            <a:ext cx="8961120" cy="5737832"/>
          </a:xfrm>
          <a:prstGeom prst="rect">
            <a:avLst/>
          </a:prstGeom>
          <a:noFill/>
        </p:spPr>
        <p:txBody>
          <a:bodyPr wrap="square" lIns="74021" tIns="37010" rIns="74021" bIns="37010" rtlCol="0">
            <a:spAutoFit/>
          </a:bodyPr>
          <a:lstStyle/>
          <a:p>
            <a:pPr marL="342900" indent="-342900" algn="just">
              <a:buFont typeface="Arial" panose="020B0604020202020204" pitchFamily="34" charset="0"/>
              <a:buChar char="•"/>
            </a:pPr>
            <a:r>
              <a:rPr lang="en-US" sz="2300" dirty="0">
                <a:latin typeface="+mn-lt"/>
              </a:rPr>
              <a:t>Nanoparticles have numerous applications in electronics</a:t>
            </a:r>
            <a:r>
              <a:rPr lang="en-US" sz="2300" baseline="30000" dirty="0">
                <a:latin typeface="+mn-lt"/>
              </a:rPr>
              <a:t>2</a:t>
            </a:r>
            <a:r>
              <a:rPr lang="en-US" sz="2300" dirty="0">
                <a:latin typeface="+mn-lt"/>
              </a:rPr>
              <a:t>, optics</a:t>
            </a:r>
            <a:r>
              <a:rPr lang="en-US" sz="2300" baseline="30000" dirty="0">
                <a:latin typeface="+mn-lt"/>
              </a:rPr>
              <a:t>2</a:t>
            </a:r>
            <a:r>
              <a:rPr lang="en-US" sz="2300" dirty="0">
                <a:latin typeface="+mn-lt"/>
              </a:rPr>
              <a:t>, catalysis</a:t>
            </a:r>
            <a:r>
              <a:rPr lang="en-US" sz="2300" baseline="30000" dirty="0">
                <a:latin typeface="+mn-lt"/>
              </a:rPr>
              <a:t>3</a:t>
            </a:r>
            <a:r>
              <a:rPr lang="en-US" sz="2300" dirty="0">
                <a:latin typeface="+mn-lt"/>
              </a:rPr>
              <a:t>, and medicine</a:t>
            </a:r>
            <a:r>
              <a:rPr lang="en-US" sz="2300" baseline="30000" dirty="0">
                <a:latin typeface="+mn-lt"/>
              </a:rPr>
              <a:t>4</a:t>
            </a:r>
            <a:endParaRPr lang="en-US" sz="2300" dirty="0">
              <a:latin typeface="+mn-lt"/>
            </a:endParaRPr>
          </a:p>
          <a:p>
            <a:pPr marL="342900" indent="-342900" algn="just">
              <a:buFont typeface="Arial" panose="020B0604020202020204" pitchFamily="34" charset="0"/>
              <a:buChar char="•"/>
            </a:pPr>
            <a:r>
              <a:rPr lang="en-US" sz="2300" dirty="0">
                <a:latin typeface="+mn-lt"/>
              </a:rPr>
              <a:t>Bimetallic NPs (BNPs) allow for more diverse chemical properties potentially leading to enhanced catalytic activity</a:t>
            </a:r>
            <a:r>
              <a:rPr lang="en-US" sz="2300" baseline="30000" dirty="0">
                <a:latin typeface="+mn-lt"/>
              </a:rPr>
              <a:t>5</a:t>
            </a:r>
            <a:r>
              <a:rPr lang="en-US" sz="2300" dirty="0">
                <a:latin typeface="+mn-lt"/>
              </a:rPr>
              <a:t> </a:t>
            </a:r>
          </a:p>
          <a:p>
            <a:pPr marL="342900" indent="-342900" algn="just">
              <a:buFont typeface="Arial" panose="020B0604020202020204" pitchFamily="34" charset="0"/>
              <a:buChar char="•"/>
            </a:pPr>
            <a:r>
              <a:rPr lang="en-US" sz="2300" dirty="0">
                <a:latin typeface="+mn-lt"/>
              </a:rPr>
              <a:t>Cohesive Energy (CE) is a measure of NP stability</a:t>
            </a:r>
          </a:p>
          <a:p>
            <a:pPr marL="342900" indent="-342900" algn="just">
              <a:buFont typeface="Arial" panose="020B0604020202020204" pitchFamily="34" charset="0"/>
              <a:buChar char="•"/>
            </a:pPr>
            <a:r>
              <a:rPr lang="en-US" sz="2300" dirty="0">
                <a:latin typeface="+mn-lt"/>
              </a:rPr>
              <a:t>Density Functional Theory (DFT) calculations are accurate but computationally expensive to calculate CE</a:t>
            </a:r>
          </a:p>
          <a:p>
            <a:pPr marL="342900" indent="-342900" algn="just">
              <a:buFont typeface="Arial" panose="020B0604020202020204" pitchFamily="34" charset="0"/>
              <a:buChar char="•"/>
            </a:pPr>
            <a:r>
              <a:rPr lang="en-US" sz="2300" dirty="0">
                <a:latin typeface="+mn-lt"/>
              </a:rPr>
              <a:t>Excess Energy (EE) allows for comparison of NPs of different composition</a:t>
            </a:r>
          </a:p>
          <a:p>
            <a:pPr marL="342900" indent="-342900" algn="just">
              <a:buFont typeface="Arial" panose="020B0604020202020204" pitchFamily="34" charset="0"/>
              <a:buChar char="•"/>
            </a:pPr>
            <a:r>
              <a:rPr lang="en-US" sz="2300" dirty="0">
                <a:latin typeface="+mn-lt"/>
              </a:rPr>
              <a:t>Previously-developed BC model</a:t>
            </a:r>
            <a:r>
              <a:rPr lang="en-US" sz="2300" baseline="30000" dirty="0">
                <a:latin typeface="+mn-lt"/>
              </a:rPr>
              <a:t>1</a:t>
            </a:r>
            <a:r>
              <a:rPr lang="en-US" sz="2300" dirty="0">
                <a:latin typeface="+mn-lt"/>
              </a:rPr>
              <a:t> can efficiently calculate CE of BNPs</a:t>
            </a:r>
          </a:p>
          <a:p>
            <a:pPr algn="just"/>
            <a:r>
              <a:rPr lang="en-US" sz="2300" b="1" dirty="0">
                <a:latin typeface="+mn-lt"/>
              </a:rPr>
              <a:t>Aims:</a:t>
            </a:r>
            <a:endParaRPr lang="en-US" sz="2300" dirty="0">
              <a:latin typeface="+mn-lt"/>
            </a:endParaRPr>
          </a:p>
          <a:p>
            <a:pPr marL="342900" indent="-342900" algn="just">
              <a:buFont typeface="Arial" panose="020B0604020202020204" pitchFamily="34" charset="0"/>
              <a:buChar char="•"/>
            </a:pPr>
            <a:r>
              <a:rPr lang="en-US" sz="2300" dirty="0">
                <a:latin typeface="+mn-lt"/>
              </a:rPr>
              <a:t>Investigate the composition and morphology of BNPs using Monte Carlo sampling in conjunction with BC model</a:t>
            </a:r>
            <a:r>
              <a:rPr lang="en-US" sz="2300" baseline="30000" dirty="0">
                <a:latin typeface="+mn-lt"/>
              </a:rPr>
              <a:t>1</a:t>
            </a:r>
            <a:r>
              <a:rPr lang="en-US" sz="2300" dirty="0">
                <a:latin typeface="+mn-lt"/>
              </a:rPr>
              <a:t> to calculate CE</a:t>
            </a:r>
          </a:p>
          <a:p>
            <a:pPr marL="342900" indent="-342900" algn="just">
              <a:buFont typeface="Arial" panose="020B0604020202020204" pitchFamily="34" charset="0"/>
              <a:buChar char="•"/>
            </a:pPr>
            <a:r>
              <a:rPr lang="en-US" sz="2300" dirty="0">
                <a:latin typeface="+mn-lt"/>
              </a:rPr>
              <a:t>Determine preferred chemical ordering in BNPs </a:t>
            </a:r>
          </a:p>
          <a:p>
            <a:pPr algn="just"/>
            <a:r>
              <a:rPr lang="en-US" sz="2300" b="1" dirty="0">
                <a:solidFill>
                  <a:srgbClr val="FF0000"/>
                </a:solidFill>
                <a:latin typeface="+mn-lt"/>
              </a:rPr>
              <a:t>Overall:</a:t>
            </a:r>
            <a:r>
              <a:rPr lang="en-US" sz="2300" dirty="0">
                <a:solidFill>
                  <a:srgbClr val="FF0000"/>
                </a:solidFill>
                <a:latin typeface="+mn-lt"/>
              </a:rPr>
              <a:t> </a:t>
            </a:r>
            <a:r>
              <a:rPr lang="en-US" sz="2300" b="1" dirty="0">
                <a:latin typeface="+mn-lt"/>
              </a:rPr>
              <a:t>Identify most thermodynamically stable BNPs</a:t>
            </a:r>
            <a:endParaRPr lang="en-US" sz="2300" dirty="0">
              <a:latin typeface="+mn-lt"/>
            </a:endParaRPr>
          </a:p>
          <a:p>
            <a:pPr algn="just"/>
            <a:endParaRPr lang="en-US" sz="2300" dirty="0">
              <a:latin typeface="+mn-lt"/>
            </a:endParaRPr>
          </a:p>
        </p:txBody>
      </p:sp>
      <p:sp>
        <p:nvSpPr>
          <p:cNvPr id="35" name="TextBox 34">
            <a:extLst>
              <a:ext uri="{FF2B5EF4-FFF2-40B4-BE49-F238E27FC236}">
                <a16:creationId xmlns:a16="http://schemas.microsoft.com/office/drawing/2014/main" id="{FE6A7C32-FDEE-4E04-830E-A1507A390870}"/>
              </a:ext>
            </a:extLst>
          </p:cNvPr>
          <p:cNvSpPr txBox="1"/>
          <p:nvPr/>
        </p:nvSpPr>
        <p:spPr>
          <a:xfrm>
            <a:off x="9921240" y="10478882"/>
            <a:ext cx="12808608" cy="428686"/>
          </a:xfrm>
          <a:prstGeom prst="rect">
            <a:avLst/>
          </a:prstGeom>
          <a:noFill/>
        </p:spPr>
        <p:txBody>
          <a:bodyPr wrap="square" lIns="74021" tIns="37010" rIns="74021" bIns="37010" rtlCol="0">
            <a:spAutoFit/>
          </a:bodyPr>
          <a:lstStyle/>
          <a:p>
            <a:pPr marL="342900" indent="-342900" algn="just">
              <a:buFont typeface="Arial" panose="020B0604020202020204" pitchFamily="34" charset="0"/>
              <a:buChar char="•"/>
            </a:pPr>
            <a:r>
              <a:rPr lang="en-US" sz="2300" dirty="0">
                <a:latin typeface="+mn-lt"/>
              </a:rPr>
              <a:t>Average CE decreases (more exothermic) as the Cu composition increases in </a:t>
            </a:r>
            <a:r>
              <a:rPr lang="en-US" sz="2300" dirty="0" err="1">
                <a:latin typeface="+mn-lt"/>
              </a:rPr>
              <a:t>CuAg</a:t>
            </a:r>
            <a:r>
              <a:rPr lang="en-US" sz="2300" dirty="0">
                <a:latin typeface="+mn-lt"/>
              </a:rPr>
              <a:t> BNPs</a:t>
            </a:r>
          </a:p>
        </p:txBody>
      </p:sp>
      <p:sp>
        <p:nvSpPr>
          <p:cNvPr id="4" name="Rectangle 3">
            <a:extLst>
              <a:ext uri="{FF2B5EF4-FFF2-40B4-BE49-F238E27FC236}">
                <a16:creationId xmlns:a16="http://schemas.microsoft.com/office/drawing/2014/main" id="{F2B78DBE-8CE9-4358-9523-39FC26C00985}"/>
              </a:ext>
            </a:extLst>
          </p:cNvPr>
          <p:cNvSpPr/>
          <p:nvPr/>
        </p:nvSpPr>
        <p:spPr>
          <a:xfrm>
            <a:off x="9898267" y="15527084"/>
            <a:ext cx="13519898" cy="446276"/>
          </a:xfrm>
          <a:prstGeom prst="rect">
            <a:avLst/>
          </a:prstGeom>
        </p:spPr>
        <p:txBody>
          <a:bodyPr wrap="square">
            <a:spAutoFit/>
          </a:bodyPr>
          <a:lstStyle/>
          <a:p>
            <a:pPr marL="342900" indent="-342900" algn="just">
              <a:buFont typeface="Arial" panose="020B0604020202020204" pitchFamily="34" charset="0"/>
              <a:buChar char="•"/>
            </a:pPr>
            <a:r>
              <a:rPr lang="en-US" sz="2300" dirty="0">
                <a:latin typeface="+mn-lt"/>
              </a:rPr>
              <a:t>Average CE increases (less exothermic) as the Ag composition increases in </a:t>
            </a:r>
            <a:r>
              <a:rPr lang="en-US" sz="2300" dirty="0" err="1">
                <a:latin typeface="+mn-lt"/>
              </a:rPr>
              <a:t>AgAu</a:t>
            </a:r>
            <a:r>
              <a:rPr lang="en-US" sz="2300" dirty="0">
                <a:latin typeface="+mn-lt"/>
              </a:rPr>
              <a:t> BNPs</a:t>
            </a:r>
          </a:p>
        </p:txBody>
      </p:sp>
      <p:sp>
        <p:nvSpPr>
          <p:cNvPr id="6" name="Rectangle 5">
            <a:extLst>
              <a:ext uri="{FF2B5EF4-FFF2-40B4-BE49-F238E27FC236}">
                <a16:creationId xmlns:a16="http://schemas.microsoft.com/office/drawing/2014/main" id="{44D333F7-9BAC-4841-A242-1204F1262FBE}"/>
              </a:ext>
            </a:extLst>
          </p:cNvPr>
          <p:cNvSpPr/>
          <p:nvPr/>
        </p:nvSpPr>
        <p:spPr>
          <a:xfrm>
            <a:off x="9894570" y="20377149"/>
            <a:ext cx="13429949" cy="800219"/>
          </a:xfrm>
          <a:prstGeom prst="rect">
            <a:avLst/>
          </a:prstGeom>
        </p:spPr>
        <p:txBody>
          <a:bodyPr wrap="square">
            <a:spAutoFit/>
          </a:bodyPr>
          <a:lstStyle/>
          <a:p>
            <a:pPr algn="just"/>
            <a:endParaRPr lang="en-US" sz="2300" dirty="0">
              <a:latin typeface="+mn-lt"/>
            </a:endParaRPr>
          </a:p>
          <a:p>
            <a:pPr marL="342900" indent="-342900" algn="just">
              <a:buFont typeface="Arial" panose="020B0604020202020204" pitchFamily="34" charset="0"/>
              <a:buChar char="•"/>
            </a:pPr>
            <a:r>
              <a:rPr lang="en-US" sz="2300" dirty="0">
                <a:latin typeface="+mn-lt"/>
              </a:rPr>
              <a:t>Average CE increases (less exothermic) as the Cu composition increases in </a:t>
            </a:r>
            <a:r>
              <a:rPr lang="en-US" sz="2300" dirty="0" err="1">
                <a:latin typeface="+mn-lt"/>
              </a:rPr>
              <a:t>CuAu</a:t>
            </a:r>
            <a:r>
              <a:rPr lang="en-US" sz="2300" dirty="0">
                <a:latin typeface="+mn-lt"/>
              </a:rPr>
              <a:t> BNPs</a:t>
            </a:r>
          </a:p>
        </p:txBody>
      </p:sp>
      <p:sp>
        <p:nvSpPr>
          <p:cNvPr id="41" name="Rectangle 40">
            <a:extLst>
              <a:ext uri="{FF2B5EF4-FFF2-40B4-BE49-F238E27FC236}">
                <a16:creationId xmlns:a16="http://schemas.microsoft.com/office/drawing/2014/main" id="{1DF4F4F3-B934-46A5-B113-0938729AE1E2}"/>
              </a:ext>
            </a:extLst>
          </p:cNvPr>
          <p:cNvSpPr/>
          <p:nvPr/>
        </p:nvSpPr>
        <p:spPr>
          <a:xfrm>
            <a:off x="23680196" y="12363074"/>
            <a:ext cx="8959021" cy="2569934"/>
          </a:xfrm>
          <a:prstGeom prst="rect">
            <a:avLst/>
          </a:prstGeom>
        </p:spPr>
        <p:txBody>
          <a:bodyPr wrap="square">
            <a:spAutoFit/>
          </a:bodyPr>
          <a:lstStyle/>
          <a:p>
            <a:pPr marL="342900" indent="-342900" algn="just">
              <a:buFont typeface="Arial" panose="020B0604020202020204" pitchFamily="34" charset="0"/>
              <a:buChar char="•"/>
            </a:pPr>
            <a:r>
              <a:rPr lang="en-US" sz="2300" dirty="0">
                <a:latin typeface="+mn-lt"/>
              </a:rPr>
              <a:t>Investigated BNP stability by calculating CE and EE using a previously developed BC model</a:t>
            </a:r>
            <a:r>
              <a:rPr lang="en-UG" sz="2300" baseline="30000" dirty="0">
                <a:latin typeface="+mn-lt"/>
              </a:rPr>
              <a:t> 1</a:t>
            </a:r>
            <a:r>
              <a:rPr lang="en-US" sz="2300" dirty="0">
                <a:latin typeface="+mn-lt"/>
              </a:rPr>
              <a:t> </a:t>
            </a:r>
          </a:p>
          <a:p>
            <a:pPr marL="342900" indent="-342900" algn="just">
              <a:buFont typeface="Arial" panose="020B0604020202020204" pitchFamily="34" charset="0"/>
              <a:buChar char="•"/>
            </a:pPr>
            <a:r>
              <a:rPr lang="en-US" sz="2300" dirty="0">
                <a:latin typeface="+mn-lt"/>
              </a:rPr>
              <a:t>Compared different chemical orderings within the same composition</a:t>
            </a:r>
          </a:p>
          <a:p>
            <a:pPr marL="342900" indent="-342900" algn="just">
              <a:buFont typeface="Arial" panose="020B0604020202020204" pitchFamily="34" charset="0"/>
              <a:buChar char="•"/>
            </a:pPr>
            <a:r>
              <a:rPr lang="en-US" sz="2300" dirty="0">
                <a:latin typeface="+mn-lt"/>
              </a:rPr>
              <a:t>Identified the favorable formation of 55- and 147-atom icosahedral  and </a:t>
            </a:r>
            <a:r>
              <a:rPr lang="en-US" sz="2300" dirty="0" err="1">
                <a:latin typeface="+mn-lt"/>
              </a:rPr>
              <a:t>cuboctahedral</a:t>
            </a:r>
            <a:r>
              <a:rPr lang="en-US" sz="2300" dirty="0">
                <a:latin typeface="+mn-lt"/>
              </a:rPr>
              <a:t> </a:t>
            </a:r>
            <a:r>
              <a:rPr lang="en-US" sz="2300" dirty="0" err="1">
                <a:latin typeface="+mn-lt"/>
              </a:rPr>
              <a:t>CuAu</a:t>
            </a:r>
            <a:r>
              <a:rPr lang="en-US" sz="2300" dirty="0">
                <a:latin typeface="+mn-lt"/>
              </a:rPr>
              <a:t> and </a:t>
            </a:r>
            <a:r>
              <a:rPr lang="en-US" sz="2300" dirty="0" err="1">
                <a:latin typeface="+mn-lt"/>
              </a:rPr>
              <a:t>AgAu</a:t>
            </a:r>
            <a:r>
              <a:rPr lang="en-US" sz="2300" dirty="0">
                <a:latin typeface="+mn-lt"/>
              </a:rPr>
              <a:t> BNPs</a:t>
            </a:r>
          </a:p>
          <a:p>
            <a:pPr algn="just"/>
            <a:r>
              <a:rPr lang="en-US" sz="2300" b="1" dirty="0">
                <a:latin typeface="+mn-lt"/>
              </a:rPr>
              <a:t>Future Work:</a:t>
            </a:r>
            <a:r>
              <a:rPr lang="en-US" sz="2300" dirty="0">
                <a:latin typeface="+mn-lt"/>
              </a:rPr>
              <a:t> Incorporate symmetry operations to simulate BNPs of larger size</a:t>
            </a:r>
          </a:p>
        </p:txBody>
      </p:sp>
      <p:sp>
        <p:nvSpPr>
          <p:cNvPr id="42" name="Rectangle 41">
            <a:extLst>
              <a:ext uri="{FF2B5EF4-FFF2-40B4-BE49-F238E27FC236}">
                <a16:creationId xmlns:a16="http://schemas.microsoft.com/office/drawing/2014/main" id="{905A74F9-F562-4FA1-8B3D-1FAAB19C45B1}"/>
              </a:ext>
            </a:extLst>
          </p:cNvPr>
          <p:cNvSpPr/>
          <p:nvPr/>
        </p:nvSpPr>
        <p:spPr>
          <a:xfrm>
            <a:off x="23555356" y="16245176"/>
            <a:ext cx="9103298" cy="4693593"/>
          </a:xfrm>
          <a:prstGeom prst="rect">
            <a:avLst/>
          </a:prstGeom>
        </p:spPr>
        <p:txBody>
          <a:bodyPr wrap="square">
            <a:spAutoFit/>
          </a:bodyPr>
          <a:lstStyle/>
          <a:p>
            <a:pPr algn="just"/>
            <a:r>
              <a:rPr lang="en-UG" sz="2300" dirty="0">
                <a:latin typeface="+mn-lt"/>
              </a:rPr>
              <a:t>1</a:t>
            </a:r>
            <a:r>
              <a:rPr lang="en-US" sz="2300" dirty="0">
                <a:latin typeface="+mn-lt"/>
              </a:rPr>
              <a:t>. </a:t>
            </a:r>
            <a:r>
              <a:rPr lang="en-UG" sz="2300" dirty="0">
                <a:latin typeface="+mn-lt"/>
              </a:rPr>
              <a:t>Yan, Z.; Taylor, M.; Mascareno, A.; Mpourmpakis, G. Size-, Shape-, and Composition-Dependent Model for Metal Nanoparticle Stability Prediction</a:t>
            </a:r>
            <a:r>
              <a:rPr lang="en-US" sz="2300" dirty="0">
                <a:latin typeface="+mn-lt"/>
              </a:rPr>
              <a:t>.</a:t>
            </a:r>
            <a:r>
              <a:rPr lang="en-UG" sz="2300" dirty="0">
                <a:latin typeface="+mn-lt"/>
              </a:rPr>
              <a:t> </a:t>
            </a:r>
            <a:r>
              <a:rPr lang="en-UG" sz="2300" i="1" dirty="0">
                <a:latin typeface="+mn-lt"/>
              </a:rPr>
              <a:t>Nano Letters</a:t>
            </a:r>
            <a:r>
              <a:rPr lang="en-UG" sz="2300" dirty="0">
                <a:latin typeface="+mn-lt"/>
              </a:rPr>
              <a:t> </a:t>
            </a:r>
            <a:r>
              <a:rPr lang="en-UG" sz="2300" b="1" dirty="0">
                <a:latin typeface="+mn-lt"/>
              </a:rPr>
              <a:t>2018</a:t>
            </a:r>
            <a:r>
              <a:rPr lang="en-UG" sz="2300" dirty="0">
                <a:latin typeface="+mn-lt"/>
              </a:rPr>
              <a:t>, </a:t>
            </a:r>
            <a:r>
              <a:rPr lang="en-UG" sz="2300" i="1" dirty="0">
                <a:latin typeface="+mn-lt"/>
              </a:rPr>
              <a:t>18</a:t>
            </a:r>
            <a:r>
              <a:rPr lang="en-UG" sz="2300" dirty="0">
                <a:latin typeface="+mn-lt"/>
              </a:rPr>
              <a:t> (4), 2696-2704</a:t>
            </a:r>
            <a:r>
              <a:rPr lang="en-US" sz="2300" dirty="0">
                <a:latin typeface="+mn-lt"/>
              </a:rPr>
              <a:t>.</a:t>
            </a:r>
          </a:p>
          <a:p>
            <a:pPr algn="just"/>
            <a:r>
              <a:rPr lang="en-US" sz="2300" dirty="0">
                <a:latin typeface="+mn-lt"/>
              </a:rPr>
              <a:t>2. Kelly, K. L.; Coronado, E.; Zhao, L. L.; Schatz, G. C. The optical properties of metal nanoparticles: The influence of size, shape, and dielectric environment. </a:t>
            </a:r>
            <a:r>
              <a:rPr lang="en-US" sz="2300" i="1" dirty="0">
                <a:latin typeface="+mn-lt"/>
              </a:rPr>
              <a:t>J. Phys. Chem. B </a:t>
            </a:r>
            <a:r>
              <a:rPr lang="en-US" sz="2300" b="1" dirty="0">
                <a:latin typeface="+mn-lt"/>
              </a:rPr>
              <a:t>2003</a:t>
            </a:r>
            <a:r>
              <a:rPr lang="en-US" sz="2300" dirty="0">
                <a:latin typeface="+mn-lt"/>
              </a:rPr>
              <a:t>, 107 (3), 668−677.</a:t>
            </a:r>
          </a:p>
          <a:p>
            <a:pPr algn="just"/>
            <a:r>
              <a:rPr lang="en-US" sz="2300" dirty="0">
                <a:latin typeface="+mn-lt"/>
              </a:rPr>
              <a:t>3. </a:t>
            </a:r>
            <a:r>
              <a:rPr lang="en-US" sz="2300" dirty="0">
                <a:latin typeface="+mn-lt"/>
                <a:cs typeface="Arial" panose="020B0604020202020204" pitchFamily="34" charset="0"/>
              </a:rPr>
              <a:t>Austin, N.; Ye, J.; </a:t>
            </a:r>
            <a:r>
              <a:rPr lang="en-US" sz="2300" dirty="0" err="1">
                <a:latin typeface="+mn-lt"/>
                <a:cs typeface="Arial" panose="020B0604020202020204" pitchFamily="34" charset="0"/>
              </a:rPr>
              <a:t>Mpourmpakis</a:t>
            </a:r>
            <a:r>
              <a:rPr lang="en-US" sz="2300" dirty="0">
                <a:latin typeface="+mn-lt"/>
                <a:cs typeface="Arial" panose="020B0604020202020204" pitchFamily="34" charset="0"/>
              </a:rPr>
              <a:t>, G. CO</a:t>
            </a:r>
            <a:r>
              <a:rPr lang="en-US" sz="2300" baseline="-25000" dirty="0">
                <a:latin typeface="+mn-lt"/>
                <a:cs typeface="Arial" panose="020B0604020202020204" pitchFamily="34" charset="0"/>
              </a:rPr>
              <a:t>2</a:t>
            </a:r>
            <a:r>
              <a:rPr lang="en-US" sz="2300" dirty="0">
                <a:latin typeface="+mn-lt"/>
                <a:cs typeface="Arial" panose="020B0604020202020204" pitchFamily="34" charset="0"/>
              </a:rPr>
              <a:t> activation on Cu-based </a:t>
            </a:r>
            <a:r>
              <a:rPr lang="en-US" sz="2300" dirty="0" err="1">
                <a:latin typeface="+mn-lt"/>
                <a:cs typeface="Arial" panose="020B0604020202020204" pitchFamily="34" charset="0"/>
              </a:rPr>
              <a:t>Zr</a:t>
            </a:r>
            <a:r>
              <a:rPr lang="en-US" sz="2300" dirty="0">
                <a:latin typeface="+mn-lt"/>
                <a:cs typeface="Arial" panose="020B0604020202020204" pitchFamily="34" charset="0"/>
              </a:rPr>
              <a:t>- decorated nanoparticles. </a:t>
            </a:r>
            <a:r>
              <a:rPr lang="en-US" sz="2300" i="1" dirty="0" err="1">
                <a:latin typeface="+mn-lt"/>
                <a:cs typeface="Arial" panose="020B0604020202020204" pitchFamily="34" charset="0"/>
              </a:rPr>
              <a:t>Catal</a:t>
            </a:r>
            <a:r>
              <a:rPr lang="en-US" sz="2300" i="1" dirty="0">
                <a:latin typeface="+mn-lt"/>
                <a:cs typeface="Arial" panose="020B0604020202020204" pitchFamily="34" charset="0"/>
              </a:rPr>
              <a:t>. Sci. &amp; Technol. </a:t>
            </a:r>
            <a:r>
              <a:rPr lang="en-US" sz="2300" b="1" dirty="0">
                <a:latin typeface="+mn-lt"/>
                <a:cs typeface="Arial" panose="020B0604020202020204" pitchFamily="34" charset="0"/>
              </a:rPr>
              <a:t>2017</a:t>
            </a:r>
            <a:r>
              <a:rPr lang="en-US" sz="2300" dirty="0">
                <a:latin typeface="+mn-lt"/>
                <a:cs typeface="Arial" panose="020B0604020202020204" pitchFamily="34" charset="0"/>
              </a:rPr>
              <a:t>,</a:t>
            </a:r>
            <a:r>
              <a:rPr lang="en-US" sz="2300" b="1" dirty="0">
                <a:latin typeface="+mn-lt"/>
                <a:cs typeface="Arial" panose="020B0604020202020204" pitchFamily="34" charset="0"/>
              </a:rPr>
              <a:t> </a:t>
            </a:r>
            <a:r>
              <a:rPr lang="en-US" sz="2300" dirty="0">
                <a:latin typeface="+mn-lt"/>
                <a:cs typeface="Arial" panose="020B0604020202020204" pitchFamily="34" charset="0"/>
              </a:rPr>
              <a:t>7, 2245-2251.</a:t>
            </a:r>
          </a:p>
          <a:p>
            <a:pPr algn="just"/>
            <a:r>
              <a:rPr lang="en-US" sz="2300" dirty="0">
                <a:latin typeface="+mn-lt"/>
              </a:rPr>
              <a:t>4. Murthy, S. K. Nanoparticles in modern medicine: State of the art and future challenges. </a:t>
            </a:r>
            <a:r>
              <a:rPr lang="en-US" sz="2300" i="1" dirty="0">
                <a:latin typeface="+mn-lt"/>
              </a:rPr>
              <a:t>Int. J. </a:t>
            </a:r>
            <a:r>
              <a:rPr lang="en-US" sz="2300" i="1" dirty="0" err="1">
                <a:latin typeface="+mn-lt"/>
              </a:rPr>
              <a:t>Nanomed</a:t>
            </a:r>
            <a:r>
              <a:rPr lang="en-US" sz="2300" i="1" dirty="0">
                <a:latin typeface="+mn-lt"/>
              </a:rPr>
              <a:t>. </a:t>
            </a:r>
            <a:r>
              <a:rPr lang="en-US" sz="2300" b="1" dirty="0">
                <a:latin typeface="+mn-lt"/>
              </a:rPr>
              <a:t>2007</a:t>
            </a:r>
            <a:r>
              <a:rPr lang="en-US" sz="2300" dirty="0">
                <a:latin typeface="+mn-lt"/>
              </a:rPr>
              <a:t>, 2 (2), 129-139.</a:t>
            </a:r>
          </a:p>
          <a:p>
            <a:pPr algn="just"/>
            <a:r>
              <a:rPr lang="en-US" sz="2300" dirty="0">
                <a:latin typeface="+mn-lt"/>
              </a:rPr>
              <a:t>5. Dean, J.; Yang, Y.; Austin, N.; </a:t>
            </a:r>
            <a:r>
              <a:rPr lang="en-US" sz="2300" dirty="0" err="1">
                <a:latin typeface="+mn-lt"/>
              </a:rPr>
              <a:t>Veser</a:t>
            </a:r>
            <a:r>
              <a:rPr lang="en-US" sz="2300" dirty="0">
                <a:latin typeface="+mn-lt"/>
              </a:rPr>
              <a:t>, G.; </a:t>
            </a:r>
            <a:r>
              <a:rPr lang="en-US" sz="2300" dirty="0" err="1">
                <a:latin typeface="+mn-lt"/>
              </a:rPr>
              <a:t>Mpourmpakis</a:t>
            </a:r>
            <a:r>
              <a:rPr lang="en-US" sz="2300" dirty="0">
                <a:latin typeface="+mn-lt"/>
              </a:rPr>
              <a:t>, G. Designing Cu-based Bimetallic Nanoparticles for CO</a:t>
            </a:r>
            <a:r>
              <a:rPr lang="en-US" sz="2300" baseline="-25000" dirty="0">
                <a:latin typeface="+mn-lt"/>
              </a:rPr>
              <a:t>2</a:t>
            </a:r>
            <a:r>
              <a:rPr lang="en-US" sz="2300" dirty="0">
                <a:latin typeface="+mn-lt"/>
              </a:rPr>
              <a:t> Adsorption and Activation. </a:t>
            </a:r>
            <a:r>
              <a:rPr lang="en-US" sz="2300" i="1" dirty="0" err="1">
                <a:latin typeface="+mn-lt"/>
              </a:rPr>
              <a:t>ChemSusChem</a:t>
            </a:r>
            <a:r>
              <a:rPr lang="en-US" sz="2300" dirty="0">
                <a:latin typeface="+mn-lt"/>
              </a:rPr>
              <a:t>. </a:t>
            </a:r>
            <a:r>
              <a:rPr lang="en-US" sz="2300" b="1" dirty="0">
                <a:latin typeface="+mn-lt"/>
              </a:rPr>
              <a:t>2018</a:t>
            </a:r>
            <a:r>
              <a:rPr lang="en-US" sz="2300" dirty="0">
                <a:latin typeface="+mn-lt"/>
              </a:rPr>
              <a:t>, 11(7), 1169-1178.</a:t>
            </a:r>
          </a:p>
        </p:txBody>
      </p:sp>
      <p:pic>
        <p:nvPicPr>
          <p:cNvPr id="14356" name="Picture 14355">
            <a:extLst>
              <a:ext uri="{FF2B5EF4-FFF2-40B4-BE49-F238E27FC236}">
                <a16:creationId xmlns:a16="http://schemas.microsoft.com/office/drawing/2014/main" id="{FD5D4BBA-A2B4-4C6B-B6CB-57134F0FA25E}"/>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4419719" y="25590932"/>
            <a:ext cx="3172388" cy="3407884"/>
          </a:xfrm>
          <a:prstGeom prst="rect">
            <a:avLst/>
          </a:prstGeom>
        </p:spPr>
      </p:pic>
      <p:sp>
        <p:nvSpPr>
          <p:cNvPr id="83" name="Rectangle 82">
            <a:extLst>
              <a:ext uri="{FF2B5EF4-FFF2-40B4-BE49-F238E27FC236}">
                <a16:creationId xmlns:a16="http://schemas.microsoft.com/office/drawing/2014/main" id="{A3C3A795-A812-44ED-986A-674816618DCA}"/>
              </a:ext>
            </a:extLst>
          </p:cNvPr>
          <p:cNvSpPr/>
          <p:nvPr/>
        </p:nvSpPr>
        <p:spPr>
          <a:xfrm>
            <a:off x="23714058" y="22182540"/>
            <a:ext cx="8921783" cy="1154162"/>
          </a:xfrm>
          <a:prstGeom prst="rect">
            <a:avLst/>
          </a:prstGeom>
        </p:spPr>
        <p:txBody>
          <a:bodyPr wrap="square">
            <a:spAutoFit/>
          </a:bodyPr>
          <a:lstStyle/>
          <a:p>
            <a:pPr marL="342900" indent="-342900" algn="just">
              <a:buFont typeface="Arial" panose="020B0604020202020204" pitchFamily="34" charset="0"/>
              <a:buChar char="•"/>
            </a:pPr>
            <a:r>
              <a:rPr lang="en-US" sz="2300" dirty="0">
                <a:latin typeface="+mn-lt"/>
              </a:rPr>
              <a:t>The authors extend thanks to Dr. </a:t>
            </a:r>
            <a:r>
              <a:rPr lang="en-US" sz="2300" dirty="0" err="1">
                <a:latin typeface="+mn-lt"/>
              </a:rPr>
              <a:t>Michail</a:t>
            </a:r>
            <a:r>
              <a:rPr lang="en-US" sz="2300" dirty="0">
                <a:latin typeface="+mn-lt"/>
              </a:rPr>
              <a:t> </a:t>
            </a:r>
            <a:r>
              <a:rPr lang="en-US" sz="2300" dirty="0" err="1">
                <a:latin typeface="+mn-lt"/>
              </a:rPr>
              <a:t>Stamatakis</a:t>
            </a:r>
            <a:r>
              <a:rPr lang="en-US" sz="2300" dirty="0">
                <a:latin typeface="+mn-lt"/>
              </a:rPr>
              <a:t> from University College London, UK, for fruitful discussions</a:t>
            </a:r>
          </a:p>
          <a:p>
            <a:pPr marL="342900" indent="-342900" algn="just">
              <a:buFont typeface="Arial" panose="020B0604020202020204" pitchFamily="34" charset="0"/>
              <a:buChar char="•"/>
            </a:pPr>
            <a:endParaRPr lang="en-US" sz="2300" dirty="0">
              <a:latin typeface="+mn-lt"/>
            </a:endParaRPr>
          </a:p>
        </p:txBody>
      </p:sp>
      <p:graphicFrame>
        <p:nvGraphicFramePr>
          <p:cNvPr id="73" name="Chart 72">
            <a:extLst>
              <a:ext uri="{FF2B5EF4-FFF2-40B4-BE49-F238E27FC236}">
                <a16:creationId xmlns:a16="http://schemas.microsoft.com/office/drawing/2014/main" id="{7403C8AC-E7C9-44DA-93F9-69B00EE9A646}"/>
              </a:ext>
            </a:extLst>
          </p:cNvPr>
          <p:cNvGraphicFramePr>
            <a:graphicFrameLocks/>
          </p:cNvGraphicFramePr>
          <p:nvPr>
            <p:extLst>
              <p:ext uri="{D42A27DB-BD31-4B8C-83A1-F6EECF244321}">
                <p14:modId xmlns:p14="http://schemas.microsoft.com/office/powerpoint/2010/main" val="3665139747"/>
              </p:ext>
            </p:extLst>
          </p:nvPr>
        </p:nvGraphicFramePr>
        <p:xfrm>
          <a:off x="16328236" y="16161489"/>
          <a:ext cx="6996229" cy="4536009"/>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98" name="Chart 97">
            <a:extLst>
              <a:ext uri="{FF2B5EF4-FFF2-40B4-BE49-F238E27FC236}">
                <a16:creationId xmlns:a16="http://schemas.microsoft.com/office/drawing/2014/main" id="{1E125E13-83BC-41D6-9417-C256061BCA12}"/>
              </a:ext>
            </a:extLst>
          </p:cNvPr>
          <p:cNvGraphicFramePr>
            <a:graphicFrameLocks/>
          </p:cNvGraphicFramePr>
          <p:nvPr>
            <p:extLst>
              <p:ext uri="{D42A27DB-BD31-4B8C-83A1-F6EECF244321}">
                <p14:modId xmlns:p14="http://schemas.microsoft.com/office/powerpoint/2010/main" val="741386723"/>
              </p:ext>
            </p:extLst>
          </p:nvPr>
        </p:nvGraphicFramePr>
        <p:xfrm>
          <a:off x="16312299" y="5939016"/>
          <a:ext cx="7002732" cy="4539861"/>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76" name="Chart 75">
            <a:extLst>
              <a:ext uri="{FF2B5EF4-FFF2-40B4-BE49-F238E27FC236}">
                <a16:creationId xmlns:a16="http://schemas.microsoft.com/office/drawing/2014/main" id="{69CBBEB1-5426-45F9-A92B-295A8F91450F}"/>
              </a:ext>
            </a:extLst>
          </p:cNvPr>
          <p:cNvGraphicFramePr>
            <a:graphicFrameLocks/>
          </p:cNvGraphicFramePr>
          <p:nvPr>
            <p:extLst>
              <p:ext uri="{D42A27DB-BD31-4B8C-83A1-F6EECF244321}">
                <p14:modId xmlns:p14="http://schemas.microsoft.com/office/powerpoint/2010/main" val="333462585"/>
              </p:ext>
            </p:extLst>
          </p:nvPr>
        </p:nvGraphicFramePr>
        <p:xfrm>
          <a:off x="16302892" y="11004807"/>
          <a:ext cx="7002731" cy="4517311"/>
        </p:xfrm>
        <a:graphic>
          <a:graphicData uri="http://schemas.openxmlformats.org/drawingml/2006/chart">
            <c:chart xmlns:c="http://schemas.openxmlformats.org/drawingml/2006/chart" xmlns:r="http://schemas.openxmlformats.org/officeDocument/2006/relationships" r:id="rId19"/>
          </a:graphicData>
        </a:graphic>
      </p:graphicFrame>
      <p:sp>
        <p:nvSpPr>
          <p:cNvPr id="59" name="Rectangle 58">
            <a:extLst>
              <a:ext uri="{FF2B5EF4-FFF2-40B4-BE49-F238E27FC236}">
                <a16:creationId xmlns:a16="http://schemas.microsoft.com/office/drawing/2014/main" id="{C00DC4B9-751F-4849-AD5D-20070D6FF9E3}"/>
              </a:ext>
            </a:extLst>
          </p:cNvPr>
          <p:cNvSpPr/>
          <p:nvPr/>
        </p:nvSpPr>
        <p:spPr>
          <a:xfrm>
            <a:off x="23680196" y="10401181"/>
            <a:ext cx="8868916" cy="800219"/>
          </a:xfrm>
          <a:prstGeom prst="rect">
            <a:avLst/>
          </a:prstGeom>
        </p:spPr>
        <p:txBody>
          <a:bodyPr wrap="square">
            <a:spAutoFit/>
          </a:bodyPr>
          <a:lstStyle/>
          <a:p>
            <a:pPr marL="342900" indent="-342900" algn="just">
              <a:buFont typeface="Arial" panose="020B0604020202020204" pitchFamily="34" charset="0"/>
              <a:buChar char="•"/>
            </a:pPr>
            <a:r>
              <a:rPr lang="en-US" sz="2300" dirty="0">
                <a:latin typeface="+mn-lt"/>
              </a:rPr>
              <a:t>Minimum-energy structures of the 55- and 147-atom </a:t>
            </a:r>
            <a:r>
              <a:rPr lang="en-US" sz="2300" dirty="0" err="1">
                <a:latin typeface="+mn-lt"/>
              </a:rPr>
              <a:t>cuboctahedral</a:t>
            </a:r>
            <a:r>
              <a:rPr lang="en-US" sz="2300" dirty="0">
                <a:latin typeface="+mn-lt"/>
              </a:rPr>
              <a:t> and icosahedral 50/50 </a:t>
            </a:r>
            <a:r>
              <a:rPr lang="en-US" sz="2300" dirty="0" err="1">
                <a:latin typeface="+mn-lt"/>
              </a:rPr>
              <a:t>CuAu</a:t>
            </a:r>
            <a:r>
              <a:rPr lang="en-US" sz="2300" dirty="0">
                <a:latin typeface="+mn-lt"/>
              </a:rPr>
              <a:t> and 50/50 </a:t>
            </a:r>
            <a:r>
              <a:rPr lang="en-US" sz="2300" dirty="0" err="1">
                <a:latin typeface="+mn-lt"/>
              </a:rPr>
              <a:t>AgAu</a:t>
            </a:r>
            <a:r>
              <a:rPr lang="en-US" sz="2300" dirty="0">
                <a:latin typeface="+mn-lt"/>
              </a:rPr>
              <a:t> BNPs</a:t>
            </a:r>
          </a:p>
        </p:txBody>
      </p:sp>
      <p:pic>
        <p:nvPicPr>
          <p:cNvPr id="60" name="Picture 59">
            <a:extLst>
              <a:ext uri="{FF2B5EF4-FFF2-40B4-BE49-F238E27FC236}">
                <a16:creationId xmlns:a16="http://schemas.microsoft.com/office/drawing/2014/main" id="{769EE02C-A4BF-4E3E-91A6-711AE17AB928}"/>
              </a:ext>
            </a:extLst>
          </p:cNvPr>
          <p:cNvPicPr>
            <a:picLocks noChangeAspect="1"/>
          </p:cNvPicPr>
          <p:nvPr/>
        </p:nvPicPr>
        <p:blipFill rotWithShape="1">
          <a:blip r:embed="rId20"/>
          <a:srcRect r="75584"/>
          <a:stretch/>
        </p:blipFill>
        <p:spPr>
          <a:xfrm>
            <a:off x="24917400" y="9827090"/>
            <a:ext cx="320040" cy="499915"/>
          </a:xfrm>
          <a:prstGeom prst="rect">
            <a:avLst/>
          </a:prstGeom>
        </p:spPr>
      </p:pic>
      <p:pic>
        <p:nvPicPr>
          <p:cNvPr id="69" name="Picture 68">
            <a:extLst>
              <a:ext uri="{FF2B5EF4-FFF2-40B4-BE49-F238E27FC236}">
                <a16:creationId xmlns:a16="http://schemas.microsoft.com/office/drawing/2014/main" id="{93CC341E-2CD3-4933-AF3D-E6ECDC2317DD}"/>
              </a:ext>
            </a:extLst>
          </p:cNvPr>
          <p:cNvPicPr>
            <a:picLocks noChangeAspect="1"/>
          </p:cNvPicPr>
          <p:nvPr/>
        </p:nvPicPr>
        <p:blipFill rotWithShape="1">
          <a:blip r:embed="rId21"/>
          <a:srcRect r="79079" b="25069"/>
          <a:stretch/>
        </p:blipFill>
        <p:spPr>
          <a:xfrm>
            <a:off x="27328086" y="9846140"/>
            <a:ext cx="264022" cy="374591"/>
          </a:xfrm>
          <a:prstGeom prst="rect">
            <a:avLst/>
          </a:prstGeom>
        </p:spPr>
      </p:pic>
      <p:sp>
        <p:nvSpPr>
          <p:cNvPr id="67" name="Rectangle 66">
            <a:extLst>
              <a:ext uri="{FF2B5EF4-FFF2-40B4-BE49-F238E27FC236}">
                <a16:creationId xmlns:a16="http://schemas.microsoft.com/office/drawing/2014/main" id="{35F5B4EB-1F3E-4126-AF4A-DE1FC3244A05}"/>
              </a:ext>
            </a:extLst>
          </p:cNvPr>
          <p:cNvSpPr/>
          <p:nvPr/>
        </p:nvSpPr>
        <p:spPr>
          <a:xfrm>
            <a:off x="9898267" y="27916050"/>
            <a:ext cx="13409838" cy="1508105"/>
          </a:xfrm>
          <a:prstGeom prst="rect">
            <a:avLst/>
          </a:prstGeom>
        </p:spPr>
        <p:txBody>
          <a:bodyPr wrap="square">
            <a:spAutoFit/>
          </a:bodyPr>
          <a:lstStyle/>
          <a:p>
            <a:pPr marL="342900" indent="-342900" algn="just">
              <a:buFont typeface="Arial" panose="020B0604020202020204" pitchFamily="34" charset="0"/>
              <a:buChar char="•"/>
            </a:pPr>
            <a:r>
              <a:rPr lang="en-US" sz="2300" dirty="0">
                <a:latin typeface="+mn-lt"/>
              </a:rPr>
              <a:t>Suggests that Cu and Ag do not form  55- or 147-atom icosahedral/</a:t>
            </a:r>
            <a:r>
              <a:rPr lang="en-US" sz="2300" dirty="0" err="1">
                <a:latin typeface="+mn-lt"/>
              </a:rPr>
              <a:t>cuboctahedral</a:t>
            </a:r>
            <a:r>
              <a:rPr lang="en-US" sz="2300" dirty="0">
                <a:latin typeface="+mn-lt"/>
              </a:rPr>
              <a:t> BNPs</a:t>
            </a:r>
          </a:p>
          <a:p>
            <a:pPr marL="342900" indent="-342900" algn="just">
              <a:buFont typeface="Arial" panose="020B0604020202020204" pitchFamily="34" charset="0"/>
              <a:buChar char="•"/>
            </a:pPr>
            <a:r>
              <a:rPr lang="en-US" sz="2300" dirty="0">
                <a:latin typeface="+mn-lt"/>
              </a:rPr>
              <a:t>Suggests the favorable formation of 55- and 147-atom </a:t>
            </a:r>
            <a:r>
              <a:rPr lang="en-US" sz="2300" dirty="0" err="1">
                <a:latin typeface="+mn-lt"/>
              </a:rPr>
              <a:t>CuAu</a:t>
            </a:r>
            <a:r>
              <a:rPr lang="en-US" sz="2300" dirty="0">
                <a:latin typeface="+mn-lt"/>
              </a:rPr>
              <a:t> and </a:t>
            </a:r>
            <a:r>
              <a:rPr lang="en-US" sz="2300" dirty="0" err="1">
                <a:latin typeface="+mn-lt"/>
              </a:rPr>
              <a:t>AgAu</a:t>
            </a:r>
            <a:r>
              <a:rPr lang="en-US" sz="2300" dirty="0">
                <a:latin typeface="+mn-lt"/>
              </a:rPr>
              <a:t> icosahedral/</a:t>
            </a:r>
            <a:r>
              <a:rPr lang="en-US" sz="2300" dirty="0" err="1">
                <a:latin typeface="+mn-lt"/>
              </a:rPr>
              <a:t>cuboctahedral</a:t>
            </a:r>
            <a:r>
              <a:rPr lang="en-US" sz="2300" dirty="0">
                <a:latin typeface="+mn-lt"/>
              </a:rPr>
              <a:t> BNPs tending towards 50% elemental composition   </a:t>
            </a:r>
          </a:p>
          <a:p>
            <a:pPr marL="342900" indent="-342900" algn="just">
              <a:buFont typeface="Arial" panose="020B0604020202020204" pitchFamily="34" charset="0"/>
              <a:buChar char="•"/>
            </a:pPr>
            <a:endParaRPr lang="en-US" sz="2300" dirty="0">
              <a:latin typeface="+mn-lt"/>
            </a:endParaRPr>
          </a:p>
        </p:txBody>
      </p:sp>
      <p:graphicFrame>
        <p:nvGraphicFramePr>
          <p:cNvPr id="71" name="Chart 70">
            <a:extLst>
              <a:ext uri="{FF2B5EF4-FFF2-40B4-BE49-F238E27FC236}">
                <a16:creationId xmlns:a16="http://schemas.microsoft.com/office/drawing/2014/main" id="{418788E7-922C-4371-B644-9EBF1F3D38B0}"/>
              </a:ext>
            </a:extLst>
          </p:cNvPr>
          <p:cNvGraphicFramePr>
            <a:graphicFrameLocks/>
          </p:cNvGraphicFramePr>
          <p:nvPr>
            <p:extLst>
              <p:ext uri="{D42A27DB-BD31-4B8C-83A1-F6EECF244321}">
                <p14:modId xmlns:p14="http://schemas.microsoft.com/office/powerpoint/2010/main" val="3761855584"/>
              </p:ext>
            </p:extLst>
          </p:nvPr>
        </p:nvGraphicFramePr>
        <p:xfrm>
          <a:off x="16116399" y="21816739"/>
          <a:ext cx="7208065" cy="6237723"/>
        </p:xfrm>
        <a:graphic>
          <a:graphicData uri="http://schemas.openxmlformats.org/drawingml/2006/chart">
            <c:chart xmlns:c="http://schemas.openxmlformats.org/drawingml/2006/chart" xmlns:r="http://schemas.openxmlformats.org/officeDocument/2006/relationships" r:id="rId22"/>
          </a:graphicData>
        </a:graphic>
      </p:graphicFrame>
      <p:graphicFrame>
        <p:nvGraphicFramePr>
          <p:cNvPr id="77" name="Chart 76">
            <a:extLst>
              <a:ext uri="{FF2B5EF4-FFF2-40B4-BE49-F238E27FC236}">
                <a16:creationId xmlns:a16="http://schemas.microsoft.com/office/drawing/2014/main" id="{7AB124DB-1080-4494-A020-0AC8B3AAC8A8}"/>
              </a:ext>
            </a:extLst>
          </p:cNvPr>
          <p:cNvGraphicFramePr>
            <a:graphicFrameLocks/>
          </p:cNvGraphicFramePr>
          <p:nvPr>
            <p:extLst>
              <p:ext uri="{D42A27DB-BD31-4B8C-83A1-F6EECF244321}">
                <p14:modId xmlns:p14="http://schemas.microsoft.com/office/powerpoint/2010/main" val="1003621517"/>
              </p:ext>
            </p:extLst>
          </p:nvPr>
        </p:nvGraphicFramePr>
        <p:xfrm>
          <a:off x="9491997" y="5868634"/>
          <a:ext cx="6967203" cy="4610242"/>
        </p:xfrm>
        <a:graphic>
          <a:graphicData uri="http://schemas.openxmlformats.org/drawingml/2006/chart">
            <c:chart xmlns:c="http://schemas.openxmlformats.org/drawingml/2006/chart" xmlns:r="http://schemas.openxmlformats.org/officeDocument/2006/relationships" r:id="rId23"/>
          </a:graphicData>
        </a:graphic>
      </p:graphicFrame>
      <p:graphicFrame>
        <p:nvGraphicFramePr>
          <p:cNvPr id="109" name="Chart 108">
            <a:extLst>
              <a:ext uri="{FF2B5EF4-FFF2-40B4-BE49-F238E27FC236}">
                <a16:creationId xmlns:a16="http://schemas.microsoft.com/office/drawing/2014/main" id="{131D1081-E089-4FAD-9135-09B241A51DDD}"/>
              </a:ext>
            </a:extLst>
          </p:cNvPr>
          <p:cNvGraphicFramePr>
            <a:graphicFrameLocks/>
          </p:cNvGraphicFramePr>
          <p:nvPr>
            <p:extLst>
              <p:ext uri="{D42A27DB-BD31-4B8C-83A1-F6EECF244321}">
                <p14:modId xmlns:p14="http://schemas.microsoft.com/office/powerpoint/2010/main" val="2093607235"/>
              </p:ext>
            </p:extLst>
          </p:nvPr>
        </p:nvGraphicFramePr>
        <p:xfrm>
          <a:off x="9402417" y="21816739"/>
          <a:ext cx="7079397" cy="6237723"/>
        </p:xfrm>
        <a:graphic>
          <a:graphicData uri="http://schemas.openxmlformats.org/drawingml/2006/chart">
            <c:chart xmlns:c="http://schemas.openxmlformats.org/drawingml/2006/chart" xmlns:r="http://schemas.openxmlformats.org/officeDocument/2006/relationships" r:id="rId24"/>
          </a:graphicData>
        </a:graphic>
      </p:graphicFrame>
      <p:pic>
        <p:nvPicPr>
          <p:cNvPr id="118" name="Content Placeholder 4">
            <a:extLst>
              <a:ext uri="{FF2B5EF4-FFF2-40B4-BE49-F238E27FC236}">
                <a16:creationId xmlns:a16="http://schemas.microsoft.com/office/drawing/2014/main" id="{8EFECF9F-6F25-4F2C-9E33-0140E8D440A8}"/>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bwMode="auto">
          <a:xfrm>
            <a:off x="29689998" y="9896475"/>
            <a:ext cx="278718" cy="340130"/>
          </a:xfrm>
          <a:prstGeom prst="rect">
            <a:avLst/>
          </a:prstGeom>
          <a:noFill/>
          <a:ln w="9525">
            <a:noFill/>
            <a:miter lim="800000"/>
            <a:headEnd/>
            <a:tailEnd/>
          </a:ln>
        </p:spPr>
      </p:pic>
      <p:sp>
        <p:nvSpPr>
          <p:cNvPr id="119" name="TextBox 118">
            <a:extLst>
              <a:ext uri="{FF2B5EF4-FFF2-40B4-BE49-F238E27FC236}">
                <a16:creationId xmlns:a16="http://schemas.microsoft.com/office/drawing/2014/main" id="{AE8E9E09-89E5-4118-948D-85FC0F86F35F}"/>
              </a:ext>
            </a:extLst>
          </p:cNvPr>
          <p:cNvSpPr txBox="1"/>
          <p:nvPr/>
        </p:nvSpPr>
        <p:spPr>
          <a:xfrm>
            <a:off x="29916006" y="9880193"/>
            <a:ext cx="1310754" cy="353943"/>
          </a:xfrm>
          <a:prstGeom prst="rect">
            <a:avLst/>
          </a:prstGeom>
          <a:noFill/>
        </p:spPr>
        <p:txBody>
          <a:bodyPr wrap="square" rtlCol="0">
            <a:spAutoFit/>
          </a:bodyPr>
          <a:lstStyle/>
          <a:p>
            <a:r>
              <a:rPr lang="en-US" sz="1700" dirty="0"/>
              <a:t>Ag atom</a:t>
            </a:r>
          </a:p>
        </p:txBody>
      </p:sp>
      <p:sp>
        <p:nvSpPr>
          <p:cNvPr id="7" name="TextBox 6"/>
          <p:cNvSpPr txBox="1"/>
          <p:nvPr/>
        </p:nvSpPr>
        <p:spPr>
          <a:xfrm>
            <a:off x="13650888" y="21204712"/>
            <a:ext cx="6617028" cy="707886"/>
          </a:xfrm>
          <a:prstGeom prst="rect">
            <a:avLst/>
          </a:prstGeom>
          <a:noFill/>
        </p:spPr>
        <p:txBody>
          <a:bodyPr wrap="square" rtlCol="0">
            <a:spAutoFit/>
          </a:bodyPr>
          <a:lstStyle/>
          <a:p>
            <a:r>
              <a:rPr lang="en-US" sz="4000" u="sng" dirty="0">
                <a:latin typeface="+mj-lt"/>
              </a:rPr>
              <a:t>Excess Energy (Metal Mixing)</a:t>
            </a:r>
          </a:p>
        </p:txBody>
      </p:sp>
      <p:sp>
        <p:nvSpPr>
          <p:cNvPr id="68" name="TextBox 67"/>
          <p:cNvSpPr txBox="1"/>
          <p:nvPr/>
        </p:nvSpPr>
        <p:spPr>
          <a:xfrm>
            <a:off x="13074824" y="5327154"/>
            <a:ext cx="7128792" cy="707886"/>
          </a:xfrm>
          <a:prstGeom prst="rect">
            <a:avLst/>
          </a:prstGeom>
          <a:noFill/>
        </p:spPr>
        <p:txBody>
          <a:bodyPr wrap="square" rtlCol="0">
            <a:spAutoFit/>
          </a:bodyPr>
          <a:lstStyle/>
          <a:p>
            <a:r>
              <a:rPr lang="en-US" sz="4000" u="sng" dirty="0">
                <a:latin typeface="+mj-lt"/>
              </a:rPr>
              <a:t>Cohesive Energy (Metal Binding)</a:t>
            </a:r>
          </a:p>
        </p:txBody>
      </p:sp>
      <p:sp>
        <p:nvSpPr>
          <p:cNvPr id="12" name="Rectangle 11"/>
          <p:cNvSpPr/>
          <p:nvPr/>
        </p:nvSpPr>
        <p:spPr>
          <a:xfrm>
            <a:off x="27660600" y="26722328"/>
            <a:ext cx="5439247" cy="892552"/>
          </a:xfrm>
          <a:prstGeom prst="rect">
            <a:avLst/>
          </a:prstGeom>
        </p:spPr>
        <p:txBody>
          <a:bodyPr wrap="square">
            <a:spAutoFit/>
          </a:bodyPr>
          <a:lstStyle/>
          <a:p>
            <a:pPr marL="342900" indent="-342900" algn="just">
              <a:buFont typeface="Arial" panose="020B0604020202020204" pitchFamily="34" charset="0"/>
              <a:buChar char="•"/>
            </a:pPr>
            <a:r>
              <a:rPr lang="en-US" sz="2600" b="1" dirty="0">
                <a:latin typeface="+mn-lt"/>
              </a:rPr>
              <a:t>Grant Number CMMI-1634880 </a:t>
            </a:r>
          </a:p>
          <a:p>
            <a:pPr marL="342900" indent="-342900" algn="just">
              <a:buFont typeface="Arial" panose="020B0604020202020204" pitchFamily="34" charset="0"/>
              <a:buChar char="•"/>
            </a:pPr>
            <a:r>
              <a:rPr lang="en-US" sz="2600" b="1" dirty="0">
                <a:latin typeface="+mn-lt"/>
              </a:rPr>
              <a:t>Grant Number ECC-1659324</a:t>
            </a:r>
          </a:p>
        </p:txBody>
      </p:sp>
      <p:pic>
        <p:nvPicPr>
          <p:cNvPr id="124" name="Picture 123">
            <a:extLst>
              <a:ext uri="{FF2B5EF4-FFF2-40B4-BE49-F238E27FC236}">
                <a16:creationId xmlns:a16="http://schemas.microsoft.com/office/drawing/2014/main" id="{8659EAE4-A5D4-4063-BA51-BE7463C509FA}"/>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4513305" y="23281658"/>
            <a:ext cx="7301696" cy="2092942"/>
          </a:xfrm>
          <a:prstGeom prst="rect">
            <a:avLst/>
          </a:prstGeom>
        </p:spPr>
      </p:pic>
      <p:grpSp>
        <p:nvGrpSpPr>
          <p:cNvPr id="2" name="Group 1">
            <a:extLst>
              <a:ext uri="{FF2B5EF4-FFF2-40B4-BE49-F238E27FC236}">
                <a16:creationId xmlns:a16="http://schemas.microsoft.com/office/drawing/2014/main" id="{8B3E9517-E343-4AA9-8635-E176B8D6B4D8}"/>
              </a:ext>
            </a:extLst>
          </p:cNvPr>
          <p:cNvGrpSpPr/>
          <p:nvPr/>
        </p:nvGrpSpPr>
        <p:grpSpPr>
          <a:xfrm>
            <a:off x="1852397" y="24323080"/>
            <a:ext cx="5942122" cy="4661626"/>
            <a:chOff x="701947" y="24332843"/>
            <a:chExt cx="5942122" cy="4661626"/>
          </a:xfrm>
        </p:grpSpPr>
        <p:pic>
          <p:nvPicPr>
            <p:cNvPr id="26" name="Picture 2" descr="https://documents.lucidchart.com/documents/d5b06f55-e32e-4f0b-8f36-6b121d9b1238/pages/0_0?a=931&amp;x=285&amp;y=415&amp;w=749&amp;h=987&amp;store=1&amp;accept=image%2F*&amp;auth=LCA%20bf551a009225d645201c603dd45242994f7cf95b-ts%3D1532379133">
              <a:extLst>
                <a:ext uri="{FF2B5EF4-FFF2-40B4-BE49-F238E27FC236}">
                  <a16:creationId xmlns:a16="http://schemas.microsoft.com/office/drawing/2014/main" id="{B3E0C2C4-F4DD-4C68-A6C0-51B4AF49EB21}"/>
                </a:ext>
              </a:extLst>
            </p:cNvPr>
            <p:cNvPicPr>
              <a:picLocks noChangeAspect="1" noChangeArrowheads="1"/>
            </p:cNvPicPr>
            <p:nvPr/>
          </p:nvPicPr>
          <p:blipFill rotWithShape="1">
            <a:blip r:embed="rId27">
              <a:extLst>
                <a:ext uri="{28A0092B-C50C-407E-A947-70E740481C1C}">
                  <a14:useLocalDpi xmlns:a14="http://schemas.microsoft.com/office/drawing/2010/main" val="0"/>
                </a:ext>
              </a:extLst>
            </a:blip>
            <a:srcRect l="227" b="5548"/>
            <a:stretch/>
          </p:blipFill>
          <p:spPr bwMode="auto">
            <a:xfrm>
              <a:off x="701947" y="24332843"/>
              <a:ext cx="3734718" cy="46616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ACD1C1B-1BB5-450A-9E5B-8D5C8AB15197}"/>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4586053" y="24565684"/>
              <a:ext cx="925626" cy="964108"/>
            </a:xfrm>
            <a:prstGeom prst="rect">
              <a:avLst/>
            </a:prstGeom>
          </p:spPr>
        </p:pic>
        <p:pic>
          <p:nvPicPr>
            <p:cNvPr id="9" name="Picture 8">
              <a:extLst>
                <a:ext uri="{FF2B5EF4-FFF2-40B4-BE49-F238E27FC236}">
                  <a16:creationId xmlns:a16="http://schemas.microsoft.com/office/drawing/2014/main" id="{6B2F51B2-06EB-4967-B72C-304EE9BED0C8}"/>
                </a:ext>
              </a:extLst>
            </p:cNvPr>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5714783" y="24590852"/>
              <a:ext cx="907570" cy="762624"/>
            </a:xfrm>
            <a:prstGeom prst="rect">
              <a:avLst/>
            </a:prstGeom>
          </p:spPr>
        </p:pic>
        <p:pic>
          <p:nvPicPr>
            <p:cNvPr id="13" name="Picture 12">
              <a:extLst>
                <a:ext uri="{FF2B5EF4-FFF2-40B4-BE49-F238E27FC236}">
                  <a16:creationId xmlns:a16="http://schemas.microsoft.com/office/drawing/2014/main" id="{F50458A5-A462-4B95-AFC4-076A141DE326}"/>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5704529" y="25691553"/>
              <a:ext cx="939540" cy="762624"/>
            </a:xfrm>
            <a:prstGeom prst="rect">
              <a:avLst/>
            </a:prstGeom>
          </p:spPr>
        </p:pic>
        <p:pic>
          <p:nvPicPr>
            <p:cNvPr id="15" name="Picture 14">
              <a:extLst>
                <a:ext uri="{FF2B5EF4-FFF2-40B4-BE49-F238E27FC236}">
                  <a16:creationId xmlns:a16="http://schemas.microsoft.com/office/drawing/2014/main" id="{E5EDFF84-5C1A-4EE8-AF87-1335BD8E5FF8}"/>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4600435" y="26873703"/>
              <a:ext cx="923224" cy="915560"/>
            </a:xfrm>
            <a:prstGeom prst="rect">
              <a:avLst/>
            </a:prstGeom>
          </p:spPr>
        </p:pic>
        <p:pic>
          <p:nvPicPr>
            <p:cNvPr id="14338" name="Picture 14337">
              <a:extLst>
                <a:ext uri="{FF2B5EF4-FFF2-40B4-BE49-F238E27FC236}">
                  <a16:creationId xmlns:a16="http://schemas.microsoft.com/office/drawing/2014/main" id="{A063082B-A582-4CAE-BAFD-77ABD9DE3F61}"/>
                </a:ext>
              </a:extLst>
            </p:cNvPr>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4663699" y="25661372"/>
              <a:ext cx="795788" cy="876374"/>
            </a:xfrm>
            <a:prstGeom prst="rect">
              <a:avLst/>
            </a:prstGeom>
          </p:spPr>
        </p:pic>
        <p:pic>
          <p:nvPicPr>
            <p:cNvPr id="11" name="Picture 10">
              <a:extLst>
                <a:ext uri="{FF2B5EF4-FFF2-40B4-BE49-F238E27FC236}">
                  <a16:creationId xmlns:a16="http://schemas.microsoft.com/office/drawing/2014/main" id="{855FB771-A91D-4485-9F82-F7AF86B6FF1B}"/>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5744396" y="26931052"/>
              <a:ext cx="879028" cy="800862"/>
            </a:xfrm>
            <a:prstGeom prst="rect">
              <a:avLst/>
            </a:prstGeom>
          </p:spPr>
        </p:pic>
      </p:grpSp>
      <p:pic>
        <p:nvPicPr>
          <p:cNvPr id="111" name="Picture 110">
            <a:extLst>
              <a:ext uri="{FF2B5EF4-FFF2-40B4-BE49-F238E27FC236}">
                <a16:creationId xmlns:a16="http://schemas.microsoft.com/office/drawing/2014/main" id="{7E2C59D3-261A-47BC-81DE-99FE45CC1A26}"/>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28174465" y="7407447"/>
            <a:ext cx="2149113" cy="2182562"/>
          </a:xfrm>
          <a:prstGeom prst="rect">
            <a:avLst/>
          </a:prstGeom>
        </p:spPr>
      </p:pic>
      <p:pic>
        <p:nvPicPr>
          <p:cNvPr id="112" name="Picture 111">
            <a:extLst>
              <a:ext uri="{FF2B5EF4-FFF2-40B4-BE49-F238E27FC236}">
                <a16:creationId xmlns:a16="http://schemas.microsoft.com/office/drawing/2014/main" id="{57ABFBE4-F960-4187-A2B1-A21C7367C2F9}"/>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30761550" y="7517959"/>
            <a:ext cx="2000930" cy="196153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7135</TotalTime>
  <Words>689</Words>
  <Application>Microsoft Office PowerPoint</Application>
  <PresentationFormat>Custom</PresentationFormat>
  <Paragraphs>80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Arial Narrow</vt:lpstr>
      <vt:lpstr>Calibri</vt:lpstr>
      <vt:lpstr>Cambria Math</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Natalie</dc:creator>
  <cp:lastModifiedBy>Ramadan, Mahmoud</cp:lastModifiedBy>
  <cp:revision>478</cp:revision>
  <cp:lastPrinted>2018-07-25T18:24:16Z</cp:lastPrinted>
  <dcterms:created xsi:type="dcterms:W3CDTF">2011-07-26T20:12:45Z</dcterms:created>
  <dcterms:modified xsi:type="dcterms:W3CDTF">2018-07-25T20:30:01Z</dcterms:modified>
</cp:coreProperties>
</file>