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65" r:id="rId4"/>
    <p:sldId id="258" r:id="rId5"/>
    <p:sldId id="259" r:id="rId6"/>
    <p:sldId id="260" r:id="rId7"/>
    <p:sldId id="266" r:id="rId8"/>
    <p:sldId id="267" r:id="rId9"/>
    <p:sldId id="264" r:id="rId10"/>
    <p:sldId id="268" r:id="rId11"/>
    <p:sldId id="269" r:id="rId12"/>
    <p:sldId id="263" r:id="rId13"/>
    <p:sldId id="262" r:id="rId14"/>
  </p:sldIdLst>
  <p:sldSz cx="9144000" cy="5143500" type="screen16x9"/>
  <p:notesSz cx="6858000" cy="9144000"/>
  <p:embeddedFontLst>
    <p:embeddedFont>
      <p:font typeface="Merriweathe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552627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68338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122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pt-BR" dirty="0">
                <a:solidFill>
                  <a:schemeClr val="dk1"/>
                </a:solidFill>
              </a:rPr>
              <a:t>Houve clareza de código! Desapareceram os retornos, isso faz desaparecer </a:t>
            </a:r>
            <a:r>
              <a:rPr lang="pt-BR" dirty="0" smtClean="0">
                <a:solidFill>
                  <a:schemeClr val="dk1"/>
                </a:solidFill>
              </a:rPr>
              <a:t>mais </a:t>
            </a:r>
            <a:r>
              <a:rPr lang="pt-BR" dirty="0">
                <a:solidFill>
                  <a:schemeClr val="dk1"/>
                </a:solidFill>
              </a:rPr>
              <a:t>chaves </a:t>
            </a:r>
            <a:r>
              <a:rPr lang="pt-BR" dirty="0" smtClean="0">
                <a:solidFill>
                  <a:schemeClr val="dk1"/>
                </a:solidFill>
              </a:rPr>
              <a:t>no </a:t>
            </a:r>
            <a:r>
              <a:rPr lang="pt-BR" dirty="0">
                <a:solidFill>
                  <a:schemeClr val="dk1"/>
                </a:solidFill>
              </a:rPr>
              <a:t>código. Variáveis temporárias também podem ser omitidas.</a:t>
            </a:r>
          </a:p>
          <a:p>
            <a:pPr lvl="0">
              <a:spcBef>
                <a:spcPts val="0"/>
              </a:spcBef>
              <a:buNone/>
            </a:pPr>
            <a:endParaRPr dirty="0"/>
          </a:p>
        </p:txBody>
      </p:sp>
    </p:spTree>
    <p:extLst>
      <p:ext uri="{BB962C8B-B14F-4D97-AF65-F5344CB8AC3E}">
        <p14:creationId xmlns:p14="http://schemas.microsoft.com/office/powerpoint/2010/main" val="1209021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5323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96812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086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pt-B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pt-BR" sz="1000">
                <a:solidFill>
                  <a:schemeClr val="dk2"/>
                </a:solidFill>
              </a:rPr>
              <a:t>‹nº›</a:t>
            </a:fld>
            <a:endParaRPr lang="pt-B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pt-BR"/>
              <a:t>JAVA 8</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pt-BR"/>
              <a:t>Streams e Collectors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err="1" smtClean="0"/>
              <a:t>MapReduce</a:t>
            </a:r>
            <a:endParaRPr lang="pt-BR" dirty="0"/>
          </a:p>
        </p:txBody>
      </p:sp>
      <p:sp>
        <p:nvSpPr>
          <p:cNvPr id="3" name="Espaço Reservado para Texto 2"/>
          <p:cNvSpPr>
            <a:spLocks noGrp="1"/>
          </p:cNvSpPr>
          <p:nvPr>
            <p:ph type="body" idx="1"/>
          </p:nvPr>
        </p:nvSpPr>
        <p:spPr/>
        <p:txBody>
          <a:bodyPr/>
          <a:lstStyle/>
          <a:p>
            <a:r>
              <a:rPr lang="pt-BR" dirty="0" smtClean="0"/>
              <a:t>É </a:t>
            </a:r>
            <a:r>
              <a:rPr lang="pt-BR" dirty="0"/>
              <a:t>um modelo de programação para processamento de dados de forma paralela. O modelo é simples, embora não seja tão simples escrever programas úteis o utilizando. Isto ocorre porque o </a:t>
            </a:r>
            <a:r>
              <a:rPr lang="pt-BR" dirty="0" err="1"/>
              <a:t>MapReduce</a:t>
            </a:r>
            <a:r>
              <a:rPr lang="pt-BR" dirty="0"/>
              <a:t> trabalha com duas primitivas de processamento de dados, </a:t>
            </a:r>
            <a:r>
              <a:rPr lang="pt-BR" i="1" dirty="0" err="1"/>
              <a:t>Mapper</a:t>
            </a:r>
            <a:r>
              <a:rPr lang="pt-BR" i="1" dirty="0"/>
              <a:t> </a:t>
            </a:r>
            <a:r>
              <a:rPr lang="pt-BR" dirty="0"/>
              <a:t>e </a:t>
            </a:r>
            <a:r>
              <a:rPr lang="pt-BR" i="1" dirty="0" err="1"/>
              <a:t>Reducer</a:t>
            </a:r>
            <a:r>
              <a:rPr lang="pt-BR" dirty="0"/>
              <a:t>, o que torna a programação não muito trivial, além de ser diferente do que a maior parte dos desenvolvedores está acostumada. </a:t>
            </a:r>
            <a:endParaRPr lang="pt-BR" dirty="0"/>
          </a:p>
        </p:txBody>
      </p:sp>
    </p:spTree>
    <p:extLst>
      <p:ext uri="{BB962C8B-B14F-4D97-AF65-F5344CB8AC3E}">
        <p14:creationId xmlns:p14="http://schemas.microsoft.com/office/powerpoint/2010/main" val="395096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err="1" smtClean="0"/>
              <a:t>MapReduce</a:t>
            </a:r>
            <a:r>
              <a:rPr lang="pt-BR" dirty="0" smtClean="0"/>
              <a:t>: Fases</a:t>
            </a:r>
            <a:endParaRPr lang="pt-BR" dirty="0"/>
          </a:p>
        </p:txBody>
      </p:sp>
      <p:sp>
        <p:nvSpPr>
          <p:cNvPr id="3" name="Espaço Reservado para Texto 2"/>
          <p:cNvSpPr>
            <a:spLocks noGrp="1"/>
          </p:cNvSpPr>
          <p:nvPr>
            <p:ph type="body" idx="1"/>
          </p:nvPr>
        </p:nvSpPr>
        <p:spPr/>
        <p:txBody>
          <a:bodyPr/>
          <a:lstStyle/>
          <a:p>
            <a:r>
              <a:rPr lang="pt-BR" dirty="0" err="1" smtClean="0"/>
              <a:t>MapReduce</a:t>
            </a:r>
            <a:r>
              <a:rPr lang="pt-BR" dirty="0" smtClean="0"/>
              <a:t> </a:t>
            </a:r>
            <a:r>
              <a:rPr lang="pt-BR" dirty="0"/>
              <a:t>são inerentemente paralelos, o que o coloca como uma solução fantástica para problemas que envolvam análise de dados em larga escala. Com isso, uma vez que a aplicação </a:t>
            </a:r>
            <a:r>
              <a:rPr lang="pt-BR" dirty="0" err="1"/>
              <a:t>MapReduce</a:t>
            </a:r>
            <a:r>
              <a:rPr lang="pt-BR" dirty="0"/>
              <a:t> está escrita, escalar a mesma para rodar em cima de centenas, milhares ou milhões de dados é apenas uma questão de mudança de configuração.</a:t>
            </a:r>
          </a:p>
          <a:p>
            <a:r>
              <a:rPr lang="pt-BR" dirty="0"/>
              <a:t>Como é possível deduzir, o </a:t>
            </a:r>
            <a:r>
              <a:rPr lang="pt-BR" dirty="0" err="1"/>
              <a:t>MapReduce</a:t>
            </a:r>
            <a:r>
              <a:rPr lang="pt-BR" dirty="0"/>
              <a:t> possui duas fases: mapeamento e redução. Na fase de mapeamento, o </a:t>
            </a:r>
            <a:r>
              <a:rPr lang="pt-BR" dirty="0" err="1"/>
              <a:t>MapReduce</a:t>
            </a:r>
            <a:r>
              <a:rPr lang="pt-BR" dirty="0"/>
              <a:t> pega os dados de entrada e envia cada um dos elementos de dados para a função </a:t>
            </a:r>
            <a:r>
              <a:rPr lang="pt-BR" i="1" dirty="0" err="1"/>
              <a:t>Mapper</a:t>
            </a:r>
            <a:r>
              <a:rPr lang="pt-BR" dirty="0"/>
              <a:t>. Já na fase de redução, a função </a:t>
            </a:r>
            <a:r>
              <a:rPr lang="pt-BR" i="1" dirty="0" err="1"/>
              <a:t>Reducer</a:t>
            </a:r>
            <a:r>
              <a:rPr lang="pt-BR" dirty="0"/>
              <a:t> processa todas as saídas da função </a:t>
            </a:r>
            <a:r>
              <a:rPr lang="pt-BR" i="1" dirty="0" err="1"/>
              <a:t>Mapper</a:t>
            </a:r>
            <a:r>
              <a:rPr lang="pt-BR" dirty="0"/>
              <a:t> e chega a um resultado final. Em outros termos, a função </a:t>
            </a:r>
            <a:r>
              <a:rPr lang="pt-BR" i="1" dirty="0" err="1"/>
              <a:t>Mapper</a:t>
            </a:r>
            <a:r>
              <a:rPr lang="pt-BR" dirty="0"/>
              <a:t> é feita para filtrar e transformar os dados que serão agregados pela função </a:t>
            </a:r>
            <a:r>
              <a:rPr lang="pt-BR" i="1" dirty="0" err="1"/>
              <a:t>Reducer</a:t>
            </a:r>
            <a:r>
              <a:rPr lang="pt-BR" dirty="0"/>
              <a:t>.</a:t>
            </a:r>
          </a:p>
          <a:p>
            <a:endParaRPr lang="pt-BR" dirty="0"/>
          </a:p>
        </p:txBody>
      </p:sp>
    </p:spTree>
    <p:extLst>
      <p:ext uri="{BB962C8B-B14F-4D97-AF65-F5344CB8AC3E}">
        <p14:creationId xmlns:p14="http://schemas.microsoft.com/office/powerpoint/2010/main" val="88838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Concluindo o pensamento</a:t>
            </a:r>
            <a:endParaRPr lang="pt-BR" dirty="0"/>
          </a:p>
        </p:txBody>
      </p:sp>
      <p:sp>
        <p:nvSpPr>
          <p:cNvPr id="3" name="Espaço Reservado para Texto 2"/>
          <p:cNvSpPr>
            <a:spLocks noGrp="1"/>
          </p:cNvSpPr>
          <p:nvPr>
            <p:ph type="body" idx="1"/>
          </p:nvPr>
        </p:nvSpPr>
        <p:spPr/>
        <p:txBody>
          <a:bodyPr/>
          <a:lstStyle/>
          <a:p>
            <a:r>
              <a:rPr lang="pt-BR" dirty="0"/>
              <a:t>O Java precisa das expressões lambda para facilitar a vida do desenvolvedor. As expressões lambdas eram necessárias para a criação dos </a:t>
            </a:r>
            <a:r>
              <a:rPr lang="pt-BR" dirty="0" err="1"/>
              <a:t>Streams</a:t>
            </a:r>
            <a:r>
              <a:rPr lang="pt-BR" dirty="0"/>
              <a:t> e também para implementar a ideia de passagem de comportamento como a passagem de valor. Também precisávamos ampliar as interfaces existentes, com o uso das extensões de métodos do Java SE </a:t>
            </a:r>
            <a:r>
              <a:rPr lang="pt-BR" dirty="0" smtClean="0"/>
              <a:t>8. Isso </a:t>
            </a:r>
            <a:r>
              <a:rPr lang="pt-BR" dirty="0"/>
              <a:t>permite fornecer a ideia de operações em lote na </a:t>
            </a:r>
            <a:r>
              <a:rPr lang="pt-BR" dirty="0" err="1"/>
              <a:t>Collections</a:t>
            </a:r>
            <a:r>
              <a:rPr lang="pt-BR" dirty="0"/>
              <a:t> e permite fazer coisas que são mais simples, e de um modo mais legível. O Java SE 8 está basicamente evoluindo a </a:t>
            </a:r>
            <a:r>
              <a:rPr lang="pt-BR" dirty="0" smtClean="0"/>
              <a:t>linguagem.</a:t>
            </a:r>
            <a:endParaRPr lang="pt-BR" dirty="0"/>
          </a:p>
        </p:txBody>
      </p:sp>
    </p:spTree>
    <p:extLst>
      <p:ext uri="{BB962C8B-B14F-4D97-AF65-F5344CB8AC3E}">
        <p14:creationId xmlns:p14="http://schemas.microsoft.com/office/powerpoint/2010/main" val="50830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pt-BR"/>
              <a:t>Obrigado!</a:t>
            </a:r>
          </a:p>
        </p:txBody>
      </p:sp>
      <p:sp>
        <p:nvSpPr>
          <p:cNvPr id="91" name="Shape 9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dirty="0"/>
          </a:p>
          <a:p>
            <a:pPr lvl="0" algn="ctr" rtl="0">
              <a:spcBef>
                <a:spcPts val="0"/>
              </a:spcBef>
              <a:buNone/>
            </a:pPr>
            <a:endParaRPr dirty="0"/>
          </a:p>
          <a:p>
            <a:pPr lvl="0" algn="ctr" rtl="0">
              <a:spcBef>
                <a:spcPts val="0"/>
              </a:spcBef>
              <a:buNone/>
            </a:pPr>
            <a:r>
              <a:rPr lang="pt-BR" dirty="0"/>
              <a:t>Vamos para a parte prática.</a:t>
            </a:r>
          </a:p>
          <a:p>
            <a:pPr lvl="0" algn="ctr" rtl="0">
              <a:spcBef>
                <a:spcPts val="0"/>
              </a:spcBef>
              <a:buNone/>
            </a:pPr>
            <a:r>
              <a:rPr lang="pt-BR" dirty="0"/>
              <a:t>FIM.</a:t>
            </a:r>
          </a:p>
          <a:p>
            <a:pPr lvl="0">
              <a:spcBef>
                <a:spcPts val="0"/>
              </a:spcBef>
              <a:buNone/>
            </a:pPr>
            <a:endParaRPr dirty="0"/>
          </a:p>
          <a:p>
            <a:pPr lvl="0">
              <a:spcBef>
                <a:spcPts val="0"/>
              </a:spcBef>
              <a:buNone/>
            </a:pPr>
            <a:endParaRPr dirty="0"/>
          </a:p>
          <a:p>
            <a:pPr lvl="0" algn="r">
              <a:spcBef>
                <a:spcPts val="0"/>
              </a:spcBef>
              <a:buNone/>
            </a:pPr>
            <a:r>
              <a:rPr lang="pt-BR" dirty="0" smtClean="0"/>
              <a:t>L</a:t>
            </a:r>
            <a:r>
              <a:rPr lang="pt-BR" dirty="0" smtClean="0"/>
              <a:t>inkedin.com/in/BrenoGomes</a:t>
            </a:r>
            <a:r>
              <a:rPr lang="pt-BR" dirty="0" smtClean="0"/>
              <a:t>23</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58150"/>
            <a:ext cx="8520600" cy="572700"/>
          </a:xfrm>
          <a:prstGeom prst="rect">
            <a:avLst/>
          </a:prstGeom>
        </p:spPr>
        <p:txBody>
          <a:bodyPr lIns="91425" tIns="91425" rIns="91425" bIns="91425" anchor="t" anchorCtr="0">
            <a:noAutofit/>
          </a:bodyPr>
          <a:lstStyle/>
          <a:p>
            <a:pPr lvl="0" algn="ctr" rtl="0">
              <a:lnSpc>
                <a:spcPct val="115000"/>
              </a:lnSpc>
              <a:spcBef>
                <a:spcPts val="0"/>
              </a:spcBef>
              <a:buClr>
                <a:schemeClr val="dk1"/>
              </a:buClr>
              <a:buSzPct val="30555"/>
              <a:buFont typeface="Arial"/>
              <a:buNone/>
            </a:pPr>
            <a:r>
              <a:rPr lang="pt-BR" sz="3600"/>
              <a:t>Ordenadores de coleção</a:t>
            </a:r>
          </a:p>
        </p:txBody>
      </p:sp>
      <p:sp>
        <p:nvSpPr>
          <p:cNvPr id="61" name="Shape 61"/>
          <p:cNvSpPr txBox="1">
            <a:spLocks noGrp="1"/>
          </p:cNvSpPr>
          <p:nvPr>
            <p:ph type="body" idx="1"/>
          </p:nvPr>
        </p:nvSpPr>
        <p:spPr>
          <a:xfrm>
            <a:off x="311700" y="1613900"/>
            <a:ext cx="8520600" cy="2955000"/>
          </a:xfrm>
          <a:prstGeom prst="rect">
            <a:avLst/>
          </a:prstGeom>
        </p:spPr>
        <p:txBody>
          <a:bodyPr lIns="91425" tIns="91425" rIns="91425" bIns="91425" anchor="t" anchorCtr="0">
            <a:noAutofit/>
          </a:bodyPr>
          <a:lstStyle/>
          <a:p>
            <a:pPr lvl="0" rtl="0">
              <a:spcBef>
                <a:spcPts val="0"/>
              </a:spcBef>
              <a:spcAft>
                <a:spcPts val="0"/>
              </a:spcAft>
              <a:buClr>
                <a:schemeClr val="dk1"/>
              </a:buClr>
              <a:buSzPct val="45833"/>
              <a:buFont typeface="Arial"/>
              <a:buNone/>
            </a:pPr>
            <a:r>
              <a:rPr lang="pt-BR" sz="2400">
                <a:solidFill>
                  <a:schemeClr val="dk1"/>
                </a:solidFill>
              </a:rPr>
              <a:t>O processo de ordenar coisas é bem comum no nosso dia a dia e foi bastante modificado no JAVA 8.</a:t>
            </a:r>
          </a:p>
          <a:p>
            <a:pPr lvl="0" rtl="0">
              <a:spcBef>
                <a:spcPts val="0"/>
              </a:spcBef>
              <a:spcAft>
                <a:spcPts val="0"/>
              </a:spcAft>
              <a:buClr>
                <a:schemeClr val="dk1"/>
              </a:buClr>
              <a:buSzPct val="45833"/>
              <a:buFont typeface="Arial"/>
              <a:buNone/>
            </a:pPr>
            <a:r>
              <a:rPr lang="pt-BR" sz="2400">
                <a:solidFill>
                  <a:schemeClr val="dk1"/>
                </a:solidFill>
              </a:rPr>
              <a:t>A maioria das API tem mais de 15 anos, alguns métodos foram redefinidos, como o STREAM, COMPARATOR, etc.</a:t>
            </a: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Para que serve o </a:t>
            </a:r>
            <a:r>
              <a:rPr lang="pt-BR" dirty="0" err="1" smtClean="0"/>
              <a:t>Stream</a:t>
            </a:r>
            <a:r>
              <a:rPr lang="pt-BR" dirty="0" smtClean="0"/>
              <a:t>?</a:t>
            </a:r>
            <a:endParaRPr lang="pt-BR" dirty="0"/>
          </a:p>
        </p:txBody>
      </p:sp>
      <p:sp>
        <p:nvSpPr>
          <p:cNvPr id="3" name="Espaço Reservado para Texto 2"/>
          <p:cNvSpPr>
            <a:spLocks noGrp="1"/>
          </p:cNvSpPr>
          <p:nvPr>
            <p:ph type="body" idx="1"/>
          </p:nvPr>
        </p:nvSpPr>
        <p:spPr/>
        <p:txBody>
          <a:bodyPr/>
          <a:lstStyle/>
          <a:p>
            <a:r>
              <a:rPr lang="pt-BR" dirty="0"/>
              <a:t>A </a:t>
            </a:r>
            <a:r>
              <a:rPr lang="pt-BR" dirty="0" err="1"/>
              <a:t>Stream</a:t>
            </a:r>
            <a:r>
              <a:rPr lang="pt-BR" dirty="0"/>
              <a:t> API fornece um recurso interessante quando temos que filtrar grandes volumes de dados em uma coleção. A fim de ganharmos em desempenho essa </a:t>
            </a:r>
            <a:r>
              <a:rPr lang="pt-BR" dirty="0" smtClean="0"/>
              <a:t>filtragem, aproveitando </a:t>
            </a:r>
            <a:r>
              <a:rPr lang="pt-BR" dirty="0"/>
              <a:t>o poder de processamento dos computadores. </a:t>
            </a:r>
          </a:p>
        </p:txBody>
      </p:sp>
    </p:spTree>
    <p:extLst>
      <p:ext uri="{BB962C8B-B14F-4D97-AF65-F5344CB8AC3E}">
        <p14:creationId xmlns:p14="http://schemas.microsoft.com/office/powerpoint/2010/main" val="404112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pt-BR" sz="3000"/>
              <a:t>Exemplo do livro Java 8 Prático</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spcAft>
                <a:spcPts val="0"/>
              </a:spcAft>
              <a:buClr>
                <a:schemeClr val="dk1"/>
              </a:buClr>
              <a:buSzPct val="78571"/>
              <a:buFont typeface="Arial"/>
              <a:buNone/>
            </a:pPr>
            <a:r>
              <a:rPr lang="pt-BR" sz="1400">
                <a:solidFill>
                  <a:schemeClr val="dk1"/>
                </a:solidFill>
              </a:rPr>
              <a:t>class Capitulo7 {</a:t>
            </a:r>
          </a:p>
          <a:p>
            <a:pPr lvl="0" rtl="0">
              <a:spcBef>
                <a:spcPts val="0"/>
              </a:spcBef>
              <a:spcAft>
                <a:spcPts val="0"/>
              </a:spcAft>
              <a:buClr>
                <a:schemeClr val="dk1"/>
              </a:buClr>
              <a:buSzPct val="78571"/>
              <a:buFont typeface="Arial"/>
              <a:buNone/>
            </a:pPr>
            <a:r>
              <a:rPr lang="pt-BR" sz="1400">
                <a:solidFill>
                  <a:schemeClr val="dk1"/>
                </a:solidFill>
              </a:rPr>
              <a:t>public static void main (String... args){</a:t>
            </a:r>
          </a:p>
          <a:p>
            <a:pPr lvl="0" rtl="0">
              <a:spcBef>
                <a:spcPts val="0"/>
              </a:spcBef>
              <a:spcAft>
                <a:spcPts val="0"/>
              </a:spcAft>
              <a:buClr>
                <a:schemeClr val="dk1"/>
              </a:buClr>
              <a:buSzPct val="78571"/>
              <a:buFont typeface="Arial"/>
              <a:buNone/>
            </a:pPr>
            <a:r>
              <a:rPr lang="pt-BR" sz="1400">
                <a:solidFill>
                  <a:schemeClr val="dk1"/>
                </a:solidFill>
              </a:rPr>
              <a:t>Usuario user1 = new Usuario("Paulo Silveira", 150);</a:t>
            </a:r>
          </a:p>
          <a:p>
            <a:pPr lvl="0" rtl="0">
              <a:spcBef>
                <a:spcPts val="0"/>
              </a:spcBef>
              <a:spcAft>
                <a:spcPts val="0"/>
              </a:spcAft>
              <a:buClr>
                <a:schemeClr val="dk1"/>
              </a:buClr>
              <a:buSzPct val="78571"/>
              <a:buFont typeface="Arial"/>
              <a:buNone/>
            </a:pPr>
            <a:r>
              <a:rPr lang="pt-BR" sz="1400">
                <a:solidFill>
                  <a:schemeClr val="dk1"/>
                </a:solidFill>
              </a:rPr>
              <a:t>Usuario user2 = new Usuario("Rodrigo Turini", 120);</a:t>
            </a:r>
          </a:p>
          <a:p>
            <a:pPr lvl="0" rtl="0">
              <a:spcBef>
                <a:spcPts val="0"/>
              </a:spcBef>
              <a:spcAft>
                <a:spcPts val="0"/>
              </a:spcAft>
              <a:buClr>
                <a:schemeClr val="dk1"/>
              </a:buClr>
              <a:buSzPct val="78571"/>
              <a:buFont typeface="Arial"/>
              <a:buNone/>
            </a:pPr>
            <a:r>
              <a:rPr lang="pt-BR" sz="1400">
                <a:solidFill>
                  <a:schemeClr val="dk1"/>
                </a:solidFill>
              </a:rPr>
              <a:t>Usuario user3 = new Usuario("Guilherme Silveira", 90);</a:t>
            </a:r>
          </a:p>
          <a:p>
            <a:pPr lvl="0" rtl="0">
              <a:spcBef>
                <a:spcPts val="0"/>
              </a:spcBef>
              <a:spcAft>
                <a:spcPts val="0"/>
              </a:spcAft>
              <a:buClr>
                <a:schemeClr val="dk1"/>
              </a:buClr>
              <a:buSzPct val="78571"/>
              <a:buFont typeface="Arial"/>
              <a:buNone/>
            </a:pPr>
            <a:r>
              <a:rPr lang="pt-BR" sz="1400">
                <a:solidFill>
                  <a:schemeClr val="dk1"/>
                </a:solidFill>
              </a:rPr>
              <a:t>List&lt;Usuario&gt; usuarios = Arrays.asList(user1, user2, user3);</a:t>
            </a:r>
          </a:p>
          <a:p>
            <a:pPr lvl="0" rtl="0">
              <a:spcBef>
                <a:spcPts val="0"/>
              </a:spcBef>
              <a:spcAft>
                <a:spcPts val="0"/>
              </a:spcAft>
              <a:buClr>
                <a:schemeClr val="dk1"/>
              </a:buClr>
              <a:buSzPct val="78571"/>
              <a:buFont typeface="Arial"/>
              <a:buNone/>
            </a:pPr>
            <a:r>
              <a:rPr lang="pt-BR" sz="1400">
                <a:solidFill>
                  <a:schemeClr val="dk1"/>
                </a:solidFill>
              </a:rPr>
              <a:t>Stream&lt;Usuario&gt; stream = usuarios</a:t>
            </a:r>
          </a:p>
          <a:p>
            <a:pPr lvl="0" rtl="0">
              <a:spcBef>
                <a:spcPts val="0"/>
              </a:spcBef>
              <a:spcAft>
                <a:spcPts val="0"/>
              </a:spcAft>
              <a:buClr>
                <a:schemeClr val="dk1"/>
              </a:buClr>
              <a:buSzPct val="78571"/>
              <a:buFont typeface="Arial"/>
              <a:buNone/>
            </a:pPr>
            <a:r>
              <a:rPr lang="pt-BR" sz="1400">
                <a:solidFill>
                  <a:schemeClr val="dk1"/>
                </a:solidFill>
              </a:rPr>
              <a:t>.stream()</a:t>
            </a:r>
          </a:p>
          <a:p>
            <a:pPr lvl="0" rtl="0">
              <a:spcBef>
                <a:spcPts val="0"/>
              </a:spcBef>
              <a:spcAft>
                <a:spcPts val="0"/>
              </a:spcAft>
              <a:buClr>
                <a:schemeClr val="dk1"/>
              </a:buClr>
              <a:buSzPct val="78571"/>
              <a:buFont typeface="Arial"/>
              <a:buNone/>
            </a:pPr>
            <a:r>
              <a:rPr lang="pt-BR" sz="1400">
                <a:solidFill>
                  <a:schemeClr val="dk1"/>
                </a:solidFill>
              </a:rPr>
              <a:t>.filter(u -&gt; u.getPontos() &gt; 100);</a:t>
            </a:r>
          </a:p>
          <a:p>
            <a:pPr lvl="0" rtl="0">
              <a:spcBef>
                <a:spcPts val="0"/>
              </a:spcBef>
              <a:spcAft>
                <a:spcPts val="0"/>
              </a:spcAft>
              <a:buClr>
                <a:schemeClr val="dk1"/>
              </a:buClr>
              <a:buSzPct val="78571"/>
              <a:buFont typeface="Arial"/>
              <a:buNone/>
            </a:pPr>
            <a:r>
              <a:rPr lang="pt-BR" sz="1400">
                <a:solidFill>
                  <a:schemeClr val="dk1"/>
                </a:solidFill>
              </a:rPr>
              <a:t>stream.forEach(System.out::println);</a:t>
            </a:r>
          </a:p>
          <a:p>
            <a:pPr lvl="0" rtl="0">
              <a:spcBef>
                <a:spcPts val="0"/>
              </a:spcBef>
              <a:spcAft>
                <a:spcPts val="0"/>
              </a:spcAft>
              <a:buClr>
                <a:schemeClr val="dk1"/>
              </a:buClr>
              <a:buSzPct val="78571"/>
              <a:buFont typeface="Arial"/>
              <a:buNone/>
            </a:pPr>
            <a:r>
              <a:rPr lang="pt-BR" sz="1400">
                <a:solidFill>
                  <a:schemeClr val="dk1"/>
                </a:solidFill>
              </a:rPr>
              <a:t>}</a:t>
            </a:r>
          </a:p>
          <a:p>
            <a:pPr lvl="0" rtl="0">
              <a:spcBef>
                <a:spcPts val="0"/>
              </a:spcBef>
              <a:spcAft>
                <a:spcPts val="0"/>
              </a:spcAft>
              <a:buClr>
                <a:schemeClr val="dk1"/>
              </a:buClr>
              <a:buSzPct val="78571"/>
              <a:buFont typeface="Arial"/>
              <a:buNone/>
            </a:pPr>
            <a:r>
              <a:rPr lang="pt-BR" sz="1400">
                <a:solidFill>
                  <a:schemeClr val="dk1"/>
                </a:solidFill>
              </a:rPr>
              <a:t>}</a:t>
            </a:r>
          </a:p>
          <a:p>
            <a:pPr lvl="0" rtl="0">
              <a:spcBef>
                <a:spcPts val="0"/>
              </a:spcBef>
              <a:spcAft>
                <a:spcPts val="0"/>
              </a:spcAft>
              <a:buClr>
                <a:schemeClr val="dk1"/>
              </a:buClr>
              <a:buSzPct val="78571"/>
              <a:buFont typeface="Arial"/>
              <a:buNone/>
            </a:pPr>
            <a:r>
              <a:rPr lang="pt-BR" sz="1400">
                <a:solidFill>
                  <a:schemeClr val="dk1"/>
                </a:solidFill>
              </a:rPr>
              <a:t>Ao executar esse código recebemos a saída:</a:t>
            </a:r>
          </a:p>
          <a:p>
            <a:pPr lvl="0" rtl="0">
              <a:spcBef>
                <a:spcPts val="0"/>
              </a:spcBef>
              <a:spcAft>
                <a:spcPts val="0"/>
              </a:spcAft>
              <a:buClr>
                <a:schemeClr val="dk1"/>
              </a:buClr>
              <a:buSzPct val="78571"/>
              <a:buFont typeface="Arial"/>
              <a:buNone/>
            </a:pPr>
            <a:r>
              <a:rPr lang="pt-BR" sz="1400">
                <a:solidFill>
                  <a:schemeClr val="dk1"/>
                </a:solidFill>
              </a:rPr>
              <a:t>Usuario Paulo Silveira</a:t>
            </a:r>
          </a:p>
          <a:p>
            <a:pPr lvl="0" rtl="0">
              <a:spcBef>
                <a:spcPts val="0"/>
              </a:spcBef>
              <a:spcAft>
                <a:spcPts val="0"/>
              </a:spcAft>
              <a:buClr>
                <a:schemeClr val="dk1"/>
              </a:buClr>
              <a:buSzPct val="78571"/>
              <a:buFont typeface="Arial"/>
              <a:buNone/>
            </a:pPr>
            <a:r>
              <a:rPr lang="pt-BR" sz="1400">
                <a:solidFill>
                  <a:schemeClr val="dk1"/>
                </a:solidFill>
              </a:rPr>
              <a:t>Usuario Rodrigo Turini</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pt-BR" sz="3000"/>
              <a:t>Comparator</a:t>
            </a:r>
          </a:p>
        </p:txBody>
      </p:sp>
      <p:sp>
        <p:nvSpPr>
          <p:cNvPr id="73" name="Shape 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spcAft>
                <a:spcPts val="0"/>
              </a:spcAft>
              <a:buNone/>
            </a:pPr>
            <a:r>
              <a:rPr lang="pt-BR" dirty="0" smtClean="0">
                <a:solidFill>
                  <a:schemeClr val="dk1"/>
                </a:solidFill>
              </a:rPr>
              <a:t>A interface </a:t>
            </a:r>
            <a:r>
              <a:rPr lang="pt-BR" dirty="0" err="1" smtClean="0">
                <a:solidFill>
                  <a:schemeClr val="dk1"/>
                </a:solidFill>
              </a:rPr>
              <a:t>Comparator</a:t>
            </a:r>
            <a:r>
              <a:rPr lang="pt-BR" dirty="0" smtClean="0">
                <a:solidFill>
                  <a:schemeClr val="dk1"/>
                </a:solidFill>
              </a:rPr>
              <a:t> </a:t>
            </a:r>
            <a:r>
              <a:rPr lang="pt-BR" dirty="0">
                <a:solidFill>
                  <a:schemeClr val="dk1"/>
                </a:solidFill>
              </a:rPr>
              <a:t>também veio acrescentar à lista de modificação no JAVA 8. Ele suprime </a:t>
            </a:r>
            <a:r>
              <a:rPr lang="pt-BR" dirty="0" smtClean="0">
                <a:solidFill>
                  <a:schemeClr val="dk1"/>
                </a:solidFill>
              </a:rPr>
              <a:t>muitas linhas de </a:t>
            </a:r>
            <a:r>
              <a:rPr lang="pt-BR" dirty="0">
                <a:solidFill>
                  <a:schemeClr val="dk1"/>
                </a:solidFill>
              </a:rPr>
              <a:t>código.</a:t>
            </a:r>
          </a:p>
          <a:p>
            <a:pPr lvl="0" rtl="0">
              <a:spcBef>
                <a:spcPts val="0"/>
              </a:spcBef>
              <a:spcAft>
                <a:spcPts val="0"/>
              </a:spcAft>
              <a:buClr>
                <a:schemeClr val="dk1"/>
              </a:buClr>
              <a:buSzPct val="61111"/>
              <a:buFont typeface="Arial"/>
              <a:buNone/>
            </a:pPr>
            <a:endParaRPr dirty="0">
              <a:solidFill>
                <a:schemeClr val="dk1"/>
              </a:solidFill>
            </a:endParaRPr>
          </a:p>
          <a:p>
            <a:pPr lvl="0" rtl="0">
              <a:spcBef>
                <a:spcPts val="0"/>
              </a:spcBef>
              <a:spcAft>
                <a:spcPts val="0"/>
              </a:spcAft>
              <a:buClr>
                <a:schemeClr val="dk1"/>
              </a:buClr>
              <a:buSzPct val="78571"/>
              <a:buFont typeface="Arial"/>
              <a:buNone/>
            </a:pPr>
            <a:r>
              <a:rPr lang="pt-BR" sz="1400" dirty="0" err="1">
                <a:solidFill>
                  <a:srgbClr val="1C1C1C"/>
                </a:solidFill>
                <a:highlight>
                  <a:srgbClr val="FFFFFF"/>
                </a:highlight>
                <a:latin typeface="Courier New"/>
                <a:ea typeface="Courier New"/>
                <a:cs typeface="Courier New"/>
                <a:sym typeface="Courier New"/>
              </a:rPr>
              <a:t>Comparator</a:t>
            </a:r>
            <a:r>
              <a:rPr lang="pt-BR" sz="1400" dirty="0">
                <a:solidFill>
                  <a:srgbClr val="1C1C1C"/>
                </a:solidFill>
                <a:highlight>
                  <a:srgbClr val="FFFFFF"/>
                </a:highlight>
                <a:latin typeface="Courier New"/>
                <a:ea typeface="Courier New"/>
                <a:cs typeface="Courier New"/>
                <a:sym typeface="Courier New"/>
              </a:rPr>
              <a:t>&lt;</a:t>
            </a:r>
            <a:r>
              <a:rPr lang="pt-BR" sz="1400" dirty="0" err="1">
                <a:solidFill>
                  <a:srgbClr val="1C1C1C"/>
                </a:solidFill>
                <a:highlight>
                  <a:srgbClr val="FFFFFF"/>
                </a:highlight>
                <a:latin typeface="Courier New"/>
                <a:ea typeface="Courier New"/>
                <a:cs typeface="Courier New"/>
                <a:sym typeface="Courier New"/>
              </a:rPr>
              <a:t>String</a:t>
            </a:r>
            <a:r>
              <a:rPr lang="pt-BR" sz="1400" dirty="0">
                <a:solidFill>
                  <a:srgbClr val="1C1C1C"/>
                </a:solidFill>
                <a:highlight>
                  <a:srgbClr val="FFFFFF"/>
                </a:highlight>
                <a:latin typeface="Courier New"/>
                <a:ea typeface="Courier New"/>
                <a:cs typeface="Courier New"/>
                <a:sym typeface="Courier New"/>
              </a:rPr>
              <a:t>&gt; comparador = (s1, s2) -&gt; {</a:t>
            </a:r>
          </a:p>
          <a:p>
            <a:pPr lvl="0" rtl="0">
              <a:spcBef>
                <a:spcPts val="0"/>
              </a:spcBef>
              <a:spcAft>
                <a:spcPts val="0"/>
              </a:spcAft>
              <a:buClr>
                <a:schemeClr val="dk1"/>
              </a:buClr>
              <a:buSzPct val="78571"/>
              <a:buFont typeface="Arial"/>
              <a:buNone/>
            </a:pPr>
            <a:r>
              <a:rPr lang="pt-BR" sz="1400" dirty="0">
                <a:solidFill>
                  <a:srgbClr val="1C1C1C"/>
                </a:solidFill>
                <a:highlight>
                  <a:srgbClr val="FFFFFF"/>
                </a:highlight>
                <a:latin typeface="Courier New"/>
                <a:ea typeface="Courier New"/>
                <a:cs typeface="Courier New"/>
                <a:sym typeface="Courier New"/>
              </a:rPr>
              <a:t>  </a:t>
            </a:r>
            <a:r>
              <a:rPr lang="pt-BR" sz="1400" dirty="0" err="1">
                <a:solidFill>
                  <a:srgbClr val="1C1C1C"/>
                </a:solidFill>
                <a:highlight>
                  <a:srgbClr val="FFFFFF"/>
                </a:highlight>
                <a:latin typeface="Courier New"/>
                <a:ea typeface="Courier New"/>
                <a:cs typeface="Courier New"/>
                <a:sym typeface="Courier New"/>
              </a:rPr>
              <a:t>return</a:t>
            </a:r>
            <a:r>
              <a:rPr lang="pt-BR" sz="1400" dirty="0">
                <a:solidFill>
                  <a:srgbClr val="1C1C1C"/>
                </a:solidFill>
                <a:highlight>
                  <a:srgbClr val="FFFFFF"/>
                </a:highlight>
                <a:latin typeface="Courier New"/>
                <a:ea typeface="Courier New"/>
                <a:cs typeface="Courier New"/>
                <a:sym typeface="Courier New"/>
              </a:rPr>
              <a:t> </a:t>
            </a:r>
            <a:r>
              <a:rPr lang="pt-BR" sz="1400" dirty="0" err="1">
                <a:solidFill>
                  <a:srgbClr val="1C1C1C"/>
                </a:solidFill>
                <a:highlight>
                  <a:srgbClr val="FFFFFF"/>
                </a:highlight>
                <a:latin typeface="Courier New"/>
                <a:ea typeface="Courier New"/>
                <a:cs typeface="Courier New"/>
                <a:sym typeface="Courier New"/>
              </a:rPr>
              <a:t>Integer.compare</a:t>
            </a:r>
            <a:r>
              <a:rPr lang="pt-BR" sz="1400" dirty="0">
                <a:solidFill>
                  <a:srgbClr val="1C1C1C"/>
                </a:solidFill>
                <a:highlight>
                  <a:srgbClr val="FFFFFF"/>
                </a:highlight>
                <a:latin typeface="Courier New"/>
                <a:ea typeface="Courier New"/>
                <a:cs typeface="Courier New"/>
                <a:sym typeface="Courier New"/>
              </a:rPr>
              <a:t>(s1.length(), s2.length());</a:t>
            </a:r>
          </a:p>
          <a:p>
            <a:pPr lvl="0" rtl="0">
              <a:spcBef>
                <a:spcPts val="0"/>
              </a:spcBef>
              <a:spcAft>
                <a:spcPts val="0"/>
              </a:spcAft>
              <a:buNone/>
            </a:pPr>
            <a:r>
              <a:rPr lang="pt-BR" sz="1400" dirty="0">
                <a:solidFill>
                  <a:srgbClr val="1C1C1C"/>
                </a:solidFill>
                <a:highlight>
                  <a:srgbClr val="FFFFFF"/>
                </a:highlight>
                <a:latin typeface="Courier New"/>
                <a:ea typeface="Courier New"/>
                <a:cs typeface="Courier New"/>
                <a:sym typeface="Courier New"/>
              </a:rPr>
              <a:t>};</a:t>
            </a:r>
          </a:p>
          <a:p>
            <a:pPr lvl="0" rtl="0">
              <a:spcBef>
                <a:spcPts val="0"/>
              </a:spcBef>
              <a:spcAft>
                <a:spcPts val="0"/>
              </a:spcAft>
              <a:buNone/>
            </a:pPr>
            <a:endParaRPr sz="1400" dirty="0">
              <a:solidFill>
                <a:srgbClr val="1C1C1C"/>
              </a:solidFill>
              <a:highlight>
                <a:srgbClr val="FFFFFF"/>
              </a:highlight>
              <a:latin typeface="Courier New"/>
              <a:ea typeface="Courier New"/>
              <a:cs typeface="Courier New"/>
              <a:sym typeface="Courier New"/>
            </a:endParaRPr>
          </a:p>
          <a:p>
            <a:pPr lvl="0" rtl="0">
              <a:spcBef>
                <a:spcPts val="0"/>
              </a:spcBef>
              <a:spcAft>
                <a:spcPts val="0"/>
              </a:spcAft>
              <a:buClr>
                <a:schemeClr val="dk1"/>
              </a:buClr>
              <a:buSzPct val="91666"/>
              <a:buFont typeface="Arial"/>
              <a:buNone/>
            </a:pPr>
            <a:endParaRPr sz="1200" dirty="0">
              <a:solidFill>
                <a:srgbClr val="1C1C1C"/>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71250"/>
            <a:ext cx="8520600" cy="572700"/>
          </a:xfrm>
          <a:prstGeom prst="rect">
            <a:avLst/>
          </a:prstGeom>
        </p:spPr>
        <p:txBody>
          <a:bodyPr lIns="91425" tIns="91425" rIns="91425" bIns="91425" anchor="t" anchorCtr="0">
            <a:noAutofit/>
          </a:bodyPr>
          <a:lstStyle/>
          <a:p>
            <a:pPr lvl="0" algn="ctr">
              <a:spcBef>
                <a:spcPts val="0"/>
              </a:spcBef>
              <a:buNone/>
            </a:pPr>
            <a:r>
              <a:rPr lang="pt-BR"/>
              <a:t>Lambda - Java 8</a:t>
            </a:r>
          </a:p>
        </p:txBody>
      </p:sp>
      <p:sp>
        <p:nvSpPr>
          <p:cNvPr id="79" name="Shape 7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spcAft>
                <a:spcPts val="0"/>
              </a:spcAft>
              <a:buClr>
                <a:schemeClr val="dk1"/>
              </a:buClr>
              <a:buSzPct val="68750"/>
              <a:buFont typeface="Arial"/>
              <a:buNone/>
            </a:pPr>
            <a:r>
              <a:rPr lang="pt-BR" sz="1600">
                <a:solidFill>
                  <a:srgbClr val="1C1C1C"/>
                </a:solidFill>
                <a:highlight>
                  <a:srgbClr val="FFFFFF"/>
                </a:highlight>
              </a:rPr>
              <a:t>Essa é a sintaxe do Lambda no Java 8. Ela pode ser utilizado com qualquer </a:t>
            </a:r>
            <a:r>
              <a:rPr lang="pt-BR" sz="1600" b="1">
                <a:solidFill>
                  <a:srgbClr val="1C1C1C"/>
                </a:solidFill>
                <a:highlight>
                  <a:srgbClr val="FFFFFF"/>
                </a:highlight>
              </a:rPr>
              <a:t>interface funcional</a:t>
            </a:r>
            <a:r>
              <a:rPr lang="pt-BR" sz="1600">
                <a:solidFill>
                  <a:srgbClr val="1C1C1C"/>
                </a:solidFill>
                <a:highlight>
                  <a:srgbClr val="FFFFFF"/>
                </a:highlight>
              </a:rPr>
              <a:t>. Uma interface funcional é aquela que possui apenas um método abstrato (semanticamente falando pode haver diferenças).</a:t>
            </a:r>
          </a:p>
          <a:p>
            <a:pPr lvl="0" rtl="0">
              <a:spcBef>
                <a:spcPts val="0"/>
              </a:spcBef>
              <a:spcAft>
                <a:spcPts val="0"/>
              </a:spcAft>
              <a:buClr>
                <a:schemeClr val="dk1"/>
              </a:buClr>
              <a:buSzPct val="68750"/>
              <a:buFont typeface="Arial"/>
              <a:buNone/>
            </a:pPr>
            <a:endParaRPr sz="1600">
              <a:solidFill>
                <a:srgbClr val="1C1C1C"/>
              </a:solidFill>
              <a:highlight>
                <a:srgbClr val="FFFFFF"/>
              </a:highlight>
            </a:endParaRPr>
          </a:p>
          <a:p>
            <a:pPr lvl="0" rtl="0">
              <a:lnSpc>
                <a:spcPct val="100000"/>
              </a:lnSpc>
              <a:spcBef>
                <a:spcPts val="0"/>
              </a:spcBef>
              <a:spcAft>
                <a:spcPts val="1300"/>
              </a:spcAft>
              <a:buNone/>
            </a:pPr>
            <a:r>
              <a:rPr lang="pt-BR" sz="1600">
                <a:solidFill>
                  <a:srgbClr val="1C1C1C"/>
                </a:solidFill>
                <a:highlight>
                  <a:srgbClr val="FFFFFF"/>
                </a:highlight>
              </a:rPr>
              <a:t>O código pode ficar ainda mais enxuto. Como há apenas uma instrução dentro desse lambda, não precisamos nem do return, nem do uso das chaves:</a:t>
            </a:r>
          </a:p>
          <a:p>
            <a:pPr lvl="0" rtl="0">
              <a:spcBef>
                <a:spcPts val="0"/>
              </a:spcBef>
              <a:spcAft>
                <a:spcPts val="0"/>
              </a:spcAft>
              <a:buNone/>
            </a:pPr>
            <a:r>
              <a:rPr lang="pt-BR" sz="1400">
                <a:solidFill>
                  <a:srgbClr val="1C1C1C"/>
                </a:solidFill>
                <a:highlight>
                  <a:srgbClr val="FFFFFF"/>
                </a:highlight>
                <a:latin typeface="Courier New"/>
                <a:ea typeface="Courier New"/>
                <a:cs typeface="Courier New"/>
                <a:sym typeface="Courier New"/>
              </a:rPr>
              <a:t>Comparator&lt;String&gt; comparador = (s1, s2) -&gt;</a:t>
            </a:r>
          </a:p>
          <a:p>
            <a:pPr lvl="0" rtl="0">
              <a:spcBef>
                <a:spcPts val="0"/>
              </a:spcBef>
              <a:spcAft>
                <a:spcPts val="0"/>
              </a:spcAft>
              <a:buNone/>
            </a:pPr>
            <a:r>
              <a:rPr lang="pt-BR" sz="1400">
                <a:solidFill>
                  <a:srgbClr val="1C1C1C"/>
                </a:solidFill>
                <a:highlight>
                  <a:srgbClr val="FFFFFF"/>
                </a:highlight>
                <a:latin typeface="Courier New"/>
                <a:ea typeface="Courier New"/>
                <a:cs typeface="Courier New"/>
                <a:sym typeface="Courier New"/>
              </a:rPr>
              <a:t>  Integer.compare(s1.length(), s2.length());</a:t>
            </a:r>
          </a:p>
          <a:p>
            <a:pPr lvl="0" rtl="0">
              <a:spcBef>
                <a:spcPts val="0"/>
              </a:spcBef>
              <a:spcAft>
                <a:spcPts val="0"/>
              </a:spcAft>
              <a:buNone/>
            </a:pPr>
            <a:endParaRPr sz="1400">
              <a:solidFill>
                <a:srgbClr val="1C1C1C"/>
              </a:solidFill>
              <a:highlight>
                <a:srgbClr val="FFFFFF"/>
              </a:highlight>
              <a:latin typeface="Courier New"/>
              <a:ea typeface="Courier New"/>
              <a:cs typeface="Courier New"/>
              <a:sym typeface="Courier New"/>
            </a:endParaRPr>
          </a:p>
          <a:p>
            <a:pPr lvl="0" rtl="0">
              <a:lnSpc>
                <a:spcPct val="180000"/>
              </a:lnSpc>
              <a:spcBef>
                <a:spcPts val="0"/>
              </a:spcBef>
              <a:spcAft>
                <a:spcPts val="1300"/>
              </a:spcAft>
              <a:buNone/>
            </a:pPr>
            <a:r>
              <a:rPr lang="pt-BR" sz="1400">
                <a:solidFill>
                  <a:srgbClr val="1C1C1C"/>
                </a:solidFill>
                <a:highlight>
                  <a:srgbClr val="FFFFFF"/>
                </a:highlight>
                <a:latin typeface="Merriweather"/>
                <a:ea typeface="Merriweather"/>
                <a:cs typeface="Merriweather"/>
                <a:sym typeface="Merriweather"/>
              </a:rPr>
              <a:t>Ou ainda passar tudo isso diretamente como argumento para o sort:</a:t>
            </a:r>
          </a:p>
          <a:p>
            <a:pPr lvl="0" rtl="0">
              <a:spcBef>
                <a:spcPts val="0"/>
              </a:spcBef>
              <a:spcAft>
                <a:spcPts val="0"/>
              </a:spcAft>
              <a:buClr>
                <a:schemeClr val="dk1"/>
              </a:buClr>
              <a:buSzPct val="78571"/>
              <a:buFont typeface="Arial"/>
              <a:buNone/>
            </a:pPr>
            <a:r>
              <a:rPr lang="pt-BR" sz="1400">
                <a:solidFill>
                  <a:srgbClr val="1C1C1C"/>
                </a:solidFill>
                <a:highlight>
                  <a:srgbClr val="FFFFFF"/>
                </a:highlight>
                <a:latin typeface="Courier New"/>
                <a:ea typeface="Courier New"/>
                <a:cs typeface="Courier New"/>
                <a:sym typeface="Courier New"/>
              </a:rPr>
              <a:t>palavras.sort((s1, s2) -&gt; Integer.compare(s1.length(), s2.length()));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286" y="444766"/>
            <a:ext cx="6171428" cy="4253968"/>
          </a:xfrm>
          <a:prstGeom prst="rect">
            <a:avLst/>
          </a:prstGeom>
        </p:spPr>
      </p:pic>
    </p:spTree>
    <p:extLst>
      <p:ext uri="{BB962C8B-B14F-4D97-AF65-F5344CB8AC3E}">
        <p14:creationId xmlns:p14="http://schemas.microsoft.com/office/powerpoint/2010/main" val="424523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651" y="2146353"/>
            <a:ext cx="7212698" cy="850794"/>
          </a:xfrm>
          <a:prstGeom prst="rect">
            <a:avLst/>
          </a:prstGeom>
        </p:spPr>
      </p:pic>
    </p:spTree>
    <p:extLst>
      <p:ext uri="{BB962C8B-B14F-4D97-AF65-F5344CB8AC3E}">
        <p14:creationId xmlns:p14="http://schemas.microsoft.com/office/powerpoint/2010/main" val="158780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 </a:t>
            </a:r>
            <a:endParaRPr lang="pt-BR" dirty="0"/>
          </a:p>
        </p:txBody>
      </p:sp>
      <p:sp>
        <p:nvSpPr>
          <p:cNvPr id="3" name="Espaço Reservado para Texto 2"/>
          <p:cNvSpPr>
            <a:spLocks noGrp="1"/>
          </p:cNvSpPr>
          <p:nvPr>
            <p:ph type="body" idx="1"/>
          </p:nvPr>
        </p:nvSpPr>
        <p:spPr>
          <a:xfrm>
            <a:off x="311700" y="205483"/>
            <a:ext cx="8520600" cy="4363392"/>
          </a:xfrm>
        </p:spPr>
        <p:txBody>
          <a:bodyPr/>
          <a:lstStyle/>
          <a:p>
            <a:r>
              <a:rPr lang="pt-BR" sz="2000" dirty="0"/>
              <a:t>As expressões Lambda representam uma função anônima. Então, elas são como métodos, mas não são realmente um método. Elas são como funções anônimas no sentido de que elas tem as mesmas funcionalidades de um método, mas elas não são métodos porque não estão associadas com uma classe. Se pensar no Java como programamos hoje, criamos classes e classes têm métodos. Portanto o método tem uma classe associada a ele. No caso das expressões Lambda, não há uma classe associada a ela</a:t>
            </a:r>
            <a:r>
              <a:rPr lang="pt-BR" sz="2000" dirty="0" smtClean="0"/>
              <a:t>!</a:t>
            </a:r>
          </a:p>
          <a:p>
            <a:endParaRPr lang="pt-BR" dirty="0"/>
          </a:p>
          <a:p>
            <a:r>
              <a:rPr lang="pt-BR" dirty="0" smtClean="0"/>
              <a:t>Simon </a:t>
            </a:r>
            <a:r>
              <a:rPr lang="pt-BR" dirty="0" err="1" smtClean="0"/>
              <a:t>Ritter</a:t>
            </a:r>
            <a:endParaRPr lang="pt-BR" dirty="0"/>
          </a:p>
        </p:txBody>
      </p:sp>
    </p:spTree>
    <p:extLst>
      <p:ext uri="{BB962C8B-B14F-4D97-AF65-F5344CB8AC3E}">
        <p14:creationId xmlns:p14="http://schemas.microsoft.com/office/powerpoint/2010/main" val="3985444428"/>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712</Words>
  <Application>Microsoft Office PowerPoint</Application>
  <PresentationFormat>Apresentação na tela (16:9)</PresentationFormat>
  <Paragraphs>58</Paragraphs>
  <Slides>13</Slides>
  <Notes>6</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Courier New</vt:lpstr>
      <vt:lpstr>Merriweather</vt:lpstr>
      <vt:lpstr>Arial</vt:lpstr>
      <vt:lpstr>simple-light-2</vt:lpstr>
      <vt:lpstr>JAVA 8</vt:lpstr>
      <vt:lpstr>Ordenadores de coleção</vt:lpstr>
      <vt:lpstr>Para que serve o Stream?</vt:lpstr>
      <vt:lpstr>Exemplo do livro Java 8 Prático</vt:lpstr>
      <vt:lpstr>Comparator</vt:lpstr>
      <vt:lpstr>Lambda - Java 8</vt:lpstr>
      <vt:lpstr>Apresentação do PowerPoint</vt:lpstr>
      <vt:lpstr>Apresentação do PowerPoint</vt:lpstr>
      <vt:lpstr> </vt:lpstr>
      <vt:lpstr>MapReduce</vt:lpstr>
      <vt:lpstr>MapReduce: Fases</vt:lpstr>
      <vt:lpstr>Concluindo o pensamento</vt:lpstr>
      <vt:lpstr>Obrigado!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dc:title>
  <cp:lastModifiedBy>Microsoft</cp:lastModifiedBy>
  <cp:revision>5</cp:revision>
  <dcterms:modified xsi:type="dcterms:W3CDTF">2017-05-05T03:58:01Z</dcterms:modified>
</cp:coreProperties>
</file>