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79" r:id="rId3"/>
    <p:sldId id="278" r:id="rId4"/>
    <p:sldId id="269" r:id="rId5"/>
    <p:sldId id="270" r:id="rId6"/>
    <p:sldId id="271" r:id="rId7"/>
    <p:sldId id="272" r:id="rId8"/>
    <p:sldId id="275" r:id="rId9"/>
    <p:sldId id="276" r:id="rId10"/>
    <p:sldId id="273" r:id="rId11"/>
    <p:sldId id="274" r:id="rId12"/>
    <p:sldId id="277" r:id="rId13"/>
    <p:sldId id="280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60" autoAdjust="0"/>
  </p:normalViewPr>
  <p:slideViewPr>
    <p:cSldViewPr snapToGrid="0" snapToObjects="1">
      <p:cViewPr varScale="1">
        <p:scale>
          <a:sx n="70" d="100"/>
          <a:sy n="70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74BF7EC-2E53-C345-8DA1-866913444272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0671C7E-0845-9149-84CB-D078528968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63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917087-6306-0649-B4E1-29DDE763B567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220455D-2B6F-E748-AF1E-DB674FE6A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855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defTabSz="4324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u="sng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bg1"/>
                </a:solidFill>
                <a:latin typeface="Trebuchet MS" charset="0"/>
                <a:ea typeface="ＭＳ Ｐゴシック" charset="0"/>
                <a:cs typeface="Arial" charset="0"/>
              </a:defRPr>
            </a:lvl1pPr>
            <a:lvl2pPr marL="742883" indent="-285724" eaLnBrk="0" hangingPunct="0">
              <a:defRPr b="1">
                <a:solidFill>
                  <a:schemeClr val="bg1"/>
                </a:solidFill>
                <a:latin typeface="Trebuchet MS" charset="0"/>
                <a:ea typeface="Arial" charset="0"/>
                <a:cs typeface="Arial" charset="0"/>
              </a:defRPr>
            </a:lvl2pPr>
            <a:lvl3pPr marL="1142898" indent="-228580" eaLnBrk="0" hangingPunct="0">
              <a:defRPr b="1">
                <a:solidFill>
                  <a:schemeClr val="bg1"/>
                </a:solidFill>
                <a:latin typeface="Trebuchet MS" charset="0"/>
                <a:ea typeface="Arial" charset="0"/>
                <a:cs typeface="Arial" charset="0"/>
              </a:defRPr>
            </a:lvl3pPr>
            <a:lvl4pPr marL="1600057" indent="-228580" eaLnBrk="0" hangingPunct="0">
              <a:defRPr b="1">
                <a:solidFill>
                  <a:schemeClr val="bg1"/>
                </a:solidFill>
                <a:latin typeface="Trebuchet MS" charset="0"/>
                <a:ea typeface="Arial" charset="0"/>
                <a:cs typeface="Arial" charset="0"/>
              </a:defRPr>
            </a:lvl4pPr>
            <a:lvl5pPr marL="2057217" indent="-228580" eaLnBrk="0" hangingPunct="0">
              <a:defRPr b="1">
                <a:solidFill>
                  <a:schemeClr val="bg1"/>
                </a:solidFill>
                <a:latin typeface="Trebuchet MS" charset="0"/>
                <a:ea typeface="Arial" charset="0"/>
                <a:cs typeface="Arial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Trebuchet MS" charset="0"/>
                <a:ea typeface="Arial" charset="0"/>
                <a:cs typeface="Arial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Trebuchet MS" charset="0"/>
                <a:ea typeface="Arial" charset="0"/>
                <a:cs typeface="Arial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Trebuchet MS" charset="0"/>
                <a:ea typeface="Arial" charset="0"/>
                <a:cs typeface="Arial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Trebuchet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DFC6EC-7D0D-6246-B765-B86F34919C54}" type="slidenum">
              <a:rPr lang="fr-FR" b="0">
                <a:solidFill>
                  <a:prstClr val="black"/>
                </a:solidFill>
                <a:latin typeface="Arial" charset="0"/>
              </a:rPr>
              <a:pPr eaLnBrk="1" hangingPunct="1"/>
              <a:t>1</a:t>
            </a:fld>
            <a:endParaRPr lang="fr-FR" b="0" dirty="0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6876"/>
            <a:ext cx="7772400" cy="1217177"/>
          </a:xfrm>
        </p:spPr>
        <p:txBody>
          <a:bodyPr anchor="b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89453"/>
            <a:ext cx="7772400" cy="47967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pic>
        <p:nvPicPr>
          <p:cNvPr id="8" name="Picture 7" descr="logo-talend-vecto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953" y="340045"/>
            <a:ext cx="1368653" cy="34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3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8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3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et modifiez le titre</a:t>
            </a:r>
            <a:endParaRPr lang="en-US" noProof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68400"/>
            <a:ext cx="822960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  <a:endParaRPr lang="en-US" noProof="0"/>
          </a:p>
        </p:txBody>
      </p:sp>
      <p:sp>
        <p:nvSpPr>
          <p:cNvPr id="1030" name="TextBox 11"/>
          <p:cNvSpPr txBox="1">
            <a:spLocks noChangeArrowheads="1"/>
          </p:cNvSpPr>
          <p:nvPr/>
        </p:nvSpPr>
        <p:spPr bwMode="auto">
          <a:xfrm>
            <a:off x="-55563" y="1982788"/>
            <a:ext cx="9144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600" smtClean="0">
              <a:solidFill>
                <a:srgbClr val="444446"/>
              </a:solidFill>
            </a:endParaRPr>
          </a:p>
        </p:txBody>
      </p:sp>
      <p:pic>
        <p:nvPicPr>
          <p:cNvPr id="8" name="Picture 7" descr="logo-talend-vector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013" y="6427789"/>
            <a:ext cx="671512" cy="170156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79412" y="6267139"/>
            <a:ext cx="114935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algn="just" defTabSz="457200" rtl="0" fontAlgn="auto">
              <a:spcBef>
                <a:spcPts val="0"/>
              </a:spcBef>
              <a:spcAft>
                <a:spcPts val="850"/>
              </a:spcAft>
              <a:defRPr sz="90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© Talend 2014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Lucida Grande" charset="0"/>
        <a:buChar char="➜"/>
        <a:defRPr sz="2800" kern="1200">
          <a:solidFill>
            <a:srgbClr val="657C95"/>
          </a:solidFill>
          <a:latin typeface="+mn-lt"/>
          <a:ea typeface="ＭＳ Ｐゴシック" charset="0"/>
          <a:cs typeface="ＭＳ Ｐゴシック" charset="0"/>
        </a:defRPr>
      </a:lvl1pPr>
      <a:lvl2pPr marL="639763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400" kern="1200">
          <a:solidFill>
            <a:srgbClr val="4C4C4C"/>
          </a:solidFill>
          <a:latin typeface="+mn-lt"/>
          <a:ea typeface="ＭＳ Ｐゴシック" charset="0"/>
          <a:cs typeface="+mn-cs"/>
        </a:defRPr>
      </a:lvl2pPr>
      <a:lvl3pPr marL="9144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rgbClr val="4C4C4C"/>
          </a:solidFill>
          <a:latin typeface="+mn-lt"/>
          <a:ea typeface="ＭＳ Ｐゴシック" charset="0"/>
          <a:cs typeface="+mn-cs"/>
        </a:defRPr>
      </a:lvl3pPr>
      <a:lvl4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ern="1200">
          <a:solidFill>
            <a:srgbClr val="4C4C4C"/>
          </a:solidFill>
          <a:latin typeface="+mn-lt"/>
          <a:ea typeface="ＭＳ Ｐゴシック" charset="0"/>
          <a:cs typeface="+mn-cs"/>
        </a:defRPr>
      </a:lvl4pPr>
      <a:lvl5pPr marL="1371600" indent="-228600" algn="l" defTabSz="457200" rtl="0" eaLnBrk="1" fontAlgn="base" hangingPunct="1">
        <a:spcBef>
          <a:spcPts val="625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rgbClr val="4C4C4C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xa5XWWJ40X_WYb8MiDbRGtHx20f4CfXHfi7cg4RHahk/ed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ide/" TargetMode="External"/><Relationship Id="rId2" Type="http://schemas.openxmlformats.org/officeDocument/2006/relationships/hyperlink" Target="http://karaf.apache.org/index/community/download/archives.html#Karaf2.3.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schneider/training_osgi" TargetMode="External"/><Relationship Id="rId4" Type="http://schemas.openxmlformats.org/officeDocument/2006/relationships/hyperlink" Target="http://maven.apache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OSGi Training</a:t>
            </a:r>
            <a:endParaRPr lang="fr-FR" dirty="0"/>
          </a:p>
        </p:txBody>
      </p:sp>
      <p:sp>
        <p:nvSpPr>
          <p:cNvPr id="5123" name="Sous-titre 6"/>
          <p:cNvSpPr>
            <a:spLocks noGrp="1"/>
          </p:cNvSpPr>
          <p:nvPr>
            <p:ph type="subTitle" idx="1"/>
          </p:nvPr>
        </p:nvSpPr>
        <p:spPr>
          <a:xfrm>
            <a:off x="685800" y="1799685"/>
            <a:ext cx="7772400" cy="479679"/>
          </a:xfrm>
        </p:spPr>
        <p:txBody>
          <a:bodyPr>
            <a:normAutofit/>
          </a:bodyPr>
          <a:lstStyle/>
          <a:p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8650" y="2626949"/>
            <a:ext cx="24754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Christian Schneider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Open Source Architect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cschneider@talend.com</a:t>
            </a:r>
          </a:p>
        </p:txBody>
      </p:sp>
    </p:spTree>
    <p:extLst>
      <p:ext uri="{BB962C8B-B14F-4D97-AF65-F5344CB8AC3E}">
        <p14:creationId xmlns:p14="http://schemas.microsoft.com/office/powerpoint/2010/main" val="36927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de-DE" dirty="0" smtClean="0"/>
              <a:t>Lifecycle	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7806267" cy="4597399"/>
          </a:xfrm>
        </p:spPr>
        <p:txBody>
          <a:bodyPr/>
          <a:lstStyle/>
          <a:p>
            <a:r>
              <a:rPr lang="de-DE" dirty="0" smtClean="0"/>
              <a:t>Reflects dynamic nature</a:t>
            </a:r>
            <a:br>
              <a:rPr lang="de-DE" dirty="0" smtClean="0"/>
            </a:br>
            <a:r>
              <a:rPr lang="de-DE" dirty="0" smtClean="0"/>
              <a:t>of OSGi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Resolve: Imported packages are bound to bundles that export them</a:t>
            </a:r>
          </a:p>
          <a:p>
            <a:r>
              <a:rPr lang="de-DE" dirty="0" smtClean="0"/>
              <a:t>Start: Activator start method is called</a:t>
            </a:r>
          </a:p>
          <a:p>
            <a:r>
              <a:rPr lang="de-DE" dirty="0" smtClean="0"/>
              <a:t>Stop: Activator stop method is called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52391" y="330200"/>
            <a:ext cx="3939209" cy="273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20203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OSGi Service: Java object instance + Properties</a:t>
            </a:r>
          </a:p>
          <a:p>
            <a:r>
              <a:rPr lang="de-DE" sz="2400" dirty="0" smtClean="0"/>
              <a:t>Bundles can register / unregister services at runtime</a:t>
            </a:r>
          </a:p>
          <a:p>
            <a:r>
              <a:rPr lang="de-DE" sz="2400" dirty="0" smtClean="0"/>
              <a:t>Bundles can listen to service lifecycle -&gt; ServiceReference</a:t>
            </a:r>
          </a:p>
          <a:p>
            <a:r>
              <a:rPr lang="de-DE" sz="2400" dirty="0" smtClean="0"/>
              <a:t>Service object retrieved using context.getService(reference)</a:t>
            </a:r>
          </a:p>
          <a:p>
            <a:r>
              <a:rPr lang="de-DE" sz="2400" dirty="0" smtClean="0"/>
              <a:t>Calls on service objects are pure java method calls. No magic</a:t>
            </a:r>
          </a:p>
          <a:p>
            <a:r>
              <a:rPr lang="de-DE" sz="2400" dirty="0" smtClean="0"/>
              <a:t>Never hold service objects over longer periods. Unget after use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33" y="4055774"/>
            <a:ext cx="4926600" cy="1861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6157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Apache </a:t>
            </a:r>
            <a:r>
              <a:rPr lang="de-DE" sz="2800" dirty="0" smtClean="0"/>
              <a:t>Karaf, </a:t>
            </a:r>
            <a:r>
              <a:rPr lang="de-DE" sz="2800" dirty="0"/>
              <a:t>Blueprint </a:t>
            </a:r>
            <a:r>
              <a:rPr lang="de-DE" sz="2800" dirty="0" smtClean="0"/>
              <a:t>and OSGi services</a:t>
            </a:r>
            <a:endParaRPr lang="de-DE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See apachecon talk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docs.google.com/presentation/d/1xa5XWWJ40X_WYb8MiDbRGtHx20f4CfXHfi7cg4RHahk/edit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0503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Organizations and Projects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6138"/>
            <a:ext cx="8229600" cy="5500071"/>
          </a:xfrm>
        </p:spPr>
        <p:txBody>
          <a:bodyPr/>
          <a:lstStyle/>
          <a:p>
            <a:r>
              <a:rPr lang="de-DE" sz="1800" dirty="0" smtClean="0"/>
              <a:t>Apache</a:t>
            </a:r>
          </a:p>
          <a:p>
            <a:pPr lvl="1"/>
            <a:r>
              <a:rPr lang="de-DE" sz="1800" dirty="0" smtClean="0"/>
              <a:t>Felix -&gt; OSGi Framework and impls to OSGi specs</a:t>
            </a:r>
          </a:p>
          <a:p>
            <a:pPr lvl="2"/>
            <a:r>
              <a:rPr lang="de-DE" sz="1400" dirty="0" smtClean="0"/>
              <a:t>Maven  bundle plugin -&gt; uses bnd to create bundles</a:t>
            </a:r>
          </a:p>
          <a:p>
            <a:pPr lvl="1"/>
            <a:r>
              <a:rPr lang="de-DE" sz="1800" dirty="0" smtClean="0"/>
              <a:t>Karaf -&gt; OSGi Server</a:t>
            </a:r>
          </a:p>
          <a:p>
            <a:pPr lvl="1"/>
            <a:r>
              <a:rPr lang="de-DE" sz="1800" dirty="0" smtClean="0"/>
              <a:t>Aries -&gt; impls to OSGi specs</a:t>
            </a:r>
          </a:p>
          <a:p>
            <a:pPr lvl="2"/>
            <a:r>
              <a:rPr lang="de-DE" sz="1800" dirty="0" smtClean="0"/>
              <a:t>Blueprint</a:t>
            </a:r>
          </a:p>
          <a:p>
            <a:pPr lvl="2"/>
            <a:r>
              <a:rPr lang="de-DE" sz="1800" dirty="0" smtClean="0"/>
              <a:t>JPA</a:t>
            </a:r>
          </a:p>
          <a:p>
            <a:pPr lvl="2"/>
            <a:r>
              <a:rPr lang="de-DE" sz="1800" dirty="0" smtClean="0"/>
              <a:t>JNDI</a:t>
            </a:r>
          </a:p>
          <a:p>
            <a:r>
              <a:rPr lang="de-DE" sz="1800" dirty="0" smtClean="0"/>
              <a:t>Eclipse</a:t>
            </a:r>
          </a:p>
          <a:p>
            <a:pPr lvl="1"/>
            <a:r>
              <a:rPr lang="de-DE" sz="1800" dirty="0" smtClean="0"/>
              <a:t>Equinox -&gt; OSGi Framework</a:t>
            </a:r>
          </a:p>
          <a:p>
            <a:pPr lvl="1"/>
            <a:r>
              <a:rPr lang="de-DE" sz="1800" dirty="0" smtClean="0"/>
              <a:t>Other OSGi spec impls</a:t>
            </a:r>
          </a:p>
          <a:p>
            <a:r>
              <a:rPr lang="de-DE" sz="1800" dirty="0" smtClean="0"/>
              <a:t>OPS4J</a:t>
            </a:r>
          </a:p>
          <a:p>
            <a:pPr lvl="1"/>
            <a:r>
              <a:rPr lang="de-DE" sz="1800" dirty="0" smtClean="0"/>
              <a:t>Pax Project -&gt; OSGi tools</a:t>
            </a:r>
          </a:p>
          <a:p>
            <a:pPr lvl="2"/>
            <a:r>
              <a:rPr lang="de-DE" sz="1800" dirty="0" smtClean="0"/>
              <a:t>Pax Web</a:t>
            </a:r>
          </a:p>
          <a:p>
            <a:pPr lvl="2"/>
            <a:r>
              <a:rPr lang="de-DE" sz="1800" dirty="0" smtClean="0"/>
              <a:t>Pax Exam</a:t>
            </a:r>
          </a:p>
          <a:p>
            <a:r>
              <a:rPr lang="de-DE" sz="1800" dirty="0" smtClean="0"/>
              <a:t>OSGi Alliance</a:t>
            </a:r>
          </a:p>
          <a:p>
            <a:pPr lvl="1"/>
            <a:r>
              <a:rPr lang="de-DE" sz="1400" dirty="0" smtClean="0"/>
              <a:t>Bnd -&gt; Tool to create Manifests for bundles</a:t>
            </a:r>
          </a:p>
          <a:p>
            <a:pPr lvl="1"/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58729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OSGi basics</a:t>
            </a:r>
          </a:p>
          <a:p>
            <a:r>
              <a:rPr lang="de-DE" dirty="0" smtClean="0"/>
              <a:t>Blueprint (Dependency Injection)</a:t>
            </a:r>
          </a:p>
          <a:p>
            <a:r>
              <a:rPr lang="de-DE" dirty="0" smtClean="0"/>
              <a:t>Pax Exam (Integration Tests)</a:t>
            </a:r>
          </a:p>
          <a:p>
            <a:r>
              <a:rPr lang="de-DE" dirty="0" smtClean="0"/>
              <a:t>Apache CXF (Web Services and Rest Resources)</a:t>
            </a:r>
          </a:p>
          <a:p>
            <a:r>
              <a:rPr lang="de-DE" dirty="0" smtClean="0"/>
              <a:t>Apache Camel (Integration)</a:t>
            </a:r>
          </a:p>
          <a:p>
            <a:r>
              <a:rPr lang="de-DE" dirty="0" smtClean="0"/>
              <a:t>JPA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688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Prerequisites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Apache Karaf 2.3.5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Eclipse Luna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Apache Maven 3.0.x</a:t>
            </a:r>
            <a:endParaRPr lang="de-DE" dirty="0" smtClean="0"/>
          </a:p>
          <a:p>
            <a:r>
              <a:rPr lang="de-DE" smtClean="0">
                <a:hlinkClick r:id="rId5"/>
              </a:rPr>
              <a:t>Training templates</a:t>
            </a:r>
            <a:endParaRPr lang="de-DE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745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OSGi	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1400"/>
            <a:ext cx="8229600" cy="191346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969696"/>
                </a:solidFill>
                <a:latin typeface="Liberation Sans" pitchFamily="18"/>
                <a:ea typeface="WenQuanYi Micro Hei" pitchFamily="2"/>
                <a:cs typeface="Liberation Sans" pitchFamily="2"/>
              </a:rPr>
              <a:t>OSGi : </a:t>
            </a:r>
            <a:r>
              <a:rPr lang="en-US" b="1" dirty="0" err="1">
                <a:solidFill>
                  <a:srgbClr val="969696"/>
                </a:solidFill>
                <a:latin typeface="Liberation Sans" pitchFamily="18"/>
                <a:ea typeface="WenQuanYi Micro Hei" pitchFamily="2"/>
                <a:cs typeface="Liberation Sans" pitchFamily="2"/>
              </a:rPr>
              <a:t>OpenSoftware</a:t>
            </a:r>
            <a:r>
              <a:rPr lang="en-US" b="1" dirty="0">
                <a:solidFill>
                  <a:srgbClr val="969696"/>
                </a:solidFill>
                <a:latin typeface="Liberation Sans" pitchFamily="18"/>
                <a:ea typeface="WenQuanYi Micro Hei" pitchFamily="2"/>
                <a:cs typeface="Liberation Sans" pitchFamily="2"/>
              </a:rPr>
              <a:t> Gateway initiative</a:t>
            </a:r>
          </a:p>
          <a:p>
            <a:pPr marL="0" lvl="0" indent="0">
              <a:buNone/>
            </a:pPr>
            <a:endParaRPr lang="en-US" b="1" i="1" dirty="0" smtClean="0">
              <a:solidFill>
                <a:srgbClr val="969696"/>
              </a:solidFill>
              <a:latin typeface="Liberation Sans" pitchFamily="18"/>
              <a:ea typeface="WenQuanYi Micro Hei" pitchFamily="2"/>
              <a:cs typeface="Liberation Sans" pitchFamily="2"/>
            </a:endParaRPr>
          </a:p>
          <a:p>
            <a:pPr marL="0" lvl="0" indent="0">
              <a:buNone/>
            </a:pPr>
            <a:r>
              <a:rPr lang="en-US" b="1" i="1" dirty="0" smtClean="0">
                <a:solidFill>
                  <a:srgbClr val="969696"/>
                </a:solidFill>
                <a:latin typeface="Liberation Sans" pitchFamily="18"/>
                <a:ea typeface="WenQuanYi Micro Hei" pitchFamily="2"/>
                <a:cs typeface="Liberation Sans" pitchFamily="2"/>
              </a:rPr>
              <a:t>OSGi </a:t>
            </a:r>
            <a:r>
              <a:rPr lang="en-US" b="1" i="1" dirty="0">
                <a:solidFill>
                  <a:srgbClr val="969696"/>
                </a:solidFill>
                <a:latin typeface="Liberation Sans" pitchFamily="18"/>
                <a:ea typeface="WenQuanYi Micro Hei" pitchFamily="2"/>
                <a:cs typeface="Liberation Sans" pitchFamily="2"/>
              </a:rPr>
              <a:t>is a dynamic and modular platform for Java, created </a:t>
            </a:r>
            <a:r>
              <a:rPr lang="en-US" b="1" i="1" dirty="0" smtClean="0">
                <a:solidFill>
                  <a:srgbClr val="969696"/>
                </a:solidFill>
                <a:latin typeface="Liberation Sans" pitchFamily="18"/>
                <a:ea typeface="WenQuanYi Micro Hei" pitchFamily="2"/>
                <a:cs typeface="Liberation Sans" pitchFamily="2"/>
              </a:rPr>
              <a:t>in </a:t>
            </a:r>
            <a:r>
              <a:rPr lang="en-US" b="1" i="1" dirty="0">
                <a:solidFill>
                  <a:srgbClr val="969696"/>
                </a:solidFill>
                <a:latin typeface="Liberation Sans" pitchFamily="18"/>
                <a:ea typeface="WenQuanYi Micro Hei" pitchFamily="2"/>
                <a:cs typeface="Liberation Sans" pitchFamily="2"/>
              </a:rPr>
              <a:t>1999 by IBM, Oracle, Sun, Ericson, etc. It's the OSGi </a:t>
            </a:r>
            <a:r>
              <a:rPr lang="en-US" b="1" i="1" dirty="0" smtClean="0">
                <a:solidFill>
                  <a:srgbClr val="969696"/>
                </a:solidFill>
                <a:latin typeface="Liberation Sans" pitchFamily="18"/>
                <a:ea typeface="WenQuanYi Micro Hei" pitchFamily="2"/>
                <a:cs typeface="Liberation Sans" pitchFamily="2"/>
              </a:rPr>
              <a:t>Alliance </a:t>
            </a:r>
            <a:r>
              <a:rPr lang="en-US" b="1" i="1" dirty="0">
                <a:solidFill>
                  <a:srgbClr val="969696"/>
                </a:solidFill>
                <a:latin typeface="Liberation Sans" pitchFamily="18"/>
                <a:ea typeface="WenQuanYi Micro Hei" pitchFamily="2"/>
                <a:cs typeface="Liberation Sans" pitchFamily="2"/>
              </a:rPr>
              <a:t>and OSGi Expert Group.</a:t>
            </a:r>
          </a:p>
          <a:p>
            <a:pPr marL="0" indent="0">
              <a:buNone/>
            </a:pPr>
            <a:endParaRPr lang="en-US" b="1" i="1" dirty="0">
              <a:solidFill>
                <a:srgbClr val="969696"/>
              </a:solidFill>
              <a:latin typeface="Liberation Sans" pitchFamily="18"/>
              <a:ea typeface="WenQuanYi Micro Hei" pitchFamily="2"/>
              <a:cs typeface="Liberation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634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OSGi Architecture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614" y="1481627"/>
            <a:ext cx="6480720" cy="4164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226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Execution Environment (Framework)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OSGi framework</a:t>
            </a:r>
          </a:p>
          <a:p>
            <a:pPr lvl="1"/>
            <a:r>
              <a:rPr lang="de-DE" dirty="0" smtClean="0"/>
              <a:t>Runtime kernel that allows to run bundles</a:t>
            </a:r>
          </a:p>
          <a:p>
            <a:pPr lvl="1"/>
            <a:r>
              <a:rPr lang="de-DE" dirty="0" smtClean="0"/>
              <a:t>Bundles can be managed at runtime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276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Modules (Bundle)</a:t>
            </a:r>
            <a:endParaRPr lang="de-DE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168399"/>
            <a:ext cx="7213600" cy="5046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Lucida Grande" charset="0"/>
              <a:buChar char="➜"/>
              <a:defRPr sz="2800" kern="1200">
                <a:solidFill>
                  <a:srgbClr val="657C95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rgbClr val="4C4C4C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rgbClr val="4C4C4C"/>
                </a:solidFill>
                <a:latin typeface="+mn-lt"/>
                <a:ea typeface="ＭＳ Ｐゴシック" charset="0"/>
                <a:cs typeface="+mn-cs"/>
              </a:defRPr>
            </a:lvl3pPr>
            <a:lvl4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kern="1200">
                <a:solidFill>
                  <a:srgbClr val="4C4C4C"/>
                </a:solidFill>
                <a:latin typeface="+mn-lt"/>
                <a:ea typeface="ＭＳ Ｐゴシック" charset="0"/>
                <a:cs typeface="+mn-cs"/>
              </a:defRPr>
            </a:lvl4pPr>
            <a:lvl5pPr marL="1371600" indent="-228600" algn="l" defTabSz="457200" rtl="0" eaLnBrk="1" fontAlgn="base" hangingPunct="1">
              <a:spcBef>
                <a:spcPts val="625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 kern="1200">
                <a:solidFill>
                  <a:srgbClr val="4C4C4C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Bundle</a:t>
            </a:r>
          </a:p>
          <a:p>
            <a:pPr lvl="1"/>
            <a:r>
              <a:rPr lang="de-DE" dirty="0" smtClean="0"/>
              <a:t>Jar with additional meta data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Classes are resolved on package level not on bundle level</a:t>
            </a:r>
          </a:p>
          <a:p>
            <a:pPr lvl="1"/>
            <a:r>
              <a:rPr lang="de-DE" dirty="0" smtClean="0"/>
              <a:t>Bundles have to explicitly specify the packages they need and offer. Everything else is private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1600199" y="2506132"/>
            <a:ext cx="3903134" cy="17102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1"/>
            <a:r>
              <a:rPr lang="en-US" dirty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Bundle</a:t>
            </a:r>
            <a:r>
              <a:rPr lang="en-US" dirty="0" smtClean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­-Version</a:t>
            </a:r>
            <a:r>
              <a:rPr lang="en-US" dirty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1.1.0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Bundle-­</a:t>
            </a:r>
            <a:r>
              <a:rPr lang="en-US" dirty="0" err="1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SymbolicName</a:t>
            </a:r>
            <a:r>
              <a:rPr lang="en-US" dirty="0" smtClean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org.myorg.mybundle</a:t>
            </a:r>
            <a:endParaRPr lang="en-US" dirty="0" smtClean="0">
              <a:solidFill>
                <a:srgbClr val="000000"/>
              </a:solidFill>
              <a:latin typeface="Courier 10 Pitch" pitchFamily="18"/>
              <a:ea typeface="WenQuanYi Micro Hei" pitchFamily="2"/>
              <a:cs typeface="Courier 10 Pitch" pitchFamily="2"/>
            </a:endParaRPr>
          </a:p>
          <a:p>
            <a:pPr lvl="1"/>
            <a:endParaRPr lang="en-US" dirty="0">
              <a:solidFill>
                <a:srgbClr val="000000"/>
              </a:solidFill>
              <a:latin typeface="Courier 10 Pitch" pitchFamily="18"/>
              <a:ea typeface="WenQuanYi Micro Hei" pitchFamily="2"/>
              <a:cs typeface="Courier 10 Pitch" pitchFamily="2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Export-Package</a:t>
            </a:r>
            <a:r>
              <a:rPr lang="en-US" dirty="0" smtClean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org.myorg.mypackage;version</a:t>
            </a:r>
            <a:r>
              <a:rPr lang="en-US" dirty="0" smtClean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=1.0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Import-­</a:t>
            </a:r>
            <a:r>
              <a:rPr lang="en-US" dirty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Package: </a:t>
            </a:r>
            <a:r>
              <a:rPr lang="en-US" dirty="0" err="1" smtClean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org.other.package;version</a:t>
            </a:r>
            <a:r>
              <a:rPr lang="en-US" dirty="0" smtClean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=[1.0;1.5)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Bundle</a:t>
            </a:r>
            <a:r>
              <a:rPr lang="en-US" dirty="0" smtClean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­-Activator</a:t>
            </a:r>
            <a:r>
              <a:rPr lang="en-US" dirty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org.myorg.Activator</a:t>
            </a:r>
            <a:endParaRPr lang="en-US" dirty="0">
              <a:solidFill>
                <a:srgbClr val="000000"/>
              </a:solidFill>
              <a:latin typeface="Courier 10 Pitch" pitchFamily="18"/>
              <a:ea typeface="WenQuanYi Micro Hei" pitchFamily="2"/>
              <a:cs typeface="Courier 10 Pitch" pitchFamily="2"/>
            </a:endParaRPr>
          </a:p>
          <a:p>
            <a:pPr lvl="1"/>
            <a:endParaRPr lang="en-US" dirty="0">
              <a:solidFill>
                <a:srgbClr val="000000"/>
              </a:solidFill>
              <a:latin typeface="Courier 10 Pitch" pitchFamily="18"/>
              <a:ea typeface="WenQuanYi Micro Hei" pitchFamily="2"/>
              <a:cs typeface="Courier 10 Pitch" pitchFamily="2"/>
            </a:endParaRPr>
          </a:p>
          <a:p>
            <a:pPr lvl="1"/>
            <a:endParaRPr lang="en-US" dirty="0">
              <a:solidFill>
                <a:srgbClr val="000000"/>
              </a:solidFill>
              <a:latin typeface="Courier 10 Pitch" pitchFamily="18"/>
              <a:ea typeface="WenQuanYi Micro Hei" pitchFamily="2"/>
              <a:cs typeface="Courier 10 Pitch" pitchFamily="2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5173134" y="2582333"/>
            <a:ext cx="160866" cy="42333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503333" y="2582333"/>
            <a:ext cx="2768600" cy="482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1600" dirty="0" smtClean="0">
                <a:solidFill>
                  <a:schemeClr val="accent6"/>
                </a:solidFill>
              </a:rPr>
              <a:t>Version and Name are unique</a:t>
            </a:r>
            <a:br>
              <a:rPr lang="de-DE" sz="1600" dirty="0" smtClean="0">
                <a:solidFill>
                  <a:schemeClr val="accent6"/>
                </a:solidFill>
              </a:rPr>
            </a:br>
            <a:r>
              <a:rPr lang="de-DE" sz="1600" dirty="0" smtClean="0">
                <a:solidFill>
                  <a:schemeClr val="accent6"/>
                </a:solidFill>
              </a:rPr>
              <a:t>in the framework</a:t>
            </a:r>
          </a:p>
        </p:txBody>
      </p:sp>
    </p:spTree>
    <p:extLst>
      <p:ext uri="{BB962C8B-B14F-4D97-AF65-F5344CB8AC3E}">
        <p14:creationId xmlns:p14="http://schemas.microsoft.com/office/powerpoint/2010/main" val="247359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Modules (Class loading)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399"/>
            <a:ext cx="7823200" cy="4326468"/>
          </a:xfrm>
        </p:spPr>
        <p:txBody>
          <a:bodyPr/>
          <a:lstStyle/>
          <a:p>
            <a:r>
              <a:rPr lang="de-DE" dirty="0" smtClean="0"/>
              <a:t>Each bundle has its own class loader</a:t>
            </a:r>
          </a:p>
          <a:p>
            <a:r>
              <a:rPr lang="de-DE" dirty="0" smtClean="0"/>
              <a:t>java.* and packages specified in boot delegation resolved from Parent classloader (Framework classloader)</a:t>
            </a:r>
          </a:p>
          <a:p>
            <a:r>
              <a:rPr lang="de-DE" dirty="0" smtClean="0"/>
              <a:t>For each Import-Package the bundle classloader delegates to the classloader of the</a:t>
            </a:r>
            <a:br>
              <a:rPr lang="de-DE" dirty="0" smtClean="0"/>
            </a:br>
            <a:r>
              <a:rPr lang="de-DE" dirty="0" smtClean="0"/>
              <a:t>bound bundle that exports the package</a:t>
            </a:r>
          </a:p>
          <a:p>
            <a:r>
              <a:rPr lang="de-DE" dirty="0" smtClean="0"/>
              <a:t>All other packages resolved</a:t>
            </a:r>
            <a:br>
              <a:rPr lang="de-DE" dirty="0" smtClean="0"/>
            </a:br>
            <a:r>
              <a:rPr lang="de-DE" dirty="0" smtClean="0"/>
              <a:t> internally from bundle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6527799" y="3661833"/>
            <a:ext cx="1498600" cy="82126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Parent Classloader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4394200" y="5431366"/>
            <a:ext cx="1498600" cy="82126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Bundle A Classloader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7188200" y="5431366"/>
            <a:ext cx="1498600" cy="82126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Bundle B Classloader</a:t>
            </a:r>
            <a:endParaRPr lang="de-DE" dirty="0"/>
          </a:p>
        </p:txBody>
      </p:sp>
      <p:cxnSp>
        <p:nvCxnSpPr>
          <p:cNvPr id="10" name="Straight Arrow Connector 9"/>
          <p:cNvCxnSpPr>
            <a:stCxn id="7" idx="0"/>
            <a:endCxn id="4" idx="2"/>
          </p:cNvCxnSpPr>
          <p:nvPr/>
        </p:nvCxnSpPr>
        <p:spPr>
          <a:xfrm flipV="1">
            <a:off x="5143500" y="4483099"/>
            <a:ext cx="2133599" cy="948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82165" y="4737098"/>
            <a:ext cx="2345266" cy="592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1600" dirty="0" smtClean="0">
                <a:solidFill>
                  <a:schemeClr val="accent6"/>
                </a:solidFill>
              </a:rPr>
              <a:t>java.*,</a:t>
            </a:r>
          </a:p>
          <a:p>
            <a:r>
              <a:rPr lang="de-DE" sz="1600" dirty="0" smtClean="0">
                <a:solidFill>
                  <a:schemeClr val="accent6"/>
                </a:solidFill>
              </a:rPr>
              <a:t>boot delegation packages</a:t>
            </a:r>
          </a:p>
        </p:txBody>
      </p: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5892800" y="5841999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85933" y="5579533"/>
            <a:ext cx="1109133" cy="338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org.other.package.*</a:t>
            </a:r>
            <a:endParaRPr lang="de-DE" sz="16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875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Modules (Classloading 2)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8229600" cy="4648200"/>
          </a:xfrm>
        </p:spPr>
        <p:txBody>
          <a:bodyPr/>
          <a:lstStyle/>
          <a:p>
            <a:r>
              <a:rPr lang="de-DE" dirty="0" smtClean="0"/>
              <a:t>The classloader of a class is the </a:t>
            </a:r>
            <a:r>
              <a:rPr lang="de-DE" dirty="0"/>
              <a:t>(delegated) </a:t>
            </a:r>
            <a:r>
              <a:rPr lang="de-DE" dirty="0" smtClean="0"/>
              <a:t> classloader that ultimately loaded the class</a:t>
            </a:r>
          </a:p>
          <a:p>
            <a:pPr marL="0" indent="0">
              <a:buNone/>
            </a:pPr>
            <a:r>
              <a:rPr lang="de-DE" dirty="0" smtClean="0"/>
              <a:t>Example:</a:t>
            </a:r>
            <a:br>
              <a:rPr lang="de-DE" dirty="0" smtClean="0"/>
            </a:br>
            <a:r>
              <a:rPr lang="de-DE" dirty="0" smtClean="0"/>
              <a:t>Class A from Bundle BundleA</a:t>
            </a:r>
          </a:p>
          <a:p>
            <a:pPr marL="0" indent="0">
              <a:buNone/>
            </a:pPr>
            <a:r>
              <a:rPr lang="de-DE" dirty="0" smtClean="0"/>
              <a:t>Class B from Bundle BundleB</a:t>
            </a:r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Code inside class A:</a:t>
            </a:r>
            <a:br>
              <a:rPr lang="de-DE" dirty="0" smtClean="0"/>
            </a:br>
            <a:r>
              <a:rPr lang="de-DE" sz="2000" dirty="0" smtClean="0">
                <a:latin typeface="Letter Gothic" pitchFamily="49" charset="0"/>
              </a:rPr>
              <a:t>this.getClass().getClassloader()</a:t>
            </a:r>
            <a:r>
              <a:rPr lang="de-DE" sz="2000" dirty="0"/>
              <a:t> -&gt; Classloader of Bundle </a:t>
            </a:r>
            <a:r>
              <a:rPr lang="de-DE" sz="2000" dirty="0" smtClean="0"/>
              <a:t>A</a:t>
            </a:r>
            <a:r>
              <a:rPr lang="de-DE" sz="2000" dirty="0" smtClean="0">
                <a:latin typeface="Letter Gothic" pitchFamily="49" charset="0"/>
              </a:rPr>
              <a:t/>
            </a:r>
            <a:br>
              <a:rPr lang="de-DE" sz="2000" dirty="0" smtClean="0">
                <a:latin typeface="Letter Gothic" pitchFamily="49" charset="0"/>
              </a:rPr>
            </a:br>
            <a:r>
              <a:rPr lang="de-DE" sz="2000" dirty="0" smtClean="0">
                <a:latin typeface="Letter Gothic" pitchFamily="49" charset="0"/>
              </a:rPr>
              <a:t>B b = new B();</a:t>
            </a:r>
            <a:br>
              <a:rPr lang="de-DE" sz="2000" dirty="0" smtClean="0">
                <a:latin typeface="Letter Gothic" pitchFamily="49" charset="0"/>
              </a:rPr>
            </a:br>
            <a:r>
              <a:rPr lang="de-DE" sz="2000" dirty="0" smtClean="0">
                <a:latin typeface="Letter Gothic" pitchFamily="49" charset="0"/>
              </a:rPr>
              <a:t>b.getClass().getClassloader()</a:t>
            </a:r>
            <a:r>
              <a:rPr lang="de-DE" dirty="0" smtClean="0"/>
              <a:t> </a:t>
            </a:r>
            <a:r>
              <a:rPr lang="de-DE" sz="2000" dirty="0" smtClean="0"/>
              <a:t>-&gt; Classloader of Bundle B</a:t>
            </a:r>
          </a:p>
        </p:txBody>
      </p:sp>
    </p:spTree>
    <p:extLst>
      <p:ext uri="{BB962C8B-B14F-4D97-AF65-F5344CB8AC3E}">
        <p14:creationId xmlns:p14="http://schemas.microsoft.com/office/powerpoint/2010/main" val="2108691116"/>
      </p:ext>
    </p:extLst>
  </p:cSld>
  <p:clrMapOvr>
    <a:masterClrMapping/>
  </p:clrMapOvr>
</p:sld>
</file>

<file path=ppt/theme/theme1.xml><?xml version="1.0" encoding="utf-8"?>
<a:theme xmlns:a="http://schemas.openxmlformats.org/drawingml/2006/main" name="Talend-PP-template">
  <a:themeElements>
    <a:clrScheme name="Talend Colors">
      <a:dk1>
        <a:srgbClr val="2F5699"/>
      </a:dk1>
      <a:lt1>
        <a:sysClr val="window" lastClr="FFFFFF"/>
      </a:lt1>
      <a:dk2>
        <a:srgbClr val="444446"/>
      </a:dk2>
      <a:lt2>
        <a:srgbClr val="EEF3F7"/>
      </a:lt2>
      <a:accent1>
        <a:srgbClr val="B6D330"/>
      </a:accent1>
      <a:accent2>
        <a:srgbClr val="4ABDE5"/>
      </a:accent2>
      <a:accent3>
        <a:srgbClr val="96A6B8"/>
      </a:accent3>
      <a:accent4>
        <a:srgbClr val="4C933E"/>
      </a:accent4>
      <a:accent5>
        <a:srgbClr val="CA1F2C"/>
      </a:accent5>
      <a:accent6>
        <a:srgbClr val="444446"/>
      </a:accent6>
      <a:hlink>
        <a:srgbClr val="2F5699"/>
      </a:hlink>
      <a:folHlink>
        <a:srgbClr val="4ABD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smtClean="0">
            <a:solidFill>
              <a:schemeClr val="accent6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Talend-PP-template-sales-kickoff.pot</Template>
  <TotalTime>0</TotalTime>
  <Words>392</Words>
  <Application>Microsoft Office PowerPoint</Application>
  <PresentationFormat>On-screen Show (4:3)</PresentationFormat>
  <Paragraphs>95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Talend-PP-template</vt:lpstr>
      <vt:lpstr>OSGi Training</vt:lpstr>
      <vt:lpstr>Agenda</vt:lpstr>
      <vt:lpstr>Prerequisites</vt:lpstr>
      <vt:lpstr>What is OSGi ?</vt:lpstr>
      <vt:lpstr>OSGi Architecture</vt:lpstr>
      <vt:lpstr>Execution Environment (Framework)</vt:lpstr>
      <vt:lpstr>Modules (Bundle)</vt:lpstr>
      <vt:lpstr>Modules (Class loading)</vt:lpstr>
      <vt:lpstr>Modules (Classloading 2)</vt:lpstr>
      <vt:lpstr>Lifecycle </vt:lpstr>
      <vt:lpstr>Services</vt:lpstr>
      <vt:lpstr>Apache Karaf, Blueprint and OSGi services</vt:lpstr>
      <vt:lpstr>Organizations and Projects</vt:lpstr>
    </vt:vector>
  </TitlesOfParts>
  <Company>Monderer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deBry</dc:creator>
  <cp:lastModifiedBy>cschneider</cp:lastModifiedBy>
  <cp:revision>119</cp:revision>
  <dcterms:created xsi:type="dcterms:W3CDTF">2012-12-19T16:49:11Z</dcterms:created>
  <dcterms:modified xsi:type="dcterms:W3CDTF">2014-09-01T08:07:05Z</dcterms:modified>
</cp:coreProperties>
</file>