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5" r:id="rId20"/>
    <p:sldId id="276" r:id="rId21"/>
    <p:sldId id="277" r:id="rId22"/>
    <p:sldId id="278" r:id="rId23"/>
    <p:sldId id="279" r:id="rId24"/>
    <p:sldId id="282" r:id="rId25"/>
    <p:sldId id="280" r:id="rId26"/>
    <p:sldId id="281" r:id="rId27"/>
    <p:sldId id="283" r:id="rId28"/>
    <p:sldId id="284"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smtClean="0"/>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t>Conceitos Fundamentais de Banco de </a:t>
            </a:r>
            <a:r>
              <a:rPr lang="pt-BR" b="1" dirty="0" smtClean="0"/>
              <a:t>Dados</a:t>
            </a:r>
            <a:endParaRPr lang="pt-BR" dirty="0"/>
          </a:p>
        </p:txBody>
      </p:sp>
      <p:sp>
        <p:nvSpPr>
          <p:cNvPr id="3" name="Subtítulo 2"/>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965969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031"/>
            <a:ext cx="12191999" cy="410980"/>
          </a:xfrm>
        </p:spPr>
        <p:txBody>
          <a:bodyPr>
            <a:noAutofit/>
          </a:bodyPr>
          <a:lstStyle/>
          <a:p>
            <a:pPr algn="ctr"/>
            <a:r>
              <a:rPr lang="pt-BR" sz="2000" b="1" dirty="0"/>
              <a:t>Figura 2.</a:t>
            </a:r>
            <a:r>
              <a:rPr lang="pt-BR" sz="2000" dirty="0"/>
              <a:t> Níveis de abstração</a:t>
            </a:r>
          </a:p>
        </p:txBody>
      </p:sp>
      <p:sp>
        <p:nvSpPr>
          <p:cNvPr id="3" name="Espaço Reservado para Conteúdo 2"/>
          <p:cNvSpPr>
            <a:spLocks noGrp="1"/>
          </p:cNvSpPr>
          <p:nvPr>
            <p:ph idx="1"/>
          </p:nvPr>
        </p:nvSpPr>
        <p:spPr/>
        <p:txBody>
          <a:bodyPr/>
          <a:lstStyle/>
          <a:p>
            <a:endParaRPr lang="pt-BR"/>
          </a:p>
        </p:txBody>
      </p:sp>
      <p:pic>
        <p:nvPicPr>
          <p:cNvPr id="2050" name="Picture 2" descr="NÃ­veis de abstraÃ§Ã£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364" y="418011"/>
            <a:ext cx="9245982" cy="643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646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Projeto de banco de </a:t>
            </a:r>
            <a:r>
              <a:rPr lang="pt-BR" b="1" dirty="0" smtClean="0"/>
              <a:t>dados</a:t>
            </a:r>
            <a:endParaRPr lang="pt-BR" dirty="0"/>
          </a:p>
        </p:txBody>
      </p:sp>
      <p:sp>
        <p:nvSpPr>
          <p:cNvPr id="3" name="Espaço Reservado para Conteúdo 2"/>
          <p:cNvSpPr>
            <a:spLocks noGrp="1"/>
          </p:cNvSpPr>
          <p:nvPr>
            <p:ph idx="1"/>
          </p:nvPr>
        </p:nvSpPr>
        <p:spPr>
          <a:xfrm>
            <a:off x="1141412" y="2097088"/>
            <a:ext cx="9905999" cy="4447403"/>
          </a:xfrm>
        </p:spPr>
        <p:txBody>
          <a:bodyPr>
            <a:noAutofit/>
          </a:bodyPr>
          <a:lstStyle/>
          <a:p>
            <a:pPr algn="just"/>
            <a:r>
              <a:rPr lang="pt-BR" sz="2800" dirty="0"/>
              <a:t>Todo bom sistema de banco de dados deve apresentar um projeto, que visa a organização das informações e utilização de técnicas para que o futuro sistema obtenha boa performance e também facilite infinitamente as manutenções que venham a acontecer.</a:t>
            </a:r>
          </a:p>
          <a:p>
            <a:pPr algn="just"/>
            <a:r>
              <a:rPr lang="pt-BR" sz="2800" dirty="0"/>
              <a:t>O projeto de banco de dados se dá em duas fases:</a:t>
            </a:r>
          </a:p>
          <a:p>
            <a:pPr lvl="1" algn="just"/>
            <a:r>
              <a:rPr lang="pt-BR" sz="2800" dirty="0"/>
              <a:t>Modelagem conceitual;</a:t>
            </a:r>
          </a:p>
          <a:p>
            <a:pPr lvl="1" algn="just"/>
            <a:r>
              <a:rPr lang="pt-BR" sz="2800" dirty="0"/>
              <a:t>Projeto lógico</a:t>
            </a:r>
            <a:r>
              <a:rPr lang="pt-BR" sz="2800" dirty="0" smtClean="0"/>
              <a:t>.</a:t>
            </a:r>
            <a:endParaRPr lang="pt-BR" sz="2800" dirty="0"/>
          </a:p>
        </p:txBody>
      </p:sp>
    </p:spTree>
    <p:extLst>
      <p:ext uri="{BB962C8B-B14F-4D97-AF65-F5344CB8AC3E}">
        <p14:creationId xmlns:p14="http://schemas.microsoft.com/office/powerpoint/2010/main" val="1654828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 de banco de dados</a:t>
            </a:r>
            <a:endParaRPr lang="pt-BR" dirty="0"/>
          </a:p>
        </p:txBody>
      </p:sp>
      <p:sp>
        <p:nvSpPr>
          <p:cNvPr id="3" name="Espaço Reservado para Conteúdo 2"/>
          <p:cNvSpPr>
            <a:spLocks noGrp="1"/>
          </p:cNvSpPr>
          <p:nvPr>
            <p:ph idx="1"/>
          </p:nvPr>
        </p:nvSpPr>
        <p:spPr/>
        <p:txBody>
          <a:bodyPr/>
          <a:lstStyle/>
          <a:p>
            <a:pPr algn="just"/>
            <a:r>
              <a:rPr lang="pt-BR" dirty="0"/>
              <a:t>Estas duas etapas se referem a um </a:t>
            </a:r>
            <a:r>
              <a:rPr lang="pt-BR" u="sng" dirty="0"/>
              <a:t>sistema de banco de dados ainda não implementado</a:t>
            </a:r>
            <a:r>
              <a:rPr lang="pt-BR" dirty="0"/>
              <a:t>, ou seja, que ainda não exista, um novo projeto. Para os casos em que o banco de dados já exista, mas é um sistema legado, por exemplo, ou um sistema muito antigo sem documentação, o processo de projeto de banco de dados se dará através da utilização de uma técnica chamada de Engenharia </a:t>
            </a:r>
            <a:r>
              <a:rPr lang="pt-BR" dirty="0" smtClean="0"/>
              <a:t>Reversa.</a:t>
            </a:r>
            <a:endParaRPr lang="pt-BR" dirty="0"/>
          </a:p>
        </p:txBody>
      </p:sp>
    </p:spTree>
    <p:extLst>
      <p:ext uri="{BB962C8B-B14F-4D97-AF65-F5344CB8AC3E}">
        <p14:creationId xmlns:p14="http://schemas.microsoft.com/office/powerpoint/2010/main" val="95993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Modelo </a:t>
            </a:r>
            <a:r>
              <a:rPr lang="pt-BR" b="1" dirty="0" smtClean="0"/>
              <a:t>conceitual</a:t>
            </a:r>
            <a:endParaRPr lang="pt-BR" dirty="0"/>
          </a:p>
        </p:txBody>
      </p:sp>
      <p:sp>
        <p:nvSpPr>
          <p:cNvPr id="3" name="Espaço Reservado para Conteúdo 2"/>
          <p:cNvSpPr>
            <a:spLocks noGrp="1"/>
          </p:cNvSpPr>
          <p:nvPr>
            <p:ph idx="1"/>
          </p:nvPr>
        </p:nvSpPr>
        <p:spPr>
          <a:xfrm>
            <a:off x="1141412" y="2249487"/>
            <a:ext cx="9905999" cy="4229690"/>
          </a:xfrm>
        </p:spPr>
        <p:txBody>
          <a:bodyPr>
            <a:normAutofit/>
          </a:bodyPr>
          <a:lstStyle/>
          <a:p>
            <a:pPr algn="just"/>
            <a:r>
              <a:rPr lang="pt-BR" dirty="0"/>
              <a:t>É a descrição do BD de maneira independente ao SGBD, ou seja, define quais os dados que aparecerão no BD, mas sem se importar com a implementação que se dará ao BD. Desta forma, há uma abstração em nível de SGBD.</a:t>
            </a:r>
          </a:p>
          <a:p>
            <a:pPr algn="just"/>
            <a:r>
              <a:rPr lang="pt-BR" dirty="0"/>
              <a:t>Uma das técnicas mais utilizadas dentre os profissionais da área é a abordagem entidade-relacionamento (ER), onde o modelo é representado graficamente através do diagrama entidade-relacionamento (DER</a:t>
            </a:r>
            <a:r>
              <a:rPr lang="pt-BR" dirty="0" smtClean="0"/>
              <a:t>).</a:t>
            </a:r>
            <a:endParaRPr lang="pt-BR" dirty="0"/>
          </a:p>
        </p:txBody>
      </p:sp>
    </p:spTree>
    <p:extLst>
      <p:ext uri="{BB962C8B-B14F-4D97-AF65-F5344CB8AC3E}">
        <p14:creationId xmlns:p14="http://schemas.microsoft.com/office/powerpoint/2010/main" val="1379601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640080"/>
          </a:xfrm>
        </p:spPr>
        <p:txBody>
          <a:bodyPr>
            <a:normAutofit/>
          </a:bodyPr>
          <a:lstStyle/>
          <a:p>
            <a:pPr algn="ctr"/>
            <a:r>
              <a:rPr lang="pt-BR" sz="2000" b="1" dirty="0"/>
              <a:t>Figura 2.</a:t>
            </a:r>
            <a:r>
              <a:rPr lang="pt-BR" sz="2000" dirty="0"/>
              <a:t> Exemplo de diagrama entidade-relacionamento</a:t>
            </a:r>
          </a:p>
        </p:txBody>
      </p:sp>
      <p:sp>
        <p:nvSpPr>
          <p:cNvPr id="3" name="Espaço Reservado para Conteúdo 2"/>
          <p:cNvSpPr>
            <a:spLocks noGrp="1"/>
          </p:cNvSpPr>
          <p:nvPr>
            <p:ph idx="1"/>
          </p:nvPr>
        </p:nvSpPr>
        <p:spPr/>
        <p:txBody>
          <a:bodyPr/>
          <a:lstStyle/>
          <a:p>
            <a:endParaRPr lang="pt-BR" dirty="0"/>
          </a:p>
        </p:txBody>
      </p:sp>
      <p:pic>
        <p:nvPicPr>
          <p:cNvPr id="3074" name="Picture 2" descr="Exemplo de diagrama entidade-relacionamento"/>
          <p:cNvPicPr>
            <a:picLocks noChangeAspect="1" noChangeArrowheads="1"/>
          </p:cNvPicPr>
          <p:nvPr/>
        </p:nvPicPr>
        <p:blipFill rotWithShape="1">
          <a:blip r:embed="rId2">
            <a:extLst>
              <a:ext uri="{28A0092B-C50C-407E-A947-70E740481C1C}">
                <a14:useLocalDpi xmlns:a14="http://schemas.microsoft.com/office/drawing/2010/main" val="0"/>
              </a:ext>
            </a:extLst>
          </a:blip>
          <a:srcRect l="3000" r="1107"/>
          <a:stretch/>
        </p:blipFill>
        <p:spPr bwMode="auto">
          <a:xfrm>
            <a:off x="-12248" y="640080"/>
            <a:ext cx="12204267" cy="590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86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7628"/>
            <a:ext cx="12191999" cy="348133"/>
          </a:xfrm>
        </p:spPr>
        <p:txBody>
          <a:bodyPr>
            <a:noAutofit/>
          </a:bodyPr>
          <a:lstStyle/>
          <a:p>
            <a:pPr algn="ctr"/>
            <a:r>
              <a:rPr lang="pt-BR" sz="2000" b="1" dirty="0"/>
              <a:t>Quadro 1</a:t>
            </a:r>
            <a:r>
              <a:rPr lang="pt-BR" sz="2000" dirty="0"/>
              <a:t>. Exemplo de tabelas em um SGBD relacional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9444946"/>
              </p:ext>
            </p:extLst>
          </p:nvPr>
        </p:nvGraphicFramePr>
        <p:xfrm>
          <a:off x="923993" y="451166"/>
          <a:ext cx="10375378" cy="2814548"/>
        </p:xfrm>
        <a:graphic>
          <a:graphicData uri="http://schemas.openxmlformats.org/drawingml/2006/table">
            <a:tbl>
              <a:tblPr firstRow="1" bandRow="1">
                <a:tableStyleId>{5C22544A-7EE6-4342-B048-85BDC9FD1C3A}</a:tableStyleId>
              </a:tblPr>
              <a:tblGrid>
                <a:gridCol w="1362007">
                  <a:extLst>
                    <a:ext uri="{9D8B030D-6E8A-4147-A177-3AD203B41FA5}">
                      <a16:colId xmlns:a16="http://schemas.microsoft.com/office/drawing/2014/main" val="947742335"/>
                    </a:ext>
                  </a:extLst>
                </a:gridCol>
                <a:gridCol w="3370217">
                  <a:extLst>
                    <a:ext uri="{9D8B030D-6E8A-4147-A177-3AD203B41FA5}">
                      <a16:colId xmlns:a16="http://schemas.microsoft.com/office/drawing/2014/main" val="1586699932"/>
                    </a:ext>
                  </a:extLst>
                </a:gridCol>
                <a:gridCol w="5643154">
                  <a:extLst>
                    <a:ext uri="{9D8B030D-6E8A-4147-A177-3AD203B41FA5}">
                      <a16:colId xmlns:a16="http://schemas.microsoft.com/office/drawing/2014/main" val="2452002632"/>
                    </a:ext>
                  </a:extLst>
                </a:gridCol>
              </a:tblGrid>
              <a:tr h="457602">
                <a:tc gridSpan="3">
                  <a:txBody>
                    <a:bodyPr/>
                    <a:lstStyle/>
                    <a:p>
                      <a:r>
                        <a:rPr lang="pt-BR" dirty="0">
                          <a:effectLst/>
                        </a:rPr>
                        <a:t>Aluno</a:t>
                      </a:r>
                    </a:p>
                  </a:txBody>
                  <a:tcPr marL="95250" marR="95250" anchor="ctr"/>
                </a:tc>
                <a:tc hMerge="1">
                  <a:txBody>
                    <a:bodyPr/>
                    <a:lstStyle/>
                    <a:p>
                      <a:endParaRPr lang="pt-BR" dirty="0"/>
                    </a:p>
                  </a:txBody>
                  <a:tcPr/>
                </a:tc>
                <a:tc hMerge="1">
                  <a:txBody>
                    <a:bodyPr/>
                    <a:lstStyle/>
                    <a:p>
                      <a:endParaRPr lang="pt-BR" dirty="0"/>
                    </a:p>
                  </a:txBody>
                  <a:tcPr/>
                </a:tc>
                <a:extLst>
                  <a:ext uri="{0D108BD9-81ED-4DB2-BD59-A6C34878D82A}">
                    <a16:rowId xmlns:a16="http://schemas.microsoft.com/office/drawing/2014/main" val="82570737"/>
                  </a:ext>
                </a:extLst>
              </a:tr>
              <a:tr h="457602">
                <a:tc>
                  <a:txBody>
                    <a:bodyPr/>
                    <a:lstStyle/>
                    <a:p>
                      <a:pPr algn="ctr"/>
                      <a:r>
                        <a:rPr lang="pt-BR" dirty="0" err="1">
                          <a:effectLst/>
                        </a:rPr>
                        <a:t>mat_aluno</a:t>
                      </a:r>
                      <a:endParaRPr lang="pt-BR" dirty="0">
                        <a:effectLst/>
                      </a:endParaRPr>
                    </a:p>
                  </a:txBody>
                  <a:tcPr marL="95250" marR="95250" anchor="ctr">
                    <a:solidFill>
                      <a:schemeClr val="accent1">
                        <a:lumMod val="60000"/>
                        <a:lumOff val="40000"/>
                      </a:schemeClr>
                    </a:solidFill>
                  </a:tcPr>
                </a:tc>
                <a:tc>
                  <a:txBody>
                    <a:bodyPr/>
                    <a:lstStyle/>
                    <a:p>
                      <a:pPr algn="ctr"/>
                      <a:r>
                        <a:rPr lang="pt-BR" dirty="0">
                          <a:effectLst/>
                        </a:rPr>
                        <a:t>nome</a:t>
                      </a:r>
                    </a:p>
                  </a:txBody>
                  <a:tcPr marL="95250" marR="95250" anchor="ctr">
                    <a:solidFill>
                      <a:schemeClr val="accent1">
                        <a:lumMod val="60000"/>
                        <a:lumOff val="40000"/>
                      </a:schemeClr>
                    </a:solidFill>
                  </a:tcPr>
                </a:tc>
                <a:tc>
                  <a:txBody>
                    <a:bodyPr/>
                    <a:lstStyle/>
                    <a:p>
                      <a:pPr algn="ctr"/>
                      <a:r>
                        <a:rPr lang="pt-BR" dirty="0" err="1">
                          <a:effectLst/>
                        </a:rPr>
                        <a:t>endereco</a:t>
                      </a:r>
                      <a:endParaRPr lang="pt-BR" dirty="0">
                        <a:effectLst/>
                      </a:endParaRPr>
                    </a:p>
                  </a:txBody>
                  <a:tcPr marL="95250" marR="95250" anchor="ctr">
                    <a:solidFill>
                      <a:schemeClr val="accent1">
                        <a:lumMod val="60000"/>
                        <a:lumOff val="40000"/>
                      </a:schemeClr>
                    </a:solidFill>
                  </a:tcPr>
                </a:tc>
                <a:extLst>
                  <a:ext uri="{0D108BD9-81ED-4DB2-BD59-A6C34878D82A}">
                    <a16:rowId xmlns:a16="http://schemas.microsoft.com/office/drawing/2014/main" val="2354070279"/>
                  </a:ext>
                </a:extLst>
              </a:tr>
              <a:tr h="553976">
                <a:tc>
                  <a:txBody>
                    <a:bodyPr/>
                    <a:lstStyle/>
                    <a:p>
                      <a:pPr algn="ctr"/>
                      <a:r>
                        <a:rPr lang="pt-BR">
                          <a:effectLst/>
                        </a:rPr>
                        <a:t>1</a:t>
                      </a:r>
                    </a:p>
                  </a:txBody>
                  <a:tcPr marL="95250" marR="95250" anchor="ctr"/>
                </a:tc>
                <a:tc>
                  <a:txBody>
                    <a:bodyPr/>
                    <a:lstStyle/>
                    <a:p>
                      <a:r>
                        <a:rPr lang="pt-BR" dirty="0">
                          <a:effectLst/>
                        </a:rPr>
                        <a:t>Cecília Ortiz Rezende</a:t>
                      </a:r>
                    </a:p>
                  </a:txBody>
                  <a:tcPr marL="95250" marR="95250" anchor="ctr"/>
                </a:tc>
                <a:tc>
                  <a:txBody>
                    <a:bodyPr/>
                    <a:lstStyle/>
                    <a:p>
                      <a:r>
                        <a:rPr lang="pt-BR" dirty="0">
                          <a:effectLst/>
                        </a:rPr>
                        <a:t>Rua dos Ipês, 37</a:t>
                      </a:r>
                    </a:p>
                  </a:txBody>
                  <a:tcPr marL="95250" marR="95250" anchor="ctr"/>
                </a:tc>
                <a:extLst>
                  <a:ext uri="{0D108BD9-81ED-4DB2-BD59-A6C34878D82A}">
                    <a16:rowId xmlns:a16="http://schemas.microsoft.com/office/drawing/2014/main" val="703065214"/>
                  </a:ext>
                </a:extLst>
              </a:tr>
              <a:tr h="791392">
                <a:tc>
                  <a:txBody>
                    <a:bodyPr/>
                    <a:lstStyle/>
                    <a:p>
                      <a:pPr algn="ctr"/>
                      <a:r>
                        <a:rPr lang="pt-BR">
                          <a:effectLst/>
                        </a:rPr>
                        <a:t>2</a:t>
                      </a:r>
                    </a:p>
                  </a:txBody>
                  <a:tcPr marL="95250" marR="95250" anchor="ctr"/>
                </a:tc>
                <a:tc>
                  <a:txBody>
                    <a:bodyPr/>
                    <a:lstStyle/>
                    <a:p>
                      <a:r>
                        <a:rPr lang="pt-BR">
                          <a:effectLst/>
                        </a:rPr>
                        <a:t>Abílio José Dias</a:t>
                      </a:r>
                    </a:p>
                  </a:txBody>
                  <a:tcPr marL="95250" marR="95250" anchor="ctr"/>
                </a:tc>
                <a:tc>
                  <a:txBody>
                    <a:bodyPr/>
                    <a:lstStyle/>
                    <a:p>
                      <a:r>
                        <a:rPr lang="pt-BR">
                          <a:effectLst/>
                        </a:rPr>
                        <a:t>Avenida Presidente Jânio Quadros, 357</a:t>
                      </a:r>
                    </a:p>
                  </a:txBody>
                  <a:tcPr marL="95250" marR="95250" anchor="ctr"/>
                </a:tc>
                <a:extLst>
                  <a:ext uri="{0D108BD9-81ED-4DB2-BD59-A6C34878D82A}">
                    <a16:rowId xmlns:a16="http://schemas.microsoft.com/office/drawing/2014/main" val="3301937081"/>
                  </a:ext>
                </a:extLst>
              </a:tr>
              <a:tr h="553976">
                <a:tc>
                  <a:txBody>
                    <a:bodyPr/>
                    <a:lstStyle/>
                    <a:p>
                      <a:pPr algn="ctr"/>
                      <a:r>
                        <a:rPr lang="pt-BR">
                          <a:effectLst/>
                        </a:rPr>
                        <a:t>3</a:t>
                      </a:r>
                    </a:p>
                  </a:txBody>
                  <a:tcPr marL="95250" marR="95250" anchor="ctr"/>
                </a:tc>
                <a:tc>
                  <a:txBody>
                    <a:bodyPr/>
                    <a:lstStyle/>
                    <a:p>
                      <a:r>
                        <a:rPr lang="pt-BR" dirty="0">
                          <a:effectLst/>
                        </a:rPr>
                        <a:t>Renata Oliveira Franco</a:t>
                      </a:r>
                    </a:p>
                  </a:txBody>
                  <a:tcPr marL="95250" marR="95250" anchor="ctr"/>
                </a:tc>
                <a:tc>
                  <a:txBody>
                    <a:bodyPr/>
                    <a:lstStyle/>
                    <a:p>
                      <a:r>
                        <a:rPr lang="pt-BR" dirty="0">
                          <a:effectLst/>
                        </a:rPr>
                        <a:t>Rua Nove de Julho, 45</a:t>
                      </a:r>
                    </a:p>
                  </a:txBody>
                  <a:tcPr marL="95250" marR="95250" anchor="ctr"/>
                </a:tc>
                <a:extLst>
                  <a:ext uri="{0D108BD9-81ED-4DB2-BD59-A6C34878D82A}">
                    <a16:rowId xmlns:a16="http://schemas.microsoft.com/office/drawing/2014/main" val="4088331293"/>
                  </a:ext>
                </a:extLst>
              </a:tr>
            </a:tbl>
          </a:graphicData>
        </a:graphic>
      </p:graphicFrame>
      <p:graphicFrame>
        <p:nvGraphicFramePr>
          <p:cNvPr id="5" name="Espaço Reservado para Conteúdo 3"/>
          <p:cNvGraphicFramePr>
            <a:graphicFrameLocks/>
          </p:cNvGraphicFramePr>
          <p:nvPr>
            <p:extLst>
              <p:ext uri="{D42A27DB-BD31-4B8C-83A1-F6EECF244321}">
                <p14:modId xmlns:p14="http://schemas.microsoft.com/office/powerpoint/2010/main" val="1303361632"/>
              </p:ext>
            </p:extLst>
          </p:nvPr>
        </p:nvGraphicFramePr>
        <p:xfrm>
          <a:off x="923993" y="3621086"/>
          <a:ext cx="10249398" cy="2191884"/>
        </p:xfrm>
        <a:graphic>
          <a:graphicData uri="http://schemas.openxmlformats.org/drawingml/2006/table">
            <a:tbl>
              <a:tblPr firstRow="1" bandRow="1">
                <a:tableStyleId>{5C22544A-7EE6-4342-B048-85BDC9FD1C3A}</a:tableStyleId>
              </a:tblPr>
              <a:tblGrid>
                <a:gridCol w="1414258">
                  <a:extLst>
                    <a:ext uri="{9D8B030D-6E8A-4147-A177-3AD203B41FA5}">
                      <a16:colId xmlns:a16="http://schemas.microsoft.com/office/drawing/2014/main" val="3796515256"/>
                    </a:ext>
                  </a:extLst>
                </a:gridCol>
                <a:gridCol w="1685109">
                  <a:extLst>
                    <a:ext uri="{9D8B030D-6E8A-4147-A177-3AD203B41FA5}">
                      <a16:colId xmlns:a16="http://schemas.microsoft.com/office/drawing/2014/main" val="1797484927"/>
                    </a:ext>
                  </a:extLst>
                </a:gridCol>
                <a:gridCol w="7150031">
                  <a:extLst>
                    <a:ext uri="{9D8B030D-6E8A-4147-A177-3AD203B41FA5}">
                      <a16:colId xmlns:a16="http://schemas.microsoft.com/office/drawing/2014/main" val="2075468052"/>
                    </a:ext>
                  </a:extLst>
                </a:gridCol>
              </a:tblGrid>
              <a:tr h="547971">
                <a:tc gridSpan="3">
                  <a:txBody>
                    <a:bodyPr/>
                    <a:lstStyle/>
                    <a:p>
                      <a:r>
                        <a:rPr lang="pt-BR" dirty="0">
                          <a:effectLst/>
                        </a:rPr>
                        <a:t>Turma</a:t>
                      </a:r>
                    </a:p>
                  </a:txBody>
                  <a:tcPr marL="95250" marR="95250" anchor="ctr"/>
                </a:tc>
                <a:tc hMerge="1">
                  <a:txBody>
                    <a:bodyPr/>
                    <a:lstStyle/>
                    <a:p>
                      <a:endParaRPr lang="pt-BR" dirty="0"/>
                    </a:p>
                  </a:txBody>
                  <a:tcPr/>
                </a:tc>
                <a:tc hMerge="1">
                  <a:txBody>
                    <a:bodyPr/>
                    <a:lstStyle/>
                    <a:p>
                      <a:endParaRPr lang="pt-BR" dirty="0"/>
                    </a:p>
                  </a:txBody>
                  <a:tcPr/>
                </a:tc>
                <a:extLst>
                  <a:ext uri="{0D108BD9-81ED-4DB2-BD59-A6C34878D82A}">
                    <a16:rowId xmlns:a16="http://schemas.microsoft.com/office/drawing/2014/main" val="737967399"/>
                  </a:ext>
                </a:extLst>
              </a:tr>
              <a:tr h="547971">
                <a:tc>
                  <a:txBody>
                    <a:bodyPr/>
                    <a:lstStyle/>
                    <a:p>
                      <a:r>
                        <a:rPr lang="pt-BR" dirty="0" err="1">
                          <a:effectLst/>
                        </a:rPr>
                        <a:t>cod_turma</a:t>
                      </a:r>
                      <a:endParaRPr lang="pt-BR" dirty="0">
                        <a:effectLst/>
                      </a:endParaRPr>
                    </a:p>
                  </a:txBody>
                  <a:tcPr marL="95250" marR="95250" anchor="ctr">
                    <a:solidFill>
                      <a:schemeClr val="accent1">
                        <a:lumMod val="60000"/>
                        <a:lumOff val="40000"/>
                      </a:schemeClr>
                    </a:solidFill>
                  </a:tcPr>
                </a:tc>
                <a:tc>
                  <a:txBody>
                    <a:bodyPr/>
                    <a:lstStyle/>
                    <a:p>
                      <a:r>
                        <a:rPr lang="pt-BR" dirty="0">
                          <a:effectLst/>
                        </a:rPr>
                        <a:t>sala</a:t>
                      </a:r>
                    </a:p>
                  </a:txBody>
                  <a:tcPr marL="95250" marR="95250" anchor="ctr">
                    <a:solidFill>
                      <a:schemeClr val="accent1">
                        <a:lumMod val="60000"/>
                        <a:lumOff val="40000"/>
                      </a:schemeClr>
                    </a:solidFill>
                  </a:tcPr>
                </a:tc>
                <a:tc>
                  <a:txBody>
                    <a:bodyPr/>
                    <a:lstStyle/>
                    <a:p>
                      <a:r>
                        <a:rPr lang="pt-BR" dirty="0" err="1" smtClean="0">
                          <a:effectLst/>
                        </a:rPr>
                        <a:t>periodo</a:t>
                      </a:r>
                      <a:endParaRPr lang="pt-BR" dirty="0">
                        <a:effectLst/>
                      </a:endParaRPr>
                    </a:p>
                  </a:txBody>
                  <a:tcPr marL="95250" marR="95250" anchor="ctr">
                    <a:solidFill>
                      <a:schemeClr val="accent1">
                        <a:lumMod val="60000"/>
                        <a:lumOff val="40000"/>
                      </a:schemeClr>
                    </a:solidFill>
                  </a:tcPr>
                </a:tc>
                <a:extLst>
                  <a:ext uri="{0D108BD9-81ED-4DB2-BD59-A6C34878D82A}">
                    <a16:rowId xmlns:a16="http://schemas.microsoft.com/office/drawing/2014/main" val="2563390746"/>
                  </a:ext>
                </a:extLst>
              </a:tr>
              <a:tr h="547971">
                <a:tc>
                  <a:txBody>
                    <a:bodyPr/>
                    <a:lstStyle/>
                    <a:p>
                      <a:r>
                        <a:rPr lang="pt-BR">
                          <a:effectLst/>
                        </a:rPr>
                        <a:t>1</a:t>
                      </a:r>
                    </a:p>
                  </a:txBody>
                  <a:tcPr marL="95250" marR="95250" anchor="ctr"/>
                </a:tc>
                <a:tc>
                  <a:txBody>
                    <a:bodyPr/>
                    <a:lstStyle/>
                    <a:p>
                      <a:r>
                        <a:rPr lang="pt-BR">
                          <a:effectLst/>
                        </a:rPr>
                        <a:t>8</a:t>
                      </a:r>
                    </a:p>
                  </a:txBody>
                  <a:tcPr marL="95250" marR="95250" anchor="ctr"/>
                </a:tc>
                <a:tc>
                  <a:txBody>
                    <a:bodyPr/>
                    <a:lstStyle/>
                    <a:p>
                      <a:r>
                        <a:rPr lang="pt-BR" dirty="0" smtClean="0">
                          <a:effectLst/>
                        </a:rPr>
                        <a:t>Manhã</a:t>
                      </a:r>
                      <a:endParaRPr lang="pt-BR" dirty="0">
                        <a:effectLst/>
                      </a:endParaRPr>
                    </a:p>
                  </a:txBody>
                  <a:tcPr marL="95250" marR="95250" anchor="ctr"/>
                </a:tc>
                <a:extLst>
                  <a:ext uri="{0D108BD9-81ED-4DB2-BD59-A6C34878D82A}">
                    <a16:rowId xmlns:a16="http://schemas.microsoft.com/office/drawing/2014/main" val="320741484"/>
                  </a:ext>
                </a:extLst>
              </a:tr>
              <a:tr h="547971">
                <a:tc>
                  <a:txBody>
                    <a:bodyPr/>
                    <a:lstStyle/>
                    <a:p>
                      <a:r>
                        <a:rPr lang="pt-BR">
                          <a:effectLst/>
                        </a:rPr>
                        <a:t>2</a:t>
                      </a:r>
                    </a:p>
                  </a:txBody>
                  <a:tcPr marL="95250" marR="95250" anchor="ctr"/>
                </a:tc>
                <a:tc>
                  <a:txBody>
                    <a:bodyPr/>
                    <a:lstStyle/>
                    <a:p>
                      <a:r>
                        <a:rPr lang="pt-BR">
                          <a:effectLst/>
                        </a:rPr>
                        <a:t>5</a:t>
                      </a:r>
                    </a:p>
                  </a:txBody>
                  <a:tcPr marL="95250" marR="95250" anchor="ctr"/>
                </a:tc>
                <a:tc>
                  <a:txBody>
                    <a:bodyPr/>
                    <a:lstStyle/>
                    <a:p>
                      <a:r>
                        <a:rPr lang="pt-BR" dirty="0">
                          <a:effectLst/>
                        </a:rPr>
                        <a:t>Noite</a:t>
                      </a:r>
                    </a:p>
                  </a:txBody>
                  <a:tcPr marL="95250" marR="95250" anchor="ctr"/>
                </a:tc>
                <a:extLst>
                  <a:ext uri="{0D108BD9-81ED-4DB2-BD59-A6C34878D82A}">
                    <a16:rowId xmlns:a16="http://schemas.microsoft.com/office/drawing/2014/main" val="52064434"/>
                  </a:ext>
                </a:extLst>
              </a:tr>
            </a:tbl>
          </a:graphicData>
        </a:graphic>
      </p:graphicFrame>
    </p:spTree>
    <p:extLst>
      <p:ext uri="{BB962C8B-B14F-4D97-AF65-F5344CB8AC3E}">
        <p14:creationId xmlns:p14="http://schemas.microsoft.com/office/powerpoint/2010/main" val="2176496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MODELO LÓGICO</a:t>
            </a:r>
            <a:endParaRPr lang="pt-BR" dirty="0"/>
          </a:p>
        </p:txBody>
      </p:sp>
      <p:sp>
        <p:nvSpPr>
          <p:cNvPr id="5" name="Espaço Reservado para Conteúdo 4"/>
          <p:cNvSpPr>
            <a:spLocks noGrp="1"/>
          </p:cNvSpPr>
          <p:nvPr>
            <p:ph idx="1"/>
          </p:nvPr>
        </p:nvSpPr>
        <p:spPr>
          <a:xfrm>
            <a:off x="1141412" y="2249486"/>
            <a:ext cx="9905999" cy="4085999"/>
          </a:xfrm>
        </p:spPr>
        <p:txBody>
          <a:bodyPr>
            <a:normAutofit fontScale="92500"/>
          </a:bodyPr>
          <a:lstStyle/>
          <a:p>
            <a:r>
              <a:rPr lang="pt-BR" dirty="0"/>
              <a:t>O modelo lógico do BD relacional deve definir quais as tabelas e o nome das colunas que compõem estas tabelas.</a:t>
            </a:r>
          </a:p>
          <a:p>
            <a:pPr algn="just"/>
            <a:r>
              <a:rPr lang="pt-BR" dirty="0"/>
              <a:t>Para o nosso exemplo, poderíamos definir nosso modelo lógico conforme o </a:t>
            </a:r>
            <a:r>
              <a:rPr lang="pt-BR" dirty="0" smtClean="0"/>
              <a:t>seguinte:</a:t>
            </a:r>
          </a:p>
          <a:p>
            <a:endParaRPr lang="pt-BR" dirty="0"/>
          </a:p>
          <a:p>
            <a:r>
              <a:rPr lang="pt-BR" dirty="0"/>
              <a:t>É importante salientar que os detalhes internos de armazenamento, por exemplo, não são descritos no modelo lógico, pois estas informações fazem parte do modelo físico, que nada mais é que a tradução do modelo lógico para a linguagem do software escolhido para implementar o sistema.</a:t>
            </a:r>
          </a:p>
        </p:txBody>
      </p:sp>
      <p:sp>
        <p:nvSpPr>
          <p:cNvPr id="8" name="Rectangle 2"/>
          <p:cNvSpPr>
            <a:spLocks noChangeArrowheads="1"/>
          </p:cNvSpPr>
          <p:nvPr/>
        </p:nvSpPr>
        <p:spPr bwMode="auto">
          <a:xfrm>
            <a:off x="1141412" y="3646154"/>
            <a:ext cx="9905999" cy="6463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EEFFFF"/>
                </a:solidFill>
                <a:effectLst/>
                <a:latin typeface="Arial Unicode MS"/>
              </a:rPr>
              <a:t>Aluno (</a:t>
            </a:r>
            <a:r>
              <a:rPr kumimoji="0" lang="pt-BR" altLang="pt-BR" b="0" i="0" u="none" strike="noStrike" cap="none" normalizeH="0" baseline="0" dirty="0" err="1" smtClean="0">
                <a:ln>
                  <a:noFill/>
                </a:ln>
                <a:solidFill>
                  <a:srgbClr val="EEFFFF"/>
                </a:solidFill>
                <a:effectLst/>
                <a:latin typeface="Arial Unicode MS"/>
              </a:rPr>
              <a:t>mat_aluno</a:t>
            </a:r>
            <a:r>
              <a:rPr kumimoji="0" lang="pt-BR" altLang="pt-BR" b="0" i="0" u="none" strike="noStrike" cap="none" normalizeH="0" baseline="0" dirty="0" smtClean="0">
                <a:ln>
                  <a:noFill/>
                </a:ln>
                <a:solidFill>
                  <a:srgbClr val="EEFFFF"/>
                </a:solidFill>
                <a:effectLst/>
                <a:latin typeface="Arial Unicode MS"/>
              </a:rPr>
              <a:t>, nome, </a:t>
            </a:r>
            <a:r>
              <a:rPr kumimoji="0" lang="pt-BR" altLang="pt-BR" b="0" i="0" u="none" strike="noStrike" cap="none" normalizeH="0" baseline="0" dirty="0" err="1" smtClean="0">
                <a:ln>
                  <a:noFill/>
                </a:ln>
                <a:solidFill>
                  <a:srgbClr val="EEFFFF"/>
                </a:solidFill>
                <a:effectLst/>
                <a:latin typeface="Arial Unicode MS"/>
              </a:rPr>
              <a:t>endereco</a:t>
            </a:r>
            <a:r>
              <a:rPr kumimoji="0" lang="pt-BR" altLang="pt-BR" b="0" i="0" u="none" strike="noStrike" cap="none" normalizeH="0" baseline="0" dirty="0" smtClean="0">
                <a:ln>
                  <a:noFill/>
                </a:ln>
                <a:solidFill>
                  <a:srgbClr val="EEFFFF"/>
                </a:solidFill>
                <a:effectLst/>
                <a:latin typeface="Arial Unicode MS"/>
              </a:rPr>
              <a:t>)</a:t>
            </a:r>
            <a:endParaRPr kumimoji="0" lang="pt-BR" altLang="pt-BR"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EEFFFF"/>
                </a:solidFill>
                <a:effectLst/>
                <a:latin typeface="Arial Unicode MS"/>
              </a:rPr>
              <a:t>Turma (</a:t>
            </a:r>
            <a:r>
              <a:rPr kumimoji="0" lang="pt-BR" altLang="pt-BR" b="0" i="0" u="none" strike="noStrike" cap="none" normalizeH="0" baseline="0" dirty="0" err="1" smtClean="0">
                <a:ln>
                  <a:noFill/>
                </a:ln>
                <a:solidFill>
                  <a:srgbClr val="EEFFFF"/>
                </a:solidFill>
                <a:effectLst/>
                <a:latin typeface="Arial Unicode MS"/>
              </a:rPr>
              <a:t>cod_turma</a:t>
            </a:r>
            <a:r>
              <a:rPr kumimoji="0" lang="pt-BR" altLang="pt-BR" b="0" i="0" u="none" strike="noStrike" cap="none" normalizeH="0" baseline="0" dirty="0" smtClean="0">
                <a:ln>
                  <a:noFill/>
                </a:ln>
                <a:solidFill>
                  <a:srgbClr val="EEFFFF"/>
                </a:solidFill>
                <a:effectLst/>
                <a:latin typeface="Arial Unicode MS"/>
              </a:rPr>
              <a:t>, sala, </a:t>
            </a:r>
            <a:r>
              <a:rPr kumimoji="0" lang="pt-BR" altLang="pt-BR" b="0" i="0" u="none" strike="noStrike" cap="none" normalizeH="0" baseline="0" dirty="0" err="1" smtClean="0">
                <a:ln>
                  <a:noFill/>
                </a:ln>
                <a:solidFill>
                  <a:srgbClr val="EEFFFF"/>
                </a:solidFill>
                <a:effectLst/>
                <a:latin typeface="Arial Unicode MS"/>
              </a:rPr>
              <a:t>periodo</a:t>
            </a:r>
            <a:r>
              <a:rPr kumimoji="0" lang="pt-BR" altLang="pt-BR" b="0" i="0" u="none" strike="noStrike" cap="none" normalizeH="0" baseline="0" dirty="0" smtClean="0">
                <a:ln>
                  <a:noFill/>
                </a:ln>
                <a:solidFill>
                  <a:srgbClr val="EEFFFF"/>
                </a:solidFill>
                <a:effectLst/>
                <a:latin typeface="Arial Unicode MS"/>
              </a:rPr>
              <a:t>)</a:t>
            </a:r>
            <a:endParaRPr kumimoji="0" lang="pt-BR" altLang="pt-BR"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020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Nível do usuário </a:t>
            </a:r>
            <a:r>
              <a:rPr lang="pt-BR" dirty="0" smtClean="0"/>
              <a:t>individual</a:t>
            </a:r>
            <a:endParaRPr lang="pt-BR" dirty="0"/>
          </a:p>
        </p:txBody>
      </p:sp>
      <p:sp>
        <p:nvSpPr>
          <p:cNvPr id="3" name="Espaço Reservado para Conteúdo 2"/>
          <p:cNvSpPr>
            <a:spLocks noGrp="1"/>
          </p:cNvSpPr>
          <p:nvPr>
            <p:ph idx="1"/>
          </p:nvPr>
        </p:nvSpPr>
        <p:spPr>
          <a:xfrm>
            <a:off x="1141412" y="2249487"/>
            <a:ext cx="9905999" cy="4203564"/>
          </a:xfrm>
        </p:spPr>
        <p:txBody>
          <a:bodyPr>
            <a:normAutofit/>
          </a:bodyPr>
          <a:lstStyle/>
          <a:p>
            <a:pPr lvl="0"/>
            <a:r>
              <a:rPr lang="pt-BR" dirty="0"/>
              <a:t>Um usuário individual só está interessado/vê uma parte dos dados</a:t>
            </a:r>
          </a:p>
          <a:p>
            <a:pPr lvl="0"/>
            <a:r>
              <a:rPr lang="pt-BR" dirty="0"/>
              <a:t>Vê os dados, possivelmente, de modo distinto da sua representação no nível lógico.</a:t>
            </a:r>
          </a:p>
          <a:p>
            <a:r>
              <a:rPr lang="pt-BR" dirty="0"/>
              <a:t>Por exemplo, com</a:t>
            </a:r>
          </a:p>
          <a:p>
            <a:pPr lvl="0"/>
            <a:r>
              <a:rPr lang="pt-BR" dirty="0"/>
              <a:t>outros nomes</a:t>
            </a:r>
          </a:p>
          <a:p>
            <a:pPr lvl="0"/>
            <a:r>
              <a:rPr lang="pt-BR" dirty="0"/>
              <a:t>outras tabelas</a:t>
            </a:r>
          </a:p>
          <a:p>
            <a:pPr lvl="0"/>
            <a:r>
              <a:rPr lang="pt-BR" dirty="0"/>
              <a:t>omissão de campos e de </a:t>
            </a:r>
            <a:r>
              <a:rPr lang="pt-BR" dirty="0" smtClean="0"/>
              <a:t>tabelas</a:t>
            </a:r>
            <a:endParaRPr lang="pt-BR" dirty="0"/>
          </a:p>
        </p:txBody>
      </p:sp>
    </p:spTree>
    <p:extLst>
      <p:ext uri="{BB962C8B-B14F-4D97-AF65-F5344CB8AC3E}">
        <p14:creationId xmlns:p14="http://schemas.microsoft.com/office/powerpoint/2010/main" val="318153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Nível do usuário </a:t>
            </a:r>
            <a:r>
              <a:rPr lang="pt-BR" dirty="0" smtClean="0"/>
              <a:t>individual</a:t>
            </a:r>
            <a:endParaRPr lang="pt-BR" dirty="0"/>
          </a:p>
        </p:txBody>
      </p:sp>
      <p:sp>
        <p:nvSpPr>
          <p:cNvPr id="3" name="Espaço Reservado para Conteúdo 2"/>
          <p:cNvSpPr>
            <a:spLocks noGrp="1"/>
          </p:cNvSpPr>
          <p:nvPr>
            <p:ph idx="1"/>
          </p:nvPr>
        </p:nvSpPr>
        <p:spPr>
          <a:xfrm>
            <a:off x="1141412" y="2249487"/>
            <a:ext cx="9905999" cy="4203564"/>
          </a:xfrm>
        </p:spPr>
        <p:txBody>
          <a:bodyPr>
            <a:normAutofit/>
          </a:bodyPr>
          <a:lstStyle/>
          <a:p>
            <a:pPr lvl="0"/>
            <a:r>
              <a:rPr lang="pt-BR" dirty="0" smtClean="0"/>
              <a:t>A </a:t>
            </a:r>
            <a:r>
              <a:rPr lang="pt-BR" dirty="0"/>
              <a:t>visão que um usuário individual tem do BD é a sua </a:t>
            </a:r>
            <a:r>
              <a:rPr lang="pt-BR" b="1" dirty="0"/>
              <a:t>visão externa</a:t>
            </a:r>
            <a:r>
              <a:rPr lang="pt-BR" dirty="0"/>
              <a:t>.</a:t>
            </a:r>
          </a:p>
          <a:p>
            <a:pPr lvl="0"/>
            <a:r>
              <a:rPr lang="pt-BR" dirty="0"/>
              <a:t>Cada visão externa é definida por um </a:t>
            </a:r>
            <a:r>
              <a:rPr lang="pt-BR" b="1" dirty="0"/>
              <a:t>esquema externo</a:t>
            </a:r>
            <a:r>
              <a:rPr lang="pt-BR" dirty="0"/>
              <a:t>.</a:t>
            </a:r>
          </a:p>
          <a:p>
            <a:pPr lvl="0"/>
            <a:r>
              <a:rPr lang="pt-BR" dirty="0"/>
              <a:t>A parte de uma linguagem de BD que define esquemas externos é chamada de </a:t>
            </a:r>
            <a:r>
              <a:rPr lang="pt-BR" b="1" dirty="0"/>
              <a:t>DDL externa</a:t>
            </a:r>
            <a:r>
              <a:rPr lang="pt-BR" dirty="0"/>
              <a:t>.</a:t>
            </a:r>
          </a:p>
          <a:p>
            <a:pPr lvl="0"/>
            <a:r>
              <a:rPr lang="pt-BR" dirty="0"/>
              <a:t>DDL (Data </a:t>
            </a:r>
            <a:r>
              <a:rPr lang="pt-BR" dirty="0" err="1"/>
              <a:t>Definition</a:t>
            </a:r>
            <a:r>
              <a:rPr lang="pt-BR" dirty="0"/>
              <a:t> </a:t>
            </a:r>
            <a:r>
              <a:rPr lang="pt-BR" dirty="0" err="1"/>
              <a:t>Language</a:t>
            </a:r>
            <a:r>
              <a:rPr lang="pt-BR" dirty="0"/>
              <a:t>) é a parte de uma LBD que define esquemas.</a:t>
            </a:r>
          </a:p>
          <a:p>
            <a:pPr lvl="0"/>
            <a:r>
              <a:rPr lang="pt-BR" dirty="0"/>
              <a:t>A DDL externa mapeia definições do esquema externo em elementos do esquema lógico (conceitual).</a:t>
            </a:r>
          </a:p>
        </p:txBody>
      </p:sp>
    </p:spTree>
    <p:extLst>
      <p:ext uri="{BB962C8B-B14F-4D97-AF65-F5344CB8AC3E}">
        <p14:creationId xmlns:p14="http://schemas.microsoft.com/office/powerpoint/2010/main" val="79609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Nível do usuário individual</a:t>
            </a:r>
          </a:p>
        </p:txBody>
      </p:sp>
      <p:sp>
        <p:nvSpPr>
          <p:cNvPr id="3" name="Espaço Reservado para Conteúdo 2"/>
          <p:cNvSpPr>
            <a:spLocks noGrp="1"/>
          </p:cNvSpPr>
          <p:nvPr>
            <p:ph idx="1"/>
          </p:nvPr>
        </p:nvSpPr>
        <p:spPr/>
        <p:txBody>
          <a:bodyPr/>
          <a:lstStyle/>
          <a:p>
            <a:r>
              <a:rPr lang="pt-BR" dirty="0"/>
              <a:t>Exemplo:</a:t>
            </a:r>
            <a:br>
              <a:rPr lang="pt-BR" dirty="0"/>
            </a:br>
            <a:r>
              <a:rPr lang="pt-BR" b="1" dirty="0" err="1"/>
              <a:t>Create</a:t>
            </a:r>
            <a:r>
              <a:rPr lang="pt-BR" dirty="0"/>
              <a:t> </a:t>
            </a:r>
            <a:r>
              <a:rPr lang="pt-BR" b="1" dirty="0" err="1"/>
              <a:t>View</a:t>
            </a:r>
            <a:r>
              <a:rPr lang="pt-BR" dirty="0"/>
              <a:t> </a:t>
            </a:r>
            <a:r>
              <a:rPr lang="pt-BR" dirty="0" err="1"/>
              <a:t>VinhosBrasileiros</a:t>
            </a:r>
            <a:r>
              <a:rPr lang="pt-BR" dirty="0"/>
              <a:t> </a:t>
            </a:r>
            <a:r>
              <a:rPr lang="pt-BR" b="1" dirty="0"/>
              <a:t>as</a:t>
            </a:r>
            <a:r>
              <a:rPr lang="pt-BR" dirty="0"/>
              <a:t/>
            </a:r>
            <a:br>
              <a:rPr lang="pt-BR" dirty="0"/>
            </a:br>
            <a:r>
              <a:rPr lang="pt-BR" dirty="0"/>
              <a:t>	</a:t>
            </a:r>
            <a:r>
              <a:rPr lang="pt-BR" b="1" dirty="0" err="1"/>
              <a:t>Select</a:t>
            </a:r>
            <a:r>
              <a:rPr lang="pt-BR" dirty="0"/>
              <a:t> Tipo, Local, Produtor</a:t>
            </a:r>
            <a:br>
              <a:rPr lang="pt-BR" dirty="0"/>
            </a:br>
            <a:r>
              <a:rPr lang="pt-BR" dirty="0"/>
              <a:t>	</a:t>
            </a:r>
            <a:r>
              <a:rPr lang="pt-BR" b="1" dirty="0"/>
              <a:t>From</a:t>
            </a:r>
            <a:r>
              <a:rPr lang="pt-BR" dirty="0"/>
              <a:t> Adega</a:t>
            </a:r>
            <a:br>
              <a:rPr lang="pt-BR" dirty="0"/>
            </a:br>
            <a:r>
              <a:rPr lang="pt-BR" dirty="0"/>
              <a:t>	</a:t>
            </a:r>
            <a:r>
              <a:rPr lang="pt-BR" b="1" dirty="0" err="1"/>
              <a:t>Where</a:t>
            </a:r>
            <a:r>
              <a:rPr lang="pt-BR" dirty="0"/>
              <a:t> Origem = 'Brasil</a:t>
            </a:r>
            <a:r>
              <a:rPr lang="pt-BR" dirty="0" smtClean="0"/>
              <a:t>'</a:t>
            </a:r>
            <a:endParaRPr lang="pt-BR" dirty="0"/>
          </a:p>
        </p:txBody>
      </p:sp>
    </p:spTree>
    <p:extLst>
      <p:ext uri="{BB962C8B-B14F-4D97-AF65-F5344CB8AC3E}">
        <p14:creationId xmlns:p14="http://schemas.microsoft.com/office/powerpoint/2010/main" val="26232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que é Banco de Dados</a:t>
            </a:r>
            <a:r>
              <a:rPr lang="pt-BR" b="1" dirty="0" smtClean="0"/>
              <a:t>?</a:t>
            </a:r>
            <a:endParaRPr lang="pt-BR" dirty="0"/>
          </a:p>
        </p:txBody>
      </p:sp>
      <p:sp>
        <p:nvSpPr>
          <p:cNvPr id="3" name="Espaço Reservado para Conteúdo 2"/>
          <p:cNvSpPr>
            <a:spLocks noGrp="1"/>
          </p:cNvSpPr>
          <p:nvPr>
            <p:ph idx="1"/>
          </p:nvPr>
        </p:nvSpPr>
        <p:spPr/>
        <p:txBody>
          <a:bodyPr/>
          <a:lstStyle/>
          <a:p>
            <a:pPr algn="just"/>
            <a:r>
              <a:rPr lang="pt-BR" dirty="0"/>
              <a:t>Segundo </a:t>
            </a:r>
            <a:r>
              <a:rPr lang="pt-BR" dirty="0" err="1"/>
              <a:t>Korth</a:t>
            </a:r>
            <a:r>
              <a:rPr lang="pt-BR" dirty="0"/>
              <a:t>, um </a:t>
            </a:r>
            <a:r>
              <a:rPr lang="pt-BR" b="1" dirty="0"/>
              <a:t>banco de dados</a:t>
            </a:r>
            <a:r>
              <a:rPr lang="pt-BR" dirty="0"/>
              <a:t> “é uma coleção de dados inter-relacionados, representando informações sobre um domínio específico”, ou seja, sempre que for possível agrupar informações que se relacionam e tratam de um mesmo assunto, posso dizer que tenho um banco de dados.</a:t>
            </a:r>
          </a:p>
        </p:txBody>
      </p:sp>
    </p:spTree>
    <p:extLst>
      <p:ext uri="{BB962C8B-B14F-4D97-AF65-F5344CB8AC3E}">
        <p14:creationId xmlns:p14="http://schemas.microsoft.com/office/powerpoint/2010/main" val="1029685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Nível do usuário individual</a:t>
            </a:r>
          </a:p>
        </p:txBody>
      </p:sp>
      <p:sp>
        <p:nvSpPr>
          <p:cNvPr id="3" name="Espaço Reservado para Conteúdo 2"/>
          <p:cNvSpPr>
            <a:spLocks noGrp="1"/>
          </p:cNvSpPr>
          <p:nvPr>
            <p:ph idx="1"/>
          </p:nvPr>
        </p:nvSpPr>
        <p:spPr/>
        <p:txBody>
          <a:bodyPr>
            <a:normAutofit fontScale="92500" lnSpcReduction="20000"/>
          </a:bodyPr>
          <a:lstStyle/>
          <a:p>
            <a:pPr lvl="0"/>
            <a:r>
              <a:rPr lang="pt-BR" dirty="0"/>
              <a:t>Através dessa "</a:t>
            </a:r>
            <a:r>
              <a:rPr lang="pt-BR" dirty="0" err="1"/>
              <a:t>view</a:t>
            </a:r>
            <a:r>
              <a:rPr lang="pt-BR" dirty="0"/>
              <a:t>" um usuário vê informações sobre os vinhos brasileiros na adega, como se eles estivessem em uma tabela separada e resumida (com menos colunas).</a:t>
            </a:r>
          </a:p>
          <a:p>
            <a:r>
              <a:rPr lang="pt-BR" dirty="0"/>
              <a:t>As linguagens de programação têm vários tipos de abordagem para dar acesso aos </a:t>
            </a:r>
            <a:r>
              <a:rPr lang="pt-BR" dirty="0" err="1"/>
              <a:t>BDs</a:t>
            </a:r>
            <a:r>
              <a:rPr lang="pt-BR" dirty="0"/>
              <a:t>:</a:t>
            </a:r>
          </a:p>
          <a:p>
            <a:pPr lvl="0"/>
            <a:r>
              <a:rPr lang="pt-BR" b="1" dirty="0"/>
              <a:t>Comandos específicos</a:t>
            </a:r>
            <a:r>
              <a:rPr lang="pt-BR" dirty="0"/>
              <a:t>. LPs mais antigas tinham comandos próprios para acesso aos </a:t>
            </a:r>
            <a:r>
              <a:rPr lang="pt-BR" dirty="0" err="1"/>
              <a:t>BDs</a:t>
            </a:r>
            <a:r>
              <a:rPr lang="pt-BR" dirty="0"/>
              <a:t>. Dificuldade em incorporar variações, </a:t>
            </a:r>
            <a:r>
              <a:rPr lang="pt-BR" dirty="0" err="1"/>
              <a:t>especifidades</a:t>
            </a:r>
            <a:r>
              <a:rPr lang="pt-BR" dirty="0"/>
              <a:t> e extensões de cada SGBD. </a:t>
            </a:r>
            <a:br>
              <a:rPr lang="pt-BR" dirty="0"/>
            </a:br>
            <a:r>
              <a:rPr lang="pt-BR" dirty="0"/>
              <a:t>A parte da LP com a qual se acessa BD é chamada de </a:t>
            </a:r>
            <a:r>
              <a:rPr lang="pt-BR" b="1" dirty="0"/>
              <a:t>DSL (</a:t>
            </a:r>
            <a:r>
              <a:rPr lang="pt-BR" b="1" dirty="0" err="1"/>
              <a:t>sublinguagem</a:t>
            </a:r>
            <a:r>
              <a:rPr lang="pt-BR" b="1" dirty="0"/>
              <a:t> de dados</a:t>
            </a:r>
            <a:r>
              <a:rPr lang="pt-BR" b="1" dirty="0" smtClean="0"/>
              <a:t>)</a:t>
            </a:r>
            <a:r>
              <a:rPr lang="pt-BR" dirty="0" smtClean="0"/>
              <a:t>.</a:t>
            </a:r>
            <a:endParaRPr lang="pt-BR" dirty="0"/>
          </a:p>
        </p:txBody>
      </p:sp>
    </p:spTree>
    <p:extLst>
      <p:ext uri="{BB962C8B-B14F-4D97-AF65-F5344CB8AC3E}">
        <p14:creationId xmlns:p14="http://schemas.microsoft.com/office/powerpoint/2010/main" val="63826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Nível do usuário individual</a:t>
            </a:r>
          </a:p>
        </p:txBody>
      </p:sp>
      <p:sp>
        <p:nvSpPr>
          <p:cNvPr id="3" name="Espaço Reservado para Conteúdo 2"/>
          <p:cNvSpPr>
            <a:spLocks noGrp="1"/>
          </p:cNvSpPr>
          <p:nvPr>
            <p:ph idx="1"/>
          </p:nvPr>
        </p:nvSpPr>
        <p:spPr/>
        <p:txBody>
          <a:bodyPr>
            <a:normAutofit fontScale="92500" lnSpcReduction="10000"/>
          </a:bodyPr>
          <a:lstStyle/>
          <a:p>
            <a:pPr lvl="0"/>
            <a:r>
              <a:rPr lang="pt-BR" b="1" dirty="0" smtClean="0"/>
              <a:t>LBD </a:t>
            </a:r>
            <a:r>
              <a:rPr lang="pt-BR" b="1" dirty="0"/>
              <a:t>embutida</a:t>
            </a:r>
            <a:r>
              <a:rPr lang="pt-BR" dirty="0"/>
              <a:t>. A linguagem ou o ambiente de programação admite a inclusão de trechos LBD nos programas. É comum o uso de macros e pré-processamento.</a:t>
            </a:r>
          </a:p>
          <a:p>
            <a:pPr lvl="0"/>
            <a:r>
              <a:rPr lang="pt-BR" b="1" dirty="0"/>
              <a:t>API para acesso ao BD</a:t>
            </a:r>
            <a:r>
              <a:rPr lang="pt-BR" dirty="0"/>
              <a:t>. </a:t>
            </a:r>
            <a:br>
              <a:rPr lang="pt-BR" dirty="0"/>
            </a:br>
            <a:r>
              <a:rPr lang="pt-BR" dirty="0"/>
              <a:t>API = </a:t>
            </a:r>
            <a:r>
              <a:rPr lang="pt-BR" dirty="0" err="1"/>
              <a:t>Application</a:t>
            </a:r>
            <a:r>
              <a:rPr lang="pt-BR" dirty="0"/>
              <a:t> </a:t>
            </a:r>
            <a:r>
              <a:rPr lang="pt-BR" dirty="0" err="1"/>
              <a:t>Programming</a:t>
            </a:r>
            <a:r>
              <a:rPr lang="pt-BR" dirty="0"/>
              <a:t> Interface (normalmente uma biblioteca de funções/objetos)</a:t>
            </a:r>
            <a:br>
              <a:rPr lang="pt-BR" dirty="0"/>
            </a:br>
            <a:r>
              <a:rPr lang="pt-BR" dirty="0"/>
              <a:t>O programa chama funções/métodos e manipula objetos através da API.</a:t>
            </a:r>
          </a:p>
          <a:p>
            <a:r>
              <a:rPr lang="pt-BR" dirty="0">
                <a:sym typeface="Symbol" panose="05050102010706020507" pitchFamily="18" charset="2"/>
              </a:rPr>
              <a:t></a:t>
            </a:r>
            <a:r>
              <a:rPr lang="pt-BR" dirty="0"/>
              <a:t> Linguagens visuais costumam oferecer pacotes de</a:t>
            </a:r>
            <a:r>
              <a:rPr lang="pt-BR" b="1" dirty="0"/>
              <a:t> componentes visuais</a:t>
            </a:r>
            <a:r>
              <a:rPr lang="pt-BR" dirty="0"/>
              <a:t> para acesso a BD. Internamente eles usam alguma API específica.</a:t>
            </a:r>
          </a:p>
        </p:txBody>
      </p:sp>
    </p:spTree>
    <p:extLst>
      <p:ext uri="{BB962C8B-B14F-4D97-AF65-F5344CB8AC3E}">
        <p14:creationId xmlns:p14="http://schemas.microsoft.com/office/powerpoint/2010/main" val="101637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Nível do usuário individual</a:t>
            </a:r>
          </a:p>
        </p:txBody>
      </p:sp>
      <p:sp>
        <p:nvSpPr>
          <p:cNvPr id="3" name="Espaço Reservado para Conteúdo 2"/>
          <p:cNvSpPr>
            <a:spLocks noGrp="1"/>
          </p:cNvSpPr>
          <p:nvPr>
            <p:ph idx="1"/>
          </p:nvPr>
        </p:nvSpPr>
        <p:spPr/>
        <p:txBody>
          <a:bodyPr/>
          <a:lstStyle/>
          <a:p>
            <a:r>
              <a:rPr lang="pt-BR" dirty="0"/>
              <a:t>Costuma-se dizer que uma LBD compõe-se de duas sublinguagens:</a:t>
            </a:r>
          </a:p>
          <a:p>
            <a:pPr lvl="1"/>
            <a:r>
              <a:rPr lang="pt-BR" b="1" dirty="0"/>
              <a:t>DDL</a:t>
            </a:r>
            <a:r>
              <a:rPr lang="pt-BR" dirty="0"/>
              <a:t> (linguagem para definição de dados)</a:t>
            </a:r>
          </a:p>
          <a:p>
            <a:pPr lvl="1"/>
            <a:r>
              <a:rPr lang="pt-BR" b="1" dirty="0"/>
              <a:t>DML</a:t>
            </a:r>
            <a:r>
              <a:rPr lang="pt-BR" dirty="0"/>
              <a:t> (linguagem para manipulação de dados).</a:t>
            </a:r>
          </a:p>
          <a:p>
            <a:endParaRPr lang="pt-BR" dirty="0"/>
          </a:p>
        </p:txBody>
      </p:sp>
    </p:spTree>
    <p:extLst>
      <p:ext uri="{BB962C8B-B14F-4D97-AF65-F5344CB8AC3E}">
        <p14:creationId xmlns:p14="http://schemas.microsoft.com/office/powerpoint/2010/main" val="257384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a:t>
            </a:r>
            <a:r>
              <a:rPr lang="pt-BR" b="1" dirty="0" smtClean="0"/>
              <a:t>SGBD</a:t>
            </a:r>
            <a:endParaRPr lang="pt-BR" dirty="0"/>
          </a:p>
        </p:txBody>
      </p:sp>
      <p:sp>
        <p:nvSpPr>
          <p:cNvPr id="3" name="Espaço Reservado para Conteúdo 2"/>
          <p:cNvSpPr>
            <a:spLocks noGrp="1"/>
          </p:cNvSpPr>
          <p:nvPr>
            <p:ph idx="1"/>
          </p:nvPr>
        </p:nvSpPr>
        <p:spPr/>
        <p:txBody>
          <a:bodyPr>
            <a:normAutofit/>
          </a:bodyPr>
          <a:lstStyle/>
          <a:p>
            <a:r>
              <a:rPr lang="pt-BR" dirty="0"/>
              <a:t>Sistema que controla todo acesso ao BD.</a:t>
            </a:r>
          </a:p>
          <a:p>
            <a:pPr lvl="0"/>
            <a:r>
              <a:rPr lang="pt-BR" dirty="0"/>
              <a:t>Usuário faz um pedido de acesso (possivelmente em SQL);</a:t>
            </a:r>
          </a:p>
          <a:p>
            <a:pPr lvl="0"/>
            <a:r>
              <a:rPr lang="pt-BR" dirty="0"/>
              <a:t>O SGBD analisa esse pedido;</a:t>
            </a:r>
          </a:p>
          <a:p>
            <a:pPr lvl="0"/>
            <a:r>
              <a:rPr lang="pt-BR" dirty="0"/>
              <a:t>O SGBD consulta os esquemas externos, lógico e físico e planeja como atender o pedido.</a:t>
            </a:r>
          </a:p>
          <a:p>
            <a:pPr lvl="0"/>
            <a:r>
              <a:rPr lang="pt-BR" dirty="0"/>
              <a:t>O SGBD realiza as operações necessárias sobre o BD</a:t>
            </a:r>
            <a:r>
              <a:rPr lang="pt-BR" dirty="0" smtClean="0"/>
              <a:t>.</a:t>
            </a:r>
            <a:endParaRPr lang="pt-BR" dirty="0"/>
          </a:p>
        </p:txBody>
      </p:sp>
    </p:spTree>
    <p:extLst>
      <p:ext uri="{BB962C8B-B14F-4D97-AF65-F5344CB8AC3E}">
        <p14:creationId xmlns:p14="http://schemas.microsoft.com/office/powerpoint/2010/main" val="2065890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a:t>
            </a:r>
            <a:r>
              <a:rPr lang="pt-BR" b="1" dirty="0" smtClean="0"/>
              <a:t>SGBD</a:t>
            </a:r>
            <a:endParaRPr lang="pt-BR" dirty="0"/>
          </a:p>
        </p:txBody>
      </p:sp>
      <p:sp>
        <p:nvSpPr>
          <p:cNvPr id="3" name="Espaço Reservado para Conteúdo 2"/>
          <p:cNvSpPr>
            <a:spLocks noGrp="1"/>
          </p:cNvSpPr>
          <p:nvPr>
            <p:ph idx="1"/>
          </p:nvPr>
        </p:nvSpPr>
        <p:spPr/>
        <p:txBody>
          <a:bodyPr>
            <a:normAutofit/>
          </a:bodyPr>
          <a:lstStyle/>
          <a:p>
            <a:r>
              <a:rPr lang="pt-BR" dirty="0"/>
              <a:t>O SGBD tem diversos mecanismos para acelerar o procedimento acima. Exemplos:</a:t>
            </a:r>
          </a:p>
          <a:p>
            <a:pPr lvl="1"/>
            <a:r>
              <a:rPr lang="pt-BR" sz="2400" dirty="0" err="1"/>
              <a:t>bufferização</a:t>
            </a:r>
            <a:r>
              <a:rPr lang="pt-BR" sz="2400" dirty="0"/>
              <a:t> de resultados</a:t>
            </a:r>
          </a:p>
          <a:p>
            <a:pPr lvl="1"/>
            <a:r>
              <a:rPr lang="pt-BR" sz="2400" dirty="0"/>
              <a:t>consultas pré-preparadas (</a:t>
            </a:r>
            <a:r>
              <a:rPr lang="pt-BR" sz="2400" dirty="0" err="1"/>
              <a:t>pré</a:t>
            </a:r>
            <a:r>
              <a:rPr lang="pt-BR" sz="2400" dirty="0"/>
              <a:t>-compiladas)</a:t>
            </a:r>
          </a:p>
          <a:p>
            <a:pPr lvl="1"/>
            <a:r>
              <a:rPr lang="pt-BR" sz="2400" dirty="0"/>
              <a:t>etc.</a:t>
            </a:r>
          </a:p>
        </p:txBody>
      </p:sp>
    </p:spTree>
    <p:extLst>
      <p:ext uri="{BB962C8B-B14F-4D97-AF65-F5344CB8AC3E}">
        <p14:creationId xmlns:p14="http://schemas.microsoft.com/office/powerpoint/2010/main" val="185468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5122" name="Picture 2"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103" y="-1"/>
            <a:ext cx="7968343" cy="684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926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SGBD</a:t>
            </a:r>
            <a:endParaRPr lang="pt-BR" dirty="0"/>
          </a:p>
        </p:txBody>
      </p:sp>
      <p:sp>
        <p:nvSpPr>
          <p:cNvPr id="3" name="Espaço Reservado para Conteúdo 2"/>
          <p:cNvSpPr>
            <a:spLocks noGrp="1"/>
          </p:cNvSpPr>
          <p:nvPr>
            <p:ph idx="1"/>
          </p:nvPr>
        </p:nvSpPr>
        <p:spPr/>
        <p:txBody>
          <a:bodyPr>
            <a:normAutofit fontScale="92500" lnSpcReduction="20000"/>
          </a:bodyPr>
          <a:lstStyle/>
          <a:p>
            <a:pPr lvl="0"/>
            <a:r>
              <a:rPr lang="pt-BR" i="1" dirty="0"/>
              <a:t>Definição de dados</a:t>
            </a:r>
            <a:endParaRPr lang="pt-BR" dirty="0"/>
          </a:p>
          <a:p>
            <a:r>
              <a:rPr lang="pt-BR" dirty="0"/>
              <a:t>O SGBD deve </a:t>
            </a:r>
            <a:r>
              <a:rPr lang="pt-BR" dirty="0" smtClean="0"/>
              <a:t>permitir </a:t>
            </a:r>
            <a:r>
              <a:rPr lang="pt-BR" dirty="0"/>
              <a:t>que sejam feitas definições na DDL e deve usar essas definições nas requisições a serem feitas.</a:t>
            </a:r>
          </a:p>
          <a:p>
            <a:pPr lvl="0"/>
            <a:r>
              <a:rPr lang="pt-BR" i="1" dirty="0"/>
              <a:t>Manipulação de dados</a:t>
            </a:r>
            <a:endParaRPr lang="pt-BR" dirty="0"/>
          </a:p>
          <a:p>
            <a:r>
              <a:rPr lang="pt-BR" dirty="0"/>
              <a:t>O SGBD deve aceitar requisições na DML para buscar, alterar, excluir e incluir dados no BD.</a:t>
            </a:r>
          </a:p>
          <a:p>
            <a:pPr lvl="1"/>
            <a:r>
              <a:rPr lang="pt-BR" dirty="0"/>
              <a:t>Requisição </a:t>
            </a:r>
            <a:r>
              <a:rPr lang="pt-BR" b="1" dirty="0"/>
              <a:t>planejada</a:t>
            </a:r>
            <a:r>
              <a:rPr lang="pt-BR" dirty="0"/>
              <a:t>. O DBA pode ajustar o BD para garantir bom desempenho.</a:t>
            </a:r>
          </a:p>
          <a:p>
            <a:pPr lvl="1"/>
            <a:r>
              <a:rPr lang="pt-BR" dirty="0"/>
              <a:t>Requisição </a:t>
            </a:r>
            <a:r>
              <a:rPr lang="pt-BR" b="1" dirty="0"/>
              <a:t>não-planejada</a:t>
            </a:r>
            <a:r>
              <a:rPr lang="pt-BR" dirty="0"/>
              <a:t>: consultas </a:t>
            </a:r>
            <a:r>
              <a:rPr lang="pt-BR" i="1" dirty="0" err="1"/>
              <a:t>ad-hoc</a:t>
            </a:r>
            <a:r>
              <a:rPr lang="pt-BR" dirty="0"/>
              <a:t> através de um processador de linguagem de </a:t>
            </a:r>
            <a:r>
              <a:rPr lang="pt-BR" dirty="0" smtClean="0"/>
              <a:t>consulta.</a:t>
            </a:r>
          </a:p>
        </p:txBody>
      </p:sp>
    </p:spTree>
    <p:extLst>
      <p:ext uri="{BB962C8B-B14F-4D97-AF65-F5344CB8AC3E}">
        <p14:creationId xmlns:p14="http://schemas.microsoft.com/office/powerpoint/2010/main" val="177343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SGBD</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i="1" dirty="0" smtClean="0"/>
              <a:t>Otimização </a:t>
            </a:r>
            <a:r>
              <a:rPr lang="pt-BR" i="1" dirty="0"/>
              <a:t>e execução</a:t>
            </a:r>
            <a:endParaRPr lang="pt-BR" dirty="0"/>
          </a:p>
          <a:p>
            <a:r>
              <a:rPr lang="pt-BR" dirty="0"/>
              <a:t>Determina (dinamicamente) a melhor maneira de processar uma requisição.</a:t>
            </a:r>
          </a:p>
          <a:p>
            <a:pPr lvl="0"/>
            <a:r>
              <a:rPr lang="pt-BR" i="1" dirty="0"/>
              <a:t>Segurança e integridade dos dados</a:t>
            </a:r>
            <a:endParaRPr lang="pt-BR" dirty="0"/>
          </a:p>
          <a:p>
            <a:r>
              <a:rPr lang="pt-BR" dirty="0"/>
              <a:t>Rejeita, estática ou dinamicamente, requisições que violem restrições de segurança e de integridade.</a:t>
            </a:r>
          </a:p>
          <a:p>
            <a:pPr lvl="0"/>
            <a:r>
              <a:rPr lang="pt-BR" i="1" dirty="0"/>
              <a:t>Recuperação de dados e </a:t>
            </a:r>
            <a:r>
              <a:rPr lang="pt-BR" i="1" dirty="0" smtClean="0"/>
              <a:t>concorrência</a:t>
            </a:r>
          </a:p>
          <a:p>
            <a:r>
              <a:rPr lang="pt-BR" i="1" dirty="0"/>
              <a:t>Desempenho</a:t>
            </a:r>
            <a:endParaRPr lang="pt-BR" dirty="0"/>
          </a:p>
          <a:p>
            <a:pPr lvl="0"/>
            <a:endParaRPr lang="pt-BR" dirty="0"/>
          </a:p>
        </p:txBody>
      </p:sp>
    </p:spTree>
    <p:extLst>
      <p:ext uri="{BB962C8B-B14F-4D97-AF65-F5344CB8AC3E}">
        <p14:creationId xmlns:p14="http://schemas.microsoft.com/office/powerpoint/2010/main" val="3861266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SGBD</a:t>
            </a:r>
            <a:endParaRPr lang="pt-BR" dirty="0"/>
          </a:p>
        </p:txBody>
      </p:sp>
      <p:sp>
        <p:nvSpPr>
          <p:cNvPr id="3" name="Espaço Reservado para Conteúdo 2"/>
          <p:cNvSpPr>
            <a:spLocks noGrp="1"/>
          </p:cNvSpPr>
          <p:nvPr>
            <p:ph idx="1"/>
          </p:nvPr>
        </p:nvSpPr>
        <p:spPr/>
        <p:txBody>
          <a:bodyPr>
            <a:noAutofit/>
          </a:bodyPr>
          <a:lstStyle/>
          <a:p>
            <a:r>
              <a:rPr lang="pt-BR" dirty="0" smtClean="0"/>
              <a:t>Impõe </a:t>
            </a:r>
            <a:r>
              <a:rPr lang="pt-BR" dirty="0"/>
              <a:t>controles para permitir concorrência adequada e recuperação de falhas através do </a:t>
            </a:r>
            <a:r>
              <a:rPr lang="pt-BR" b="1" dirty="0"/>
              <a:t>gerenciador de transações, que</a:t>
            </a:r>
            <a:r>
              <a:rPr lang="pt-BR" dirty="0"/>
              <a:t> pode ser parte ou não do SGBD.</a:t>
            </a:r>
          </a:p>
          <a:p>
            <a:pPr lvl="0"/>
            <a:r>
              <a:rPr lang="pt-BR" i="1" dirty="0"/>
              <a:t>Catálogo</a:t>
            </a:r>
            <a:endParaRPr lang="pt-BR" dirty="0"/>
          </a:p>
          <a:p>
            <a:pPr lvl="1"/>
            <a:r>
              <a:rPr lang="pt-BR" dirty="0"/>
              <a:t>O SGBD mantém </a:t>
            </a:r>
            <a:r>
              <a:rPr lang="pt-BR" b="1" dirty="0" err="1"/>
              <a:t>metadados</a:t>
            </a:r>
            <a:r>
              <a:rPr lang="pt-BR" dirty="0"/>
              <a:t> (descritores, dados sobre os dados). </a:t>
            </a:r>
          </a:p>
          <a:p>
            <a:pPr lvl="1"/>
            <a:r>
              <a:rPr lang="pt-BR" dirty="0"/>
              <a:t>O </a:t>
            </a:r>
            <a:r>
              <a:rPr lang="pt-BR" b="1" dirty="0"/>
              <a:t>catálogo</a:t>
            </a:r>
            <a:r>
              <a:rPr lang="pt-BR" dirty="0"/>
              <a:t> contém todos os </a:t>
            </a:r>
            <a:r>
              <a:rPr lang="pt-BR" dirty="0" err="1"/>
              <a:t>metadados</a:t>
            </a:r>
            <a:r>
              <a:rPr lang="pt-BR" dirty="0"/>
              <a:t> sobre os esquemas, mapeamentos, restrições de segurança e de integridade, índices, usuários, relatórios, etc.</a:t>
            </a:r>
          </a:p>
          <a:p>
            <a:pPr lvl="1"/>
            <a:r>
              <a:rPr lang="pt-BR" dirty="0"/>
              <a:t>O catálogo pode ser manipulado como qualquer outra parte do BD</a:t>
            </a:r>
            <a:r>
              <a:rPr lang="pt-BR" dirty="0" smtClean="0"/>
              <a:t>.</a:t>
            </a:r>
            <a:endParaRPr lang="pt-BR" dirty="0"/>
          </a:p>
        </p:txBody>
      </p:sp>
    </p:spTree>
    <p:extLst>
      <p:ext uri="{BB962C8B-B14F-4D97-AF65-F5344CB8AC3E}">
        <p14:creationId xmlns:p14="http://schemas.microsoft.com/office/powerpoint/2010/main" val="407729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Referências </a:t>
            </a:r>
            <a:r>
              <a:rPr lang="pt-BR" b="1" dirty="0" smtClean="0"/>
              <a:t>bibliográficas</a:t>
            </a:r>
            <a:endParaRPr lang="pt-BR" dirty="0"/>
          </a:p>
        </p:txBody>
      </p:sp>
      <p:sp>
        <p:nvSpPr>
          <p:cNvPr id="3" name="Espaço Reservado para Conteúdo 2"/>
          <p:cNvSpPr>
            <a:spLocks noGrp="1"/>
          </p:cNvSpPr>
          <p:nvPr>
            <p:ph idx="1"/>
          </p:nvPr>
        </p:nvSpPr>
        <p:spPr/>
        <p:txBody>
          <a:bodyPr/>
          <a:lstStyle/>
          <a:p>
            <a:r>
              <a:rPr lang="pt-BR" dirty="0" smtClean="0"/>
              <a:t>KORTH</a:t>
            </a:r>
            <a:r>
              <a:rPr lang="pt-BR" dirty="0"/>
              <a:t>, H.F. e SILBERSCHATZ, A.; Sistemas de Bancos de Dados, Makron Books, 2a. edição revisada, 1994.</a:t>
            </a:r>
          </a:p>
          <a:p>
            <a:r>
              <a:rPr lang="pt-BR" dirty="0"/>
              <a:t>DATE, C.J.; Int. a Sistemas de Bancos de Dados, tradução da 4a.edição norte-americana, Editora Campus, 1991.</a:t>
            </a:r>
          </a:p>
          <a:p>
            <a:endParaRPr lang="pt-BR" dirty="0"/>
          </a:p>
        </p:txBody>
      </p:sp>
    </p:spTree>
    <p:extLst>
      <p:ext uri="{BB962C8B-B14F-4D97-AF65-F5344CB8AC3E}">
        <p14:creationId xmlns:p14="http://schemas.microsoft.com/office/powerpoint/2010/main" val="3078001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17566"/>
            <a:ext cx="9905998" cy="992777"/>
          </a:xfrm>
        </p:spPr>
        <p:txBody>
          <a:bodyPr/>
          <a:lstStyle/>
          <a:p>
            <a:r>
              <a:rPr lang="pt-BR" b="1" dirty="0"/>
              <a:t>O que é Banco de Dados</a:t>
            </a:r>
            <a:r>
              <a:rPr lang="pt-BR" b="1" dirty="0" smtClean="0"/>
              <a:t>?</a:t>
            </a:r>
            <a:endParaRPr lang="pt-BR" dirty="0"/>
          </a:p>
        </p:txBody>
      </p:sp>
      <p:sp>
        <p:nvSpPr>
          <p:cNvPr id="3" name="Espaço Reservado para Conteúdo 2"/>
          <p:cNvSpPr>
            <a:spLocks noGrp="1"/>
          </p:cNvSpPr>
          <p:nvPr>
            <p:ph idx="1"/>
          </p:nvPr>
        </p:nvSpPr>
        <p:spPr>
          <a:xfrm>
            <a:off x="1141413" y="979714"/>
            <a:ext cx="10432278" cy="5878286"/>
          </a:xfrm>
        </p:spPr>
        <p:txBody>
          <a:bodyPr>
            <a:noAutofit/>
          </a:bodyPr>
          <a:lstStyle/>
          <a:p>
            <a:pPr algn="just"/>
            <a:r>
              <a:rPr lang="pt-PT" sz="2000" dirty="0"/>
              <a:t>Dados </a:t>
            </a:r>
            <a:r>
              <a:rPr lang="pt-PT" sz="2000" dirty="0" smtClean="0"/>
              <a:t>persistentes</a:t>
            </a:r>
          </a:p>
          <a:p>
            <a:pPr algn="just"/>
            <a:r>
              <a:rPr lang="pt-PT" sz="2000" dirty="0" smtClean="0"/>
              <a:t>É </a:t>
            </a:r>
            <a:r>
              <a:rPr lang="pt-PT" sz="2000" dirty="0"/>
              <a:t>usual referir-se aos dados em um banco de dados como “persistentes” (mesmo que eles na verdade não persistam por muito tempo!). Por persistente queremos sugerir intuitivamente que os dados desse banco de dados diferem em espécie de outros dados mais efêmeros, como dados de entrada, dados de saída, instruções de controle, filas de trabalho, blocos de controle de software, resultados intermediários e, em geral, quaisquer dados que tenham natureza transiente. </a:t>
            </a:r>
            <a:endParaRPr lang="pt-PT" sz="2000" dirty="0" smtClean="0"/>
          </a:p>
          <a:p>
            <a:pPr algn="just"/>
            <a:r>
              <a:rPr lang="pt-PT" sz="2000" dirty="0" smtClean="0"/>
              <a:t>De </a:t>
            </a:r>
            <a:r>
              <a:rPr lang="pt-PT" sz="2000" dirty="0"/>
              <a:t>modo mais preciso, dizemos que os dados do banco de dados “persistem” porque, uma vez aceitos pelo SGBD para entrada inicial no banco de dados, eles só podem ser removidos subseqüentemente do banco de dados por alguma solicitação explícita ao SGBD, não como um mero efeito colateral de (por exemplo) conclusão da execução de um programa. Essa noção de persistência nos permite portanto dar uma definição ligeiramente mais precisa do termo “banco de dados”: </a:t>
            </a:r>
          </a:p>
          <a:p>
            <a:pPr algn="just"/>
            <a:r>
              <a:rPr lang="pt-PT" sz="2000" dirty="0" smtClean="0"/>
              <a:t>Um </a:t>
            </a:r>
            <a:r>
              <a:rPr lang="pt-PT" sz="2000" dirty="0"/>
              <a:t>banco de dados é uma coleção de dados persistentes utilizada pelos sistemas de aplicação de uma determinada empresa. </a:t>
            </a:r>
            <a:endParaRPr lang="pt-BR" sz="2000" dirty="0"/>
          </a:p>
        </p:txBody>
      </p:sp>
    </p:spTree>
    <p:extLst>
      <p:ext uri="{BB962C8B-B14F-4D97-AF65-F5344CB8AC3E}">
        <p14:creationId xmlns:p14="http://schemas.microsoft.com/office/powerpoint/2010/main" val="2303568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um sistema </a:t>
            </a:r>
            <a:r>
              <a:rPr lang="pt-BR" dirty="0"/>
              <a:t>de gerenciamento de banco de dados (SGBD)</a:t>
            </a:r>
          </a:p>
        </p:txBody>
      </p:sp>
      <p:sp>
        <p:nvSpPr>
          <p:cNvPr id="3" name="Espaço Reservado para Conteúdo 2"/>
          <p:cNvSpPr>
            <a:spLocks noGrp="1"/>
          </p:cNvSpPr>
          <p:nvPr>
            <p:ph idx="1"/>
          </p:nvPr>
        </p:nvSpPr>
        <p:spPr/>
        <p:txBody>
          <a:bodyPr/>
          <a:lstStyle/>
          <a:p>
            <a:pPr algn="just"/>
            <a:r>
              <a:rPr lang="pt-BR" dirty="0" smtClean="0"/>
              <a:t>É </a:t>
            </a:r>
            <a:r>
              <a:rPr lang="pt-BR" dirty="0"/>
              <a:t>um software que possui recursos capazes de manipular as informações do banco de dados e interagir com o usuário. Exemplos de </a:t>
            </a:r>
            <a:r>
              <a:rPr lang="pt-BR" dirty="0" err="1"/>
              <a:t>SGBDs</a:t>
            </a:r>
            <a:r>
              <a:rPr lang="pt-BR" dirty="0"/>
              <a:t> são: </a:t>
            </a:r>
            <a:r>
              <a:rPr lang="pt-BR" b="1" dirty="0">
                <a:solidFill>
                  <a:srgbClr val="FF0000"/>
                </a:solidFill>
              </a:rPr>
              <a:t>Oracle, SQL Server</a:t>
            </a:r>
            <a:r>
              <a:rPr lang="pt-BR" b="1" dirty="0" smtClean="0">
                <a:solidFill>
                  <a:srgbClr val="FF0000"/>
                </a:solidFill>
              </a:rPr>
              <a:t>,</a:t>
            </a:r>
            <a:r>
              <a:rPr lang="pt-BR" b="1" dirty="0">
                <a:solidFill>
                  <a:srgbClr val="FF0000"/>
                </a:solidFill>
              </a:rPr>
              <a:t> </a:t>
            </a:r>
            <a:r>
              <a:rPr lang="pt-BR" b="1" dirty="0" err="1">
                <a:solidFill>
                  <a:srgbClr val="FF0000"/>
                </a:solidFill>
              </a:rPr>
              <a:t>PostgreSQL</a:t>
            </a:r>
            <a:r>
              <a:rPr lang="pt-BR" b="1" dirty="0">
                <a:solidFill>
                  <a:srgbClr val="FF0000"/>
                </a:solidFill>
              </a:rPr>
              <a:t>, MySQL</a:t>
            </a:r>
            <a:r>
              <a:rPr lang="pt-BR" dirty="0"/>
              <a:t>, </a:t>
            </a:r>
            <a:r>
              <a:rPr lang="pt-BR" dirty="0" err="1" smtClean="0"/>
              <a:t>Interbase</a:t>
            </a:r>
            <a:r>
              <a:rPr lang="pt-BR" dirty="0" smtClean="0"/>
              <a:t>, </a:t>
            </a:r>
            <a:r>
              <a:rPr lang="pt-BR" dirty="0" err="1" smtClean="0"/>
              <a:t>Firebird</a:t>
            </a:r>
            <a:r>
              <a:rPr lang="pt-BR" dirty="0" smtClean="0"/>
              <a:t> ou o </a:t>
            </a:r>
            <a:r>
              <a:rPr lang="pt-BR" dirty="0"/>
              <a:t>próprio Access ou </a:t>
            </a:r>
            <a:r>
              <a:rPr lang="pt-BR" dirty="0" err="1"/>
              <a:t>Paradox</a:t>
            </a:r>
            <a:r>
              <a:rPr lang="pt-BR" dirty="0"/>
              <a:t>, entre outros.</a:t>
            </a:r>
          </a:p>
        </p:txBody>
      </p:sp>
    </p:spTree>
    <p:extLst>
      <p:ext uri="{BB962C8B-B14F-4D97-AF65-F5344CB8AC3E}">
        <p14:creationId xmlns:p14="http://schemas.microsoft.com/office/powerpoint/2010/main" val="403156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conjunto de quatro componentes básicos</a:t>
            </a:r>
          </a:p>
        </p:txBody>
      </p:sp>
      <p:sp>
        <p:nvSpPr>
          <p:cNvPr id="3" name="Espaço Reservado para Conteúdo 2"/>
          <p:cNvSpPr>
            <a:spLocks noGrp="1"/>
          </p:cNvSpPr>
          <p:nvPr>
            <p:ph idx="1"/>
          </p:nvPr>
        </p:nvSpPr>
        <p:spPr/>
        <p:txBody>
          <a:bodyPr/>
          <a:lstStyle/>
          <a:p>
            <a:pPr algn="just"/>
            <a:r>
              <a:rPr lang="pt-BR" dirty="0" smtClean="0"/>
              <a:t>O conjunto básico são: </a:t>
            </a:r>
            <a:r>
              <a:rPr lang="pt-BR" b="1" dirty="0" smtClean="0"/>
              <a:t>dados</a:t>
            </a:r>
            <a:r>
              <a:rPr lang="pt-BR" b="1" dirty="0"/>
              <a:t>, hardware, software e usuários</a:t>
            </a:r>
            <a:r>
              <a:rPr lang="pt-BR" dirty="0"/>
              <a:t>. </a:t>
            </a:r>
            <a:endParaRPr lang="pt-BR" dirty="0" smtClean="0"/>
          </a:p>
          <a:p>
            <a:pPr algn="just"/>
            <a:r>
              <a:rPr lang="pt-BR" dirty="0" smtClean="0"/>
              <a:t>C.J Date </a:t>
            </a:r>
            <a:r>
              <a:rPr lang="pt-BR" dirty="0"/>
              <a:t>conceituou que “sistema de bancos de dados pode ser considerado como uma sala de arquivos eletrônica”. </a:t>
            </a:r>
          </a:p>
        </p:txBody>
      </p:sp>
    </p:spTree>
    <p:extLst>
      <p:ext uri="{BB962C8B-B14F-4D97-AF65-F5344CB8AC3E}">
        <p14:creationId xmlns:p14="http://schemas.microsoft.com/office/powerpoint/2010/main" val="3223455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439784"/>
          </a:xfrm>
        </p:spPr>
        <p:txBody>
          <a:bodyPr>
            <a:noAutofit/>
          </a:bodyPr>
          <a:lstStyle/>
          <a:p>
            <a:pPr algn="ctr"/>
            <a:r>
              <a:rPr lang="pt-BR" sz="2000" dirty="0"/>
              <a:t>A </a:t>
            </a:r>
            <a:r>
              <a:rPr lang="pt-BR" sz="2000" b="1" dirty="0"/>
              <a:t>Figura 1</a:t>
            </a:r>
            <a:r>
              <a:rPr lang="pt-BR" sz="2000" dirty="0"/>
              <a:t> ilustra os componentes de um sistema de banco de dados.</a:t>
            </a:r>
          </a:p>
        </p:txBody>
      </p:sp>
      <p:sp>
        <p:nvSpPr>
          <p:cNvPr id="3" name="Espaço Reservado para Conteúdo 2"/>
          <p:cNvSpPr>
            <a:spLocks noGrp="1"/>
          </p:cNvSpPr>
          <p:nvPr>
            <p:ph idx="1"/>
          </p:nvPr>
        </p:nvSpPr>
        <p:spPr/>
        <p:txBody>
          <a:bodyPr/>
          <a:lstStyle/>
          <a:p>
            <a:endParaRPr lang="pt-BR"/>
          </a:p>
        </p:txBody>
      </p:sp>
      <p:pic>
        <p:nvPicPr>
          <p:cNvPr id="1026" name="Picture 2" descr="Componentes de um sistema de banco de d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691" y="439784"/>
            <a:ext cx="8980378" cy="641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61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PORQUÊ USAR UM BANCO DE DADOS?</a:t>
            </a:r>
            <a:endParaRPr lang="pt-BR" dirty="0"/>
          </a:p>
        </p:txBody>
      </p:sp>
      <p:sp>
        <p:nvSpPr>
          <p:cNvPr id="3" name="Espaço Reservado para Conteúdo 2"/>
          <p:cNvSpPr>
            <a:spLocks noGrp="1"/>
          </p:cNvSpPr>
          <p:nvPr>
            <p:ph idx="1"/>
          </p:nvPr>
        </p:nvSpPr>
        <p:spPr/>
        <p:txBody>
          <a:bodyPr/>
          <a:lstStyle/>
          <a:p>
            <a:pPr algn="just"/>
            <a:r>
              <a:rPr lang="pt-BR" dirty="0"/>
              <a:t>Os objetivos de um </a:t>
            </a:r>
            <a:r>
              <a:rPr lang="pt-BR" b="1" dirty="0"/>
              <a:t>sistema de banco de dados</a:t>
            </a:r>
            <a:r>
              <a:rPr lang="pt-BR" dirty="0"/>
              <a:t> são o de isolar o usuário dos detalhes internos do banco de dados (promover a abstração de dados) e promover a independência dos dados em relação às aplicações, ou seja, tornar independente da aplicação, a estratégia de acesso e a forma de armazenamento.</a:t>
            </a:r>
          </a:p>
        </p:txBody>
      </p:sp>
    </p:spTree>
    <p:extLst>
      <p:ext uri="{BB962C8B-B14F-4D97-AF65-F5344CB8AC3E}">
        <p14:creationId xmlns:p14="http://schemas.microsoft.com/office/powerpoint/2010/main" val="2694393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Abstração de </a:t>
            </a:r>
            <a:r>
              <a:rPr lang="pt-BR" b="1" dirty="0" smtClean="0"/>
              <a:t>dados</a:t>
            </a:r>
            <a:endParaRPr lang="pt-BR" dirty="0"/>
          </a:p>
        </p:txBody>
      </p:sp>
      <p:sp>
        <p:nvSpPr>
          <p:cNvPr id="3" name="Espaço Reservado para Conteúdo 2"/>
          <p:cNvSpPr>
            <a:spLocks noGrp="1"/>
          </p:cNvSpPr>
          <p:nvPr>
            <p:ph idx="1"/>
          </p:nvPr>
        </p:nvSpPr>
        <p:spPr/>
        <p:txBody>
          <a:bodyPr/>
          <a:lstStyle/>
          <a:p>
            <a:pPr algn="just"/>
            <a:r>
              <a:rPr lang="pt-BR" dirty="0"/>
              <a:t>O sistema de banco de dados deve garantir uma visão totalmente abstrata do banco de dados para o usuário, ou seja, para o usuário do banco de dados pouco importa qual unidade de armazenamento está sendo usada para guardar seus dados, contanto que os mesmos estejam disponíveis no momento necessário</a:t>
            </a:r>
            <a:r>
              <a:rPr lang="pt-BR" dirty="0" smtClean="0"/>
              <a:t>.</a:t>
            </a:r>
          </a:p>
          <a:p>
            <a:pPr algn="just"/>
            <a:r>
              <a:rPr lang="pt-BR" dirty="0"/>
              <a:t>Esta abstração se dá em três níveis (</a:t>
            </a:r>
            <a:r>
              <a:rPr lang="pt-BR" b="1" dirty="0"/>
              <a:t>Figura 2</a:t>
            </a:r>
            <a:r>
              <a:rPr lang="pt-BR" dirty="0"/>
              <a:t>):</a:t>
            </a:r>
          </a:p>
        </p:txBody>
      </p:sp>
    </p:spTree>
    <p:extLst>
      <p:ext uri="{BB962C8B-B14F-4D97-AF65-F5344CB8AC3E}">
        <p14:creationId xmlns:p14="http://schemas.microsoft.com/office/powerpoint/2010/main" val="1049441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Abstração de dados</a:t>
            </a:r>
            <a:endParaRPr lang="pt-BR" dirty="0"/>
          </a:p>
        </p:txBody>
      </p:sp>
      <p:sp>
        <p:nvSpPr>
          <p:cNvPr id="3" name="Espaço Reservado para Conteúdo 2"/>
          <p:cNvSpPr>
            <a:spLocks noGrp="1"/>
          </p:cNvSpPr>
          <p:nvPr>
            <p:ph idx="1"/>
          </p:nvPr>
        </p:nvSpPr>
        <p:spPr/>
        <p:txBody>
          <a:bodyPr>
            <a:normAutofit/>
          </a:bodyPr>
          <a:lstStyle/>
          <a:p>
            <a:pPr algn="just"/>
            <a:r>
              <a:rPr lang="pt-BR" b="1" dirty="0" smtClean="0"/>
              <a:t>Nível </a:t>
            </a:r>
            <a:r>
              <a:rPr lang="pt-BR" b="1" dirty="0"/>
              <a:t>de visão do usuário: </a:t>
            </a:r>
            <a:r>
              <a:rPr lang="pt-BR" dirty="0"/>
              <a:t>as </a:t>
            </a:r>
            <a:r>
              <a:rPr lang="pt-BR" i="1" dirty="0"/>
              <a:t>partes do banco de dados</a:t>
            </a:r>
            <a:r>
              <a:rPr lang="pt-BR" dirty="0"/>
              <a:t> que o usuário tem acesso de acordo com a necessidade individual de cada usuário ou grupo de usuários;</a:t>
            </a:r>
          </a:p>
          <a:p>
            <a:pPr algn="just"/>
            <a:r>
              <a:rPr lang="pt-BR" b="1" dirty="0"/>
              <a:t>Nível conceitual: </a:t>
            </a:r>
            <a:r>
              <a:rPr lang="pt-BR" dirty="0"/>
              <a:t>define quais os dados que estão armazenados e qual o relacionamento entre eles;</a:t>
            </a:r>
          </a:p>
          <a:p>
            <a:pPr algn="just"/>
            <a:r>
              <a:rPr lang="pt-BR" b="1" dirty="0"/>
              <a:t>Nível físico: </a:t>
            </a:r>
            <a:r>
              <a:rPr lang="pt-BR" dirty="0"/>
              <a:t>é o nível mais baixo de abstração, em que define efetivamente de que maneira os dados estão armazenados</a:t>
            </a:r>
            <a:r>
              <a:rPr lang="pt-BR" dirty="0" smtClean="0"/>
              <a:t>.</a:t>
            </a:r>
            <a:endParaRPr lang="pt-BR" dirty="0"/>
          </a:p>
        </p:txBody>
      </p:sp>
    </p:spTree>
    <p:extLst>
      <p:ext uri="{BB962C8B-B14F-4D97-AF65-F5344CB8AC3E}">
        <p14:creationId xmlns:p14="http://schemas.microsoft.com/office/powerpoint/2010/main" val="12601191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174</TotalTime>
  <Words>1296</Words>
  <Application>Microsoft Office PowerPoint</Application>
  <PresentationFormat>Widescreen</PresentationFormat>
  <Paragraphs>127</Paragraphs>
  <Slides>29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29</vt:i4>
      </vt:variant>
    </vt:vector>
  </HeadingPairs>
  <TitlesOfParts>
    <vt:vector size="35" baseType="lpstr">
      <vt:lpstr>Arial</vt:lpstr>
      <vt:lpstr>Arial Unicode MS</vt:lpstr>
      <vt:lpstr>Symbol</vt:lpstr>
      <vt:lpstr>Trebuchet MS</vt:lpstr>
      <vt:lpstr>Tw Cen MT</vt:lpstr>
      <vt:lpstr>Circuito</vt:lpstr>
      <vt:lpstr>Conceitos Fundamentais de Banco de Dados</vt:lpstr>
      <vt:lpstr>O que é Banco de Dados?</vt:lpstr>
      <vt:lpstr>O que é Banco de Dados?</vt:lpstr>
      <vt:lpstr>O que é um sistema de gerenciamento de banco de dados (SGBD)</vt:lpstr>
      <vt:lpstr>o conjunto de quatro componentes básicos</vt:lpstr>
      <vt:lpstr>A Figura 1 ilustra os componentes de um sistema de banco de dados.</vt:lpstr>
      <vt:lpstr>PORQUÊ USAR UM BANCO DE DADOS?</vt:lpstr>
      <vt:lpstr>Abstração de dados</vt:lpstr>
      <vt:lpstr>Abstração de dados</vt:lpstr>
      <vt:lpstr>Figura 2. Níveis de abstração</vt:lpstr>
      <vt:lpstr>Projeto de banco de dados</vt:lpstr>
      <vt:lpstr>Projeto de banco de dados</vt:lpstr>
      <vt:lpstr>Modelo conceitual</vt:lpstr>
      <vt:lpstr>Figura 2. Exemplo de diagrama entidade-relacionamento</vt:lpstr>
      <vt:lpstr>Quadro 1. Exemplo de tabelas em um SGBD relacional</vt:lpstr>
      <vt:lpstr>MODELO LÓGICO</vt:lpstr>
      <vt:lpstr>Nível do usuário individual</vt:lpstr>
      <vt:lpstr>Nível do usuário individual</vt:lpstr>
      <vt:lpstr>Nível do usuário individual</vt:lpstr>
      <vt:lpstr>Nível do usuário individual</vt:lpstr>
      <vt:lpstr>Nível do usuário individual</vt:lpstr>
      <vt:lpstr>Nível do usuário individual</vt:lpstr>
      <vt:lpstr>O SGBD</vt:lpstr>
      <vt:lpstr>O SGBD</vt:lpstr>
      <vt:lpstr>Apresentação do PowerPoint</vt:lpstr>
      <vt:lpstr>O SGBD</vt:lpstr>
      <vt:lpstr>O SGBD</vt:lpstr>
      <vt:lpstr>O SGBD</vt:lpstr>
      <vt:lpstr>Referências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Conceitos Fundamentais de Banco de Dados</dc:title>
  <dc:creator>Walisson Rodrigo</dc:creator>
  <cp:lastModifiedBy>Walisson Rodrigo</cp:lastModifiedBy>
  <cp:revision>9</cp:revision>
  <dcterms:created xsi:type="dcterms:W3CDTF">2019-02-01T20:30:58Z</dcterms:created>
  <dcterms:modified xsi:type="dcterms:W3CDTF">2019-02-08T21:40:40Z</dcterms:modified>
</cp:coreProperties>
</file>