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4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1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35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11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6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584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5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24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55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9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0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22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B5ABDF-B3AB-4034-87B7-045A8DC16CCA}" type="datetimeFigureOut">
              <a:rPr lang="pt-BR" smtClean="0"/>
              <a:t>08/02/2019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50CFE-6ACE-4F4C-805D-97F85AA30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eydata.com/pt/sql/sql-select.php" TargetMode="External"/><Relationship Id="rId2" Type="http://schemas.openxmlformats.org/officeDocument/2006/relationships/hyperlink" Target="https://www.1keydata.com/pt/sq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eydata.com/pt/sql/sql-select.php" TargetMode="External"/><Relationship Id="rId2" Type="http://schemas.openxmlformats.org/officeDocument/2006/relationships/hyperlink" Target="https://www.1keydata.com/pt/sq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eydata.com/pt/sql/sql-select.php" TargetMode="External"/><Relationship Id="rId2" Type="http://schemas.openxmlformats.org/officeDocument/2006/relationships/hyperlink" Target="https://www.1keydata.com/pt/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eydata.com/pt/sql/sql-select.php" TargetMode="External"/><Relationship Id="rId2" Type="http://schemas.openxmlformats.org/officeDocument/2006/relationships/hyperlink" Target="https://www.1keydata.com/pt/sq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eydata.com/pt/sql/sql-select.php" TargetMode="External"/><Relationship Id="rId2" Type="http://schemas.openxmlformats.org/officeDocument/2006/relationships/hyperlink" Target="https://www.1keydata.com/pt/sq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eydata.com/pt/sql/sql-select.php" TargetMode="External"/><Relationship Id="rId2" Type="http://schemas.openxmlformats.org/officeDocument/2006/relationships/hyperlink" Target="https://www.1keydata.com/pt/sq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Sintaxe e comandos </a:t>
            </a:r>
            <a:r>
              <a:rPr lang="pt-B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20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r>
              <a:rPr lang="pt-BR" dirty="0" err="1" smtClean="0"/>
              <a:t>dml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seguir comandos utilizados para o nível de usuário DML (Linguagem de Manipulação de Dados).</a:t>
            </a:r>
          </a:p>
          <a:p>
            <a:r>
              <a:rPr lang="pt-BR" dirty="0" smtClean="0"/>
              <a:t>Lembrando que os comandos e sintaxes podem variar e funcionar de forma diferente em alguns </a:t>
            </a:r>
            <a:r>
              <a:rPr lang="pt-BR" dirty="0" err="1" smtClean="0"/>
              <a:t>SGBD’s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1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2727"/>
          </a:xfrm>
        </p:spPr>
        <p:txBody>
          <a:bodyPr/>
          <a:lstStyle/>
          <a:p>
            <a:r>
              <a:rPr lang="pt-BR" b="1" dirty="0">
                <a:hlinkClick r:id="rId2"/>
              </a:rPr>
              <a:t>SQL</a:t>
            </a:r>
            <a:r>
              <a:rPr lang="pt-BR" dirty="0"/>
              <a:t> &gt; </a:t>
            </a:r>
            <a:r>
              <a:rPr lang="pt-BR" b="1" dirty="0">
                <a:hlinkClick r:id="rId3"/>
              </a:rPr>
              <a:t>Comandos SQL</a:t>
            </a:r>
            <a:r>
              <a:rPr lang="pt-BR" dirty="0"/>
              <a:t> &gt; </a:t>
            </a:r>
            <a:r>
              <a:rPr lang="pt-BR" b="1" dirty="0" err="1"/>
              <a:t>Select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302327"/>
            <a:ext cx="10131425" cy="4412674"/>
          </a:xfrm>
        </p:spPr>
        <p:txBody>
          <a:bodyPr/>
          <a:lstStyle/>
          <a:p>
            <a:r>
              <a:rPr lang="pt-BR" dirty="0" smtClean="0"/>
              <a:t>Para </a:t>
            </a:r>
            <a:r>
              <a:rPr lang="pt-BR" dirty="0"/>
              <a:t>que servem os comandos SQL? Uma utilização comum é a seleção de tabelas localizadas numa base de dados. Imediatamente, visualizamos duas palavras-chave: </a:t>
            </a:r>
            <a:r>
              <a:rPr lang="pt-BR" dirty="0" smtClean="0"/>
              <a:t>necessitamos de</a:t>
            </a:r>
            <a:r>
              <a:rPr lang="pt-BR" dirty="0"/>
              <a:t> </a:t>
            </a:r>
            <a:r>
              <a:rPr lang="pt-BR" b="1" dirty="0"/>
              <a:t>SELECT</a:t>
            </a:r>
            <a:r>
              <a:rPr lang="pt-BR" dirty="0"/>
              <a:t> (selecionar) </a:t>
            </a:r>
            <a:r>
              <a:rPr lang="pt-BR" b="1" dirty="0"/>
              <a:t>FROM</a:t>
            </a:r>
            <a:r>
              <a:rPr lang="pt-BR" dirty="0"/>
              <a:t> (de) uma tabela. (Note que uma tabela é um receptáculo existente numa base de dados onde os dados estão armazenados. Para obter mais informações sobre como manipular tabelas, consulte a secção </a:t>
            </a:r>
            <a:r>
              <a:rPr lang="pt-BR" b="1" dirty="0"/>
              <a:t>Manipulação de </a:t>
            </a:r>
            <a:r>
              <a:rPr lang="pt-BR" b="1" dirty="0" smtClean="0"/>
              <a:t>tabelas</a:t>
            </a:r>
            <a:r>
              <a:rPr lang="pt-BR" dirty="0"/>
              <a:t>). Deste modo, temos a estrutura SQL mais básica</a:t>
            </a:r>
            <a:r>
              <a:rPr lang="pt-BR" dirty="0" smtClean="0"/>
              <a:t>:</a:t>
            </a:r>
          </a:p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"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nome_coluna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FROM "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nome_tabela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</a:t>
            </a:r>
          </a:p>
          <a:p>
            <a:r>
              <a:rPr lang="pt-BR" dirty="0"/>
              <a:t>De modo a ilustrar o exemplo acima apresentado, assuma que possuímos a seguinte tabela</a:t>
            </a:r>
            <a:r>
              <a:rPr lang="pt-BR" dirty="0" smtClean="0"/>
              <a:t>:</a:t>
            </a:r>
          </a:p>
          <a:p>
            <a:r>
              <a:rPr lang="pt-BR" dirty="0"/>
              <a:t>Tabela </a:t>
            </a:r>
            <a:r>
              <a:rPr lang="pt-BR" b="1" i="1" dirty="0" err="1"/>
              <a:t>Store_Information</a:t>
            </a:r>
            <a:endParaRPr lang="pt-BR" dirty="0" smtClean="0"/>
          </a:p>
          <a:p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4723"/>
              </p:ext>
            </p:extLst>
          </p:nvPr>
        </p:nvGraphicFramePr>
        <p:xfrm>
          <a:off x="1231900" y="4649350"/>
          <a:ext cx="8951190" cy="18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30">
                  <a:extLst>
                    <a:ext uri="{9D8B030D-6E8A-4147-A177-3AD203B41FA5}">
                      <a16:colId xmlns:a16="http://schemas.microsoft.com/office/drawing/2014/main" val="1564841457"/>
                    </a:ext>
                  </a:extLst>
                </a:gridCol>
                <a:gridCol w="2983730">
                  <a:extLst>
                    <a:ext uri="{9D8B030D-6E8A-4147-A177-3AD203B41FA5}">
                      <a16:colId xmlns:a16="http://schemas.microsoft.com/office/drawing/2014/main" val="692415000"/>
                    </a:ext>
                  </a:extLst>
                </a:gridCol>
                <a:gridCol w="2983730">
                  <a:extLst>
                    <a:ext uri="{9D8B030D-6E8A-4147-A177-3AD203B41FA5}">
                      <a16:colId xmlns:a16="http://schemas.microsoft.com/office/drawing/2014/main" val="3418230207"/>
                    </a:ext>
                  </a:extLst>
                </a:gridCol>
              </a:tblGrid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Store_Name</a:t>
                      </a:r>
                      <a:endParaRPr lang="pt-B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Sales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Txn_Date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44798240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Los Angeles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1500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05-Jan-1999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32081242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San Diego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250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07-Jan-1999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64911710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Los Angeles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08-Jan-1999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7615254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Boston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08-Jan-1999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01540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3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2727"/>
          </a:xfrm>
        </p:spPr>
        <p:txBody>
          <a:bodyPr/>
          <a:lstStyle/>
          <a:p>
            <a:r>
              <a:rPr lang="pt-BR" b="1" dirty="0">
                <a:hlinkClick r:id="rId2"/>
              </a:rPr>
              <a:t>SQL</a:t>
            </a:r>
            <a:r>
              <a:rPr lang="pt-BR" dirty="0"/>
              <a:t> &gt; </a:t>
            </a:r>
            <a:r>
              <a:rPr lang="pt-BR" b="1" dirty="0">
                <a:hlinkClick r:id="rId3"/>
              </a:rPr>
              <a:t>Comandos SQL</a:t>
            </a:r>
            <a:r>
              <a:rPr lang="pt-BR" dirty="0"/>
              <a:t> &gt; </a:t>
            </a:r>
            <a:r>
              <a:rPr lang="pt-BR" b="1" dirty="0" err="1"/>
              <a:t>Select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302327"/>
            <a:ext cx="10131425" cy="4412674"/>
          </a:xfrm>
        </p:spPr>
        <p:txBody>
          <a:bodyPr>
            <a:normAutofit/>
          </a:bodyPr>
          <a:lstStyle/>
          <a:p>
            <a:r>
              <a:rPr lang="pt-BR" sz="2400" dirty="0"/>
              <a:t>Para selecionar todas as lojas nesta tabela, introduzimos</a:t>
            </a:r>
          </a:p>
          <a:p>
            <a:r>
              <a:rPr lang="pt-BR" sz="2400" b="1" dirty="0"/>
              <a:t>SELECT </a:t>
            </a:r>
            <a:r>
              <a:rPr lang="pt-BR" sz="2400" b="1" dirty="0" err="1"/>
              <a:t>Store_Name</a:t>
            </a:r>
            <a:r>
              <a:rPr lang="pt-BR" sz="2400" b="1" dirty="0"/>
              <a:t> FROM </a:t>
            </a:r>
            <a:r>
              <a:rPr lang="pt-BR" sz="2400" b="1" dirty="0" err="1"/>
              <a:t>Store_Information</a:t>
            </a:r>
            <a:r>
              <a:rPr lang="pt-BR" sz="2400" b="1" dirty="0" smtClean="0"/>
              <a:t>;</a:t>
            </a:r>
          </a:p>
          <a:p>
            <a:endParaRPr lang="pt-BR" sz="2400" b="1" dirty="0"/>
          </a:p>
          <a:p>
            <a:endParaRPr lang="pt-BR" sz="2400" b="1" dirty="0" smtClean="0"/>
          </a:p>
          <a:p>
            <a:endParaRPr lang="pt-BR" sz="2400" b="1" dirty="0"/>
          </a:p>
          <a:p>
            <a:endParaRPr lang="pt-BR" sz="2400" b="1" dirty="0" smtClean="0"/>
          </a:p>
          <a:p>
            <a:endParaRPr lang="pt-BR" sz="2400" b="1" dirty="0" smtClean="0"/>
          </a:p>
          <a:p>
            <a:r>
              <a:rPr lang="pt-BR" dirty="0" smtClean="0"/>
              <a:t>É possível selecionar nomes de várias colunas, assim como selecionar nomes de várias tabelas.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8859"/>
              </p:ext>
            </p:extLst>
          </p:nvPr>
        </p:nvGraphicFramePr>
        <p:xfrm>
          <a:off x="1910773" y="2594264"/>
          <a:ext cx="29837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30">
                  <a:extLst>
                    <a:ext uri="{9D8B030D-6E8A-4147-A177-3AD203B41FA5}">
                      <a16:colId xmlns:a16="http://schemas.microsoft.com/office/drawing/2014/main" val="1564841457"/>
                    </a:ext>
                  </a:extLst>
                </a:gridCol>
              </a:tblGrid>
              <a:tr h="364144"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10102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 dirty="0"/>
                        <a:t>Los Angeles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1242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/>
                        <a:t>San Diego</a:t>
                      </a:r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11710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/>
                        <a:t>Los Angeles</a:t>
                      </a:r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15254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 dirty="0"/>
                        <a:t>Boston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40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13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2727"/>
          </a:xfrm>
        </p:spPr>
        <p:txBody>
          <a:bodyPr/>
          <a:lstStyle/>
          <a:p>
            <a:r>
              <a:rPr lang="pt-BR" b="1" dirty="0">
                <a:hlinkClick r:id="rId2"/>
              </a:rPr>
              <a:t>SQL</a:t>
            </a:r>
            <a:r>
              <a:rPr lang="pt-BR" dirty="0"/>
              <a:t> &gt; </a:t>
            </a:r>
            <a:r>
              <a:rPr lang="pt-BR" b="1" dirty="0">
                <a:hlinkClick r:id="rId3"/>
              </a:rPr>
              <a:t>Comandos SQL</a:t>
            </a:r>
            <a:r>
              <a:rPr lang="pt-BR" dirty="0"/>
              <a:t> &gt; </a:t>
            </a:r>
            <a:r>
              <a:rPr lang="pt-BR" b="1" dirty="0" smtClean="0"/>
              <a:t>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302327"/>
            <a:ext cx="10131425" cy="4412674"/>
          </a:xfrm>
        </p:spPr>
        <p:txBody>
          <a:bodyPr/>
          <a:lstStyle/>
          <a:p>
            <a:r>
              <a:rPr lang="pt-BR" dirty="0"/>
              <a:t>A palavra-chave </a:t>
            </a:r>
            <a:r>
              <a:rPr lang="pt-BR" b="1" dirty="0"/>
              <a:t>SELECT</a:t>
            </a:r>
            <a:r>
              <a:rPr lang="pt-BR" dirty="0"/>
              <a:t> permite-nos obter todas as informações de uma coluna (ou colunas) numa tabela. Isso, claro, significa obrigatoriamente que existirão redundâncias. E se apenas pretendermos selecionar cada elemento </a:t>
            </a:r>
            <a:r>
              <a:rPr lang="pt-BR" b="1" dirty="0"/>
              <a:t>DISTINCT</a:t>
            </a:r>
            <a:r>
              <a:rPr lang="pt-BR" dirty="0"/>
              <a:t>? Isso é facilmente concretizável na linguagem SQL. Basta adicionar </a:t>
            </a:r>
            <a:r>
              <a:rPr lang="pt-BR" b="1" dirty="0" err="1"/>
              <a:t>DISTINCT</a:t>
            </a:r>
            <a:r>
              <a:rPr lang="pt-BR" dirty="0" err="1"/>
              <a:t>após</a:t>
            </a:r>
            <a:r>
              <a:rPr lang="pt-BR" dirty="0"/>
              <a:t> </a:t>
            </a:r>
            <a:r>
              <a:rPr lang="pt-BR" b="1" dirty="0"/>
              <a:t>SELECT</a:t>
            </a:r>
            <a:r>
              <a:rPr lang="pt-BR" dirty="0"/>
              <a:t>. A sintaxe será a seguinte</a:t>
            </a:r>
            <a:r>
              <a:rPr lang="pt-BR" dirty="0" smtClean="0"/>
              <a:t>:</a:t>
            </a: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DISTINCT "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nome_coluna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FROM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nome_tabela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</a:t>
            </a:r>
          </a:p>
          <a:p>
            <a:r>
              <a:rPr lang="pt-BR" dirty="0"/>
              <a:t>Por exemplo, para selecionar todos os armazenamentos distintos na tabela </a:t>
            </a:r>
            <a:r>
              <a:rPr lang="pt-BR" b="1" i="1" dirty="0" err="1"/>
              <a:t>Store_Information</a:t>
            </a:r>
            <a:r>
              <a:rPr lang="pt-BR" dirty="0"/>
              <a:t>,</a:t>
            </a:r>
          </a:p>
          <a:p>
            <a:r>
              <a:rPr lang="pt-BR" dirty="0"/>
              <a:t>Tabela </a:t>
            </a:r>
            <a:r>
              <a:rPr lang="pt-BR" b="1" i="1" dirty="0" err="1" smtClean="0"/>
              <a:t>Store_Information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4723"/>
              </p:ext>
            </p:extLst>
          </p:nvPr>
        </p:nvGraphicFramePr>
        <p:xfrm>
          <a:off x="1231900" y="4649350"/>
          <a:ext cx="8951190" cy="18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30">
                  <a:extLst>
                    <a:ext uri="{9D8B030D-6E8A-4147-A177-3AD203B41FA5}">
                      <a16:colId xmlns:a16="http://schemas.microsoft.com/office/drawing/2014/main" val="1564841457"/>
                    </a:ext>
                  </a:extLst>
                </a:gridCol>
                <a:gridCol w="2983730">
                  <a:extLst>
                    <a:ext uri="{9D8B030D-6E8A-4147-A177-3AD203B41FA5}">
                      <a16:colId xmlns:a16="http://schemas.microsoft.com/office/drawing/2014/main" val="692415000"/>
                    </a:ext>
                  </a:extLst>
                </a:gridCol>
                <a:gridCol w="2983730">
                  <a:extLst>
                    <a:ext uri="{9D8B030D-6E8A-4147-A177-3AD203B41FA5}">
                      <a16:colId xmlns:a16="http://schemas.microsoft.com/office/drawing/2014/main" val="3418230207"/>
                    </a:ext>
                  </a:extLst>
                </a:gridCol>
              </a:tblGrid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Store_Name</a:t>
                      </a:r>
                      <a:endParaRPr lang="pt-B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Sales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Txn_Date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44798240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Los Angeles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1500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05-Jan-1999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32081242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San Diego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250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07-Jan-1999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64911710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Los Angeles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08-Jan-1999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7615254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Boston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08-Jan-1999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01540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8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2727"/>
          </a:xfrm>
        </p:spPr>
        <p:txBody>
          <a:bodyPr/>
          <a:lstStyle/>
          <a:p>
            <a:r>
              <a:rPr lang="pt-BR" b="1" dirty="0">
                <a:hlinkClick r:id="rId2"/>
              </a:rPr>
              <a:t>SQL</a:t>
            </a:r>
            <a:r>
              <a:rPr lang="pt-BR" dirty="0"/>
              <a:t> &gt; </a:t>
            </a:r>
            <a:r>
              <a:rPr lang="pt-BR" b="1" dirty="0">
                <a:hlinkClick r:id="rId3"/>
              </a:rPr>
              <a:t>Comandos SQL</a:t>
            </a:r>
            <a:r>
              <a:rPr lang="pt-BR" dirty="0"/>
              <a:t> &gt; </a:t>
            </a:r>
            <a:r>
              <a:rPr lang="pt-BR" b="1" dirty="0" smtClean="0"/>
              <a:t>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302327"/>
            <a:ext cx="10131425" cy="4412674"/>
          </a:xfrm>
        </p:spPr>
        <p:txBody>
          <a:bodyPr>
            <a:normAutofit/>
          </a:bodyPr>
          <a:lstStyle/>
          <a:p>
            <a:r>
              <a:rPr lang="en-US" dirty="0" smtClean="0"/>
              <a:t>Introduzimos o </a:t>
            </a:r>
            <a:r>
              <a:rPr lang="en-US" dirty="0" err="1" smtClean="0"/>
              <a:t>comando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sz="2400" b="1" dirty="0"/>
              <a:t>SELECT DISTINCT </a:t>
            </a:r>
            <a:r>
              <a:rPr lang="en-US" sz="2400" b="1" dirty="0" err="1"/>
              <a:t>Store_Name</a:t>
            </a:r>
            <a:r>
              <a:rPr lang="en-US" sz="2400" b="1" dirty="0"/>
              <a:t> FROM </a:t>
            </a:r>
            <a:r>
              <a:rPr lang="en-US" sz="2400" b="1" dirty="0" err="1"/>
              <a:t>Store_Information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endParaRPr lang="pt-BR" sz="2400" b="1" dirty="0"/>
          </a:p>
          <a:p>
            <a:endParaRPr lang="pt-BR" sz="2400" b="1" dirty="0" smtClean="0"/>
          </a:p>
          <a:p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98635"/>
              </p:ext>
            </p:extLst>
          </p:nvPr>
        </p:nvGraphicFramePr>
        <p:xfrm>
          <a:off x="1107209" y="3125352"/>
          <a:ext cx="29837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30">
                  <a:extLst>
                    <a:ext uri="{9D8B030D-6E8A-4147-A177-3AD203B41FA5}">
                      <a16:colId xmlns:a16="http://schemas.microsoft.com/office/drawing/2014/main" val="1564841457"/>
                    </a:ext>
                  </a:extLst>
                </a:gridCol>
              </a:tblGrid>
              <a:tr h="364144"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10102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 dirty="0"/>
                        <a:t>Los Angeles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1242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/>
                        <a:t>San Diego</a:t>
                      </a:r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11710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 dirty="0"/>
                        <a:t>Boston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40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8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2727"/>
          </a:xfrm>
        </p:spPr>
        <p:txBody>
          <a:bodyPr/>
          <a:lstStyle/>
          <a:p>
            <a:r>
              <a:rPr lang="pt-BR" b="1" dirty="0">
                <a:hlinkClick r:id="rId2"/>
              </a:rPr>
              <a:t>SQL</a:t>
            </a:r>
            <a:r>
              <a:rPr lang="pt-BR" dirty="0"/>
              <a:t> &gt; </a:t>
            </a:r>
            <a:r>
              <a:rPr lang="pt-BR" b="1" dirty="0">
                <a:hlinkClick r:id="rId3"/>
              </a:rPr>
              <a:t>Comandos SQL</a:t>
            </a:r>
            <a:r>
              <a:rPr lang="pt-BR" dirty="0"/>
              <a:t> &gt; </a:t>
            </a:r>
            <a:r>
              <a:rPr lang="pt-BR" b="1" dirty="0" err="1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302327"/>
            <a:ext cx="10131425" cy="4412674"/>
          </a:xfrm>
        </p:spPr>
        <p:txBody>
          <a:bodyPr/>
          <a:lstStyle/>
          <a:p>
            <a:r>
              <a:rPr lang="pt-BR" dirty="0"/>
              <a:t>A palavra-chave </a:t>
            </a:r>
            <a:r>
              <a:rPr lang="pt-BR" b="1" dirty="0"/>
              <a:t>SELECT</a:t>
            </a:r>
            <a:r>
              <a:rPr lang="pt-BR" dirty="0"/>
              <a:t> permite-nos obter todas as informações de uma coluna (ou colunas) numa tabela. Isso, claro, significa obrigatoriamente que existirão redundâncias. E se apenas pretendermos selecionar cada elemento </a:t>
            </a:r>
            <a:r>
              <a:rPr lang="pt-BR" b="1" dirty="0"/>
              <a:t>DISTINCT</a:t>
            </a:r>
            <a:r>
              <a:rPr lang="pt-BR" dirty="0"/>
              <a:t>? Isso é facilmente concretizável na linguagem SQL. Basta adicionar </a:t>
            </a:r>
            <a:r>
              <a:rPr lang="pt-BR" b="1" dirty="0" err="1"/>
              <a:t>DISTINCT</a:t>
            </a:r>
            <a:r>
              <a:rPr lang="pt-BR" dirty="0" err="1"/>
              <a:t>após</a:t>
            </a:r>
            <a:r>
              <a:rPr lang="pt-BR" dirty="0"/>
              <a:t> </a:t>
            </a:r>
            <a:r>
              <a:rPr lang="pt-BR" b="1" dirty="0"/>
              <a:t>SELECT</a:t>
            </a:r>
            <a:r>
              <a:rPr lang="pt-BR" dirty="0"/>
              <a:t>. A sintaxe será a seguinte</a:t>
            </a:r>
            <a:r>
              <a:rPr lang="pt-BR" dirty="0" smtClean="0"/>
              <a:t>:</a:t>
            </a:r>
          </a:p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DISTINCT "</a:t>
            </a:r>
            <a:r>
              <a:rPr lang="pt-B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nome_coluna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FROM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nome_tabela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</a:t>
            </a:r>
          </a:p>
          <a:p>
            <a:r>
              <a:rPr lang="pt-BR" dirty="0"/>
              <a:t>Por exemplo, para selecionar todos os armazenamentos distintos na tabela </a:t>
            </a:r>
            <a:r>
              <a:rPr lang="pt-BR" b="1" i="1" dirty="0" err="1"/>
              <a:t>Store_Information</a:t>
            </a:r>
            <a:r>
              <a:rPr lang="pt-BR" dirty="0"/>
              <a:t>,</a:t>
            </a:r>
          </a:p>
          <a:p>
            <a:r>
              <a:rPr lang="pt-BR" dirty="0"/>
              <a:t>Tabela </a:t>
            </a:r>
            <a:r>
              <a:rPr lang="pt-BR" b="1" i="1" dirty="0" err="1" smtClean="0"/>
              <a:t>Store_Information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31900" y="4649350"/>
          <a:ext cx="8951190" cy="18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30">
                  <a:extLst>
                    <a:ext uri="{9D8B030D-6E8A-4147-A177-3AD203B41FA5}">
                      <a16:colId xmlns:a16="http://schemas.microsoft.com/office/drawing/2014/main" val="1564841457"/>
                    </a:ext>
                  </a:extLst>
                </a:gridCol>
                <a:gridCol w="2983730">
                  <a:extLst>
                    <a:ext uri="{9D8B030D-6E8A-4147-A177-3AD203B41FA5}">
                      <a16:colId xmlns:a16="http://schemas.microsoft.com/office/drawing/2014/main" val="692415000"/>
                    </a:ext>
                  </a:extLst>
                </a:gridCol>
                <a:gridCol w="2983730">
                  <a:extLst>
                    <a:ext uri="{9D8B030D-6E8A-4147-A177-3AD203B41FA5}">
                      <a16:colId xmlns:a16="http://schemas.microsoft.com/office/drawing/2014/main" val="3418230207"/>
                    </a:ext>
                  </a:extLst>
                </a:gridCol>
              </a:tblGrid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Store_Name</a:t>
                      </a:r>
                      <a:endParaRPr lang="pt-BR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Sales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Txn_Date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44798240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Los Angeles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1500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05-Jan-1999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32081242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San Diego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250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07-Jan-1999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64911710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Los Angeles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300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08-Jan-1999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27615254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Boston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700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08-Jan-1999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01540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8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92727"/>
          </a:xfrm>
        </p:spPr>
        <p:txBody>
          <a:bodyPr/>
          <a:lstStyle/>
          <a:p>
            <a:r>
              <a:rPr lang="pt-BR" b="1" dirty="0">
                <a:hlinkClick r:id="rId2"/>
              </a:rPr>
              <a:t>SQL</a:t>
            </a:r>
            <a:r>
              <a:rPr lang="pt-BR" dirty="0"/>
              <a:t> &gt; </a:t>
            </a:r>
            <a:r>
              <a:rPr lang="pt-BR" b="1" dirty="0">
                <a:hlinkClick r:id="rId3"/>
              </a:rPr>
              <a:t>Comandos SQL</a:t>
            </a:r>
            <a:r>
              <a:rPr lang="pt-BR" dirty="0"/>
              <a:t> &gt; </a:t>
            </a:r>
            <a:r>
              <a:rPr lang="pt-BR" b="1" smtClean="0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302327"/>
            <a:ext cx="10131425" cy="4412674"/>
          </a:xfrm>
        </p:spPr>
        <p:txBody>
          <a:bodyPr>
            <a:normAutofit/>
          </a:bodyPr>
          <a:lstStyle/>
          <a:p>
            <a:r>
              <a:rPr lang="en-US" dirty="0" smtClean="0"/>
              <a:t>Introduzimos o </a:t>
            </a:r>
            <a:r>
              <a:rPr lang="en-US" dirty="0" err="1" smtClean="0"/>
              <a:t>comando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sz="2400" b="1" dirty="0"/>
              <a:t>SELECT DISTINCT </a:t>
            </a:r>
            <a:r>
              <a:rPr lang="en-US" sz="2400" b="1" dirty="0" err="1"/>
              <a:t>Store_Name</a:t>
            </a:r>
            <a:r>
              <a:rPr lang="en-US" sz="2400" b="1" dirty="0"/>
              <a:t> FROM </a:t>
            </a:r>
            <a:r>
              <a:rPr lang="en-US" sz="2400" b="1" dirty="0" err="1"/>
              <a:t>Store_Information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endParaRPr lang="pt-BR" sz="2400" b="1" dirty="0"/>
          </a:p>
          <a:p>
            <a:endParaRPr lang="pt-BR" sz="2400" b="1" dirty="0" smtClean="0"/>
          </a:p>
          <a:p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107209" y="3125352"/>
          <a:ext cx="29837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30">
                  <a:extLst>
                    <a:ext uri="{9D8B030D-6E8A-4147-A177-3AD203B41FA5}">
                      <a16:colId xmlns:a16="http://schemas.microsoft.com/office/drawing/2014/main" val="1564841457"/>
                    </a:ext>
                  </a:extLst>
                </a:gridCol>
              </a:tblGrid>
              <a:tr h="364144">
                <a:tc>
                  <a:txBody>
                    <a:bodyPr/>
                    <a:lstStyle/>
                    <a:p>
                      <a:r>
                        <a:rPr lang="pt-BR" dirty="0" smtClean="0"/>
                        <a:t>RESULTADO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10102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 dirty="0"/>
                        <a:t>Los Angeles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12424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/>
                        <a:t>San Diego</a:t>
                      </a:r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117102"/>
                  </a:ext>
                </a:extLst>
              </a:tr>
              <a:tr h="364144">
                <a:tc>
                  <a:txBody>
                    <a:bodyPr/>
                    <a:lstStyle/>
                    <a:p>
                      <a:r>
                        <a:rPr lang="pt-BR" b="1" dirty="0"/>
                        <a:t>Boston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40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47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145</TotalTime>
  <Words>203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Sintaxe e comandos sql</vt:lpstr>
      <vt:lpstr>Comandos dml</vt:lpstr>
      <vt:lpstr>SQL &gt; Comandos SQL &gt; Select</vt:lpstr>
      <vt:lpstr>SQL &gt; Comandos SQL &gt; Select</vt:lpstr>
      <vt:lpstr>SQL &gt; Comandos SQL &gt; DISTINCT</vt:lpstr>
      <vt:lpstr>SQL &gt; Comandos SQL &gt; DISTINCT</vt:lpstr>
      <vt:lpstr>SQL &gt; Comandos SQL &gt; where</vt:lpstr>
      <vt:lpstr>SQL &gt; Comandos SQL &gt; where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Sintaxe e comandos sql</dc:title>
  <dc:creator>Walisson Rodrigo</dc:creator>
  <cp:lastModifiedBy>Walisson Rodrigo</cp:lastModifiedBy>
  <cp:revision>4</cp:revision>
  <dcterms:created xsi:type="dcterms:W3CDTF">2019-02-08T21:28:43Z</dcterms:created>
  <dcterms:modified xsi:type="dcterms:W3CDTF">2019-02-08T23:54:15Z</dcterms:modified>
</cp:coreProperties>
</file>