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</p:sldIdLst>
  <p:sldSz cx="32399288" cy="43200638"/>
  <p:notesSz cx="6797675" cy="9926638"/>
  <p:defaultTextStyle>
    <a:defPPr>
      <a:defRPr lang="pt-BR"/>
    </a:defPPr>
    <a:lvl1pPr algn="l" defTabSz="3284538" rtl="0" eaLnBrk="0" fontAlgn="base" hangingPunct="0">
      <a:spcBef>
        <a:spcPct val="0"/>
      </a:spcBef>
      <a:spcAft>
        <a:spcPct val="0"/>
      </a:spcAft>
      <a:defRPr sz="64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1641475" indent="-1184275" algn="l" defTabSz="3284538" rtl="0" eaLnBrk="0" fontAlgn="base" hangingPunct="0">
      <a:spcBef>
        <a:spcPct val="0"/>
      </a:spcBef>
      <a:spcAft>
        <a:spcPct val="0"/>
      </a:spcAft>
      <a:defRPr sz="64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3284538" indent="-2370138" algn="l" defTabSz="3284538" rtl="0" eaLnBrk="0" fontAlgn="base" hangingPunct="0">
      <a:spcBef>
        <a:spcPct val="0"/>
      </a:spcBef>
      <a:spcAft>
        <a:spcPct val="0"/>
      </a:spcAft>
      <a:defRPr sz="64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4926013" indent="-3554413" algn="l" defTabSz="3284538" rtl="0" eaLnBrk="0" fontAlgn="base" hangingPunct="0">
      <a:spcBef>
        <a:spcPct val="0"/>
      </a:spcBef>
      <a:spcAft>
        <a:spcPct val="0"/>
      </a:spcAft>
      <a:defRPr sz="64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6569075" indent="-4740275" algn="l" defTabSz="3284538" rtl="0" eaLnBrk="0" fontAlgn="base" hangingPunct="0">
      <a:spcBef>
        <a:spcPct val="0"/>
      </a:spcBef>
      <a:spcAft>
        <a:spcPct val="0"/>
      </a:spcAft>
      <a:defRPr sz="64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64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sz="64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sz="64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sz="64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7">
          <p15:clr>
            <a:srgbClr val="A4A3A4"/>
          </p15:clr>
        </p15:guide>
        <p15:guide id="2" pos="102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EF1137-A7DD-4C43-B2D6-17D9BE86FDF6}" v="266" dt="2024-11-21T01:57:04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26" autoAdjust="0"/>
    <p:restoredTop sz="94660"/>
  </p:normalViewPr>
  <p:slideViewPr>
    <p:cSldViewPr snapToGrid="0">
      <p:cViewPr varScale="1">
        <p:scale>
          <a:sx n="18" d="100"/>
          <a:sy n="18" d="100"/>
        </p:scale>
        <p:origin x="2934" y="186"/>
      </p:cViewPr>
      <p:guideLst>
        <p:guide orient="horz" pos="13607"/>
        <p:guide pos="10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2EC6A-8C5D-D006-4739-9C157939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E0D46-D859-42F8-9A75-A52853CA647E}" type="datetimeFigureOut">
              <a:rPr lang="pt-BR"/>
              <a:pPr>
                <a:defRPr/>
              </a:pPr>
              <a:t>27/11/2024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4861B-C39C-DC41-30F2-C1ABBF4F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5E82F-74A7-44C8-6420-CD5B471A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C50270-7793-481C-BF4B-60EA3DBBBF2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9391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A9784-CB7A-5493-6759-45CA90C0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E01C5-1573-4204-B86D-524C0B134EC8}" type="datetimeFigureOut">
              <a:rPr lang="pt-BR"/>
              <a:pPr>
                <a:defRPr/>
              </a:pPr>
              <a:t>27/11/2024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413F7-53BE-7E67-CDAE-7C3A999E3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4C951-5AD0-A3B3-4295-2BF62596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7979F-A6E7-4E67-8CDC-F32547CE1A2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5340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75DBA-F640-CA3B-500F-0D199C76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D8A75-FA9A-47C6-A66E-D6A9F4804EB7}" type="datetimeFigureOut">
              <a:rPr lang="pt-BR"/>
              <a:pPr>
                <a:defRPr/>
              </a:pPr>
              <a:t>27/11/2024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9DF5E-ED11-F700-2CF3-E2E1A549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A8BE2-D196-A506-FC6F-8118B116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96007-ED16-47EB-BBC1-8F785C7446F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0299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0E94E-0060-0623-7D76-33628DD8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0B4E0-9897-4835-8FF8-D2B26425EB9D}" type="datetimeFigureOut">
              <a:rPr lang="pt-BR"/>
              <a:pPr>
                <a:defRPr/>
              </a:pPr>
              <a:t>27/11/2024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F5785-4375-CBEB-006A-4DA29E8CB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98F2A-E9CD-10F6-0A45-24C2D69F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A72024-6953-49D7-B555-157F18F15F1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7501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9FB61-AD9E-8DA8-CD02-6174323D6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D83FC-E4AF-4E5C-BFE8-73923B09F76F}" type="datetimeFigureOut">
              <a:rPr lang="pt-BR"/>
              <a:pPr>
                <a:defRPr/>
              </a:pPr>
              <a:t>27/11/2024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182A7-47B5-0F58-C13B-8F67B466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735C8-9D20-FD9E-9905-5C43E8C4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F785AD-CE3D-42CF-88AD-BC5C6839356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2853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F2B18AD-D5CC-D1ED-4595-39FC0849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75BB8-D824-4DF3-8C65-20F41625D0B5}" type="datetimeFigureOut">
              <a:rPr lang="pt-BR"/>
              <a:pPr>
                <a:defRPr/>
              </a:pPr>
              <a:t>27/11/2024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512EF67-ED4C-CDC0-EE4C-BFD7158E9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336E06-E02D-7922-2703-0AFC8729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D0482-0C77-47DA-81DC-F3E38B64C78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7893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9F39F08-C0E3-12FE-9D6E-C95DB561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32B8D-D31E-4315-A1E2-FE688D5FF1BF}" type="datetimeFigureOut">
              <a:rPr lang="pt-BR"/>
              <a:pPr>
                <a:defRPr/>
              </a:pPr>
              <a:t>27/11/2024</a:t>
            </a:fld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4EDC916-B770-19A5-B1EB-E8282898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37A12F7-896E-08C3-72FE-D00F1EBC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07F856-573C-4BB1-ADF2-537145A3071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8596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11640F8-A575-5190-C639-26CAB0242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1D13B-C8A1-4E3A-9C8C-519396D599C5}" type="datetimeFigureOut">
              <a:rPr lang="pt-BR"/>
              <a:pPr>
                <a:defRPr/>
              </a:pPr>
              <a:t>27/11/2024</a:t>
            </a:fld>
            <a:endParaRPr lang="pt-B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835E189-DA7E-11C3-5F36-3561B407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ECB6167-BFA2-D94E-3B3B-FFA50332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3DEBD5-FE38-49B5-B8B8-7A6C6464DD9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6752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886451B-6247-2C5D-7CD3-2A35981E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A3322-4FCC-4C29-AE4B-F4D8AA23C03E}" type="datetimeFigureOut">
              <a:rPr lang="pt-BR"/>
              <a:pPr>
                <a:defRPr/>
              </a:pPr>
              <a:t>27/11/2024</a:t>
            </a:fld>
            <a:endParaRPr lang="pt-B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C86B0B5-BC7C-7212-FBAF-56D25849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34E7ED7-1AF1-3157-9890-0EE35274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0BCDA8-6DA3-4D5C-AA2B-7D56D742006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9117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9ACC8B5-4FAE-479C-20C5-4D469ECB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9DCFD-8BF2-4E34-8652-DDAF6F662F63}" type="datetimeFigureOut">
              <a:rPr lang="pt-BR"/>
              <a:pPr>
                <a:defRPr/>
              </a:pPr>
              <a:t>27/11/2024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7CAD90-B381-BF84-07CF-B9762FEA7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76C5EF-91D5-AA59-3E3C-BAF9720A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7A7A91-8D94-461D-994A-6575FEF8ED7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8923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rtlCol="0">
            <a:normAutofit/>
          </a:bodyPr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F42EF08-B32B-EC83-F24E-695FFCDCE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C1561-2474-4BAD-9732-484F68B863FE}" type="datetimeFigureOut">
              <a:rPr lang="pt-BR"/>
              <a:pPr>
                <a:defRPr/>
              </a:pPr>
              <a:t>27/11/2024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F26547C-0676-441E-1F23-87A01094C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1054E5-BF44-B36B-8718-ABE75AC2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0B391-9E29-4DF0-920F-70E8AAA72EA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3062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484C045-A3A1-AC62-2F52-85A781AB875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227263" y="2300288"/>
            <a:ext cx="27944762" cy="835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37030A2-FF37-0ACC-A9F4-81B632BD920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27263" y="11499850"/>
            <a:ext cx="27944762" cy="274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Editar estilos de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C7D53-9BF8-4531-A0D9-5959CD1A4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27263" y="40039925"/>
            <a:ext cx="7289800" cy="2300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8EEC01E-9DF5-4A6D-A05A-CE916B3C6C3E}" type="datetimeFigureOut">
              <a:rPr lang="pt-BR"/>
              <a:pPr>
                <a:defRPr/>
              </a:pPr>
              <a:t>27/11/2024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B6236-0F5D-4E03-98D7-A7AE331F7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731500" y="40039925"/>
            <a:ext cx="10936288" cy="2300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9D1D1-A80B-441E-9ADC-4F0A658A0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82225" y="40039925"/>
            <a:ext cx="7289800" cy="230028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4200">
                <a:solidFill>
                  <a:srgbClr val="898989"/>
                </a:solidFill>
              </a:defRPr>
            </a:lvl1pPr>
          </a:lstStyle>
          <a:p>
            <a:fld id="{20B6AA73-02EC-47E0-BD93-18EFC55640BA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385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5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32385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500">
          <a:solidFill>
            <a:schemeClr val="tx1"/>
          </a:solidFill>
          <a:latin typeface="Calibri Light" panose="020F0302020204030204" pitchFamily="34" charset="0"/>
        </a:defRPr>
      </a:lvl2pPr>
      <a:lvl3pPr algn="l" defTabSz="32385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500">
          <a:solidFill>
            <a:schemeClr val="tx1"/>
          </a:solidFill>
          <a:latin typeface="Calibri Light" panose="020F0302020204030204" pitchFamily="34" charset="0"/>
        </a:defRPr>
      </a:lvl3pPr>
      <a:lvl4pPr algn="l" defTabSz="32385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500">
          <a:solidFill>
            <a:schemeClr val="tx1"/>
          </a:solidFill>
          <a:latin typeface="Calibri Light" panose="020F0302020204030204" pitchFamily="34" charset="0"/>
        </a:defRPr>
      </a:lvl4pPr>
      <a:lvl5pPr algn="l" defTabSz="32385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5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3238500" rtl="0" fontAlgn="base">
        <a:lnSpc>
          <a:spcPct val="90000"/>
        </a:lnSpc>
        <a:spcBef>
          <a:spcPct val="0"/>
        </a:spcBef>
        <a:spcAft>
          <a:spcPct val="0"/>
        </a:spcAft>
        <a:defRPr sz="155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3238500" rtl="0" fontAlgn="base">
        <a:lnSpc>
          <a:spcPct val="90000"/>
        </a:lnSpc>
        <a:spcBef>
          <a:spcPct val="0"/>
        </a:spcBef>
        <a:spcAft>
          <a:spcPct val="0"/>
        </a:spcAft>
        <a:defRPr sz="155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3238500" rtl="0" fontAlgn="base">
        <a:lnSpc>
          <a:spcPct val="90000"/>
        </a:lnSpc>
        <a:spcBef>
          <a:spcPct val="0"/>
        </a:spcBef>
        <a:spcAft>
          <a:spcPct val="0"/>
        </a:spcAft>
        <a:defRPr sz="155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3238500" rtl="0" fontAlgn="base">
        <a:lnSpc>
          <a:spcPct val="90000"/>
        </a:lnSpc>
        <a:spcBef>
          <a:spcPct val="0"/>
        </a:spcBef>
        <a:spcAft>
          <a:spcPct val="0"/>
        </a:spcAft>
        <a:defRPr sz="155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809625" indent="-809625" algn="l" defTabSz="3238500" rtl="0" eaLnBrk="0" fontAlgn="base" hangingPunct="0">
        <a:lnSpc>
          <a:spcPct val="90000"/>
        </a:lnSpc>
        <a:spcBef>
          <a:spcPts val="3538"/>
        </a:spcBef>
        <a:spcAft>
          <a:spcPct val="0"/>
        </a:spcAft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428875" indent="-809625" algn="l" defTabSz="3238500" rtl="0" eaLnBrk="0" fontAlgn="base" hangingPunct="0">
        <a:lnSpc>
          <a:spcPct val="90000"/>
        </a:lnSpc>
        <a:spcBef>
          <a:spcPts val="1775"/>
        </a:spcBef>
        <a:spcAft>
          <a:spcPct val="0"/>
        </a:spcAft>
        <a:buFont typeface="Arial" panose="020B0604020202020204" pitchFamily="34" charset="0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049713" indent="-809625" algn="l" defTabSz="3238500" rtl="0" eaLnBrk="0" fontAlgn="base" hangingPunct="0">
        <a:lnSpc>
          <a:spcPct val="90000"/>
        </a:lnSpc>
        <a:spcBef>
          <a:spcPts val="1775"/>
        </a:spcBef>
        <a:spcAft>
          <a:spcPct val="0"/>
        </a:spcAft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3pPr>
      <a:lvl4pPr marL="5668963" indent="-809625" algn="l" defTabSz="3238500" rtl="0" eaLnBrk="0" fontAlgn="base" hangingPunct="0">
        <a:lnSpc>
          <a:spcPct val="90000"/>
        </a:lnSpc>
        <a:spcBef>
          <a:spcPts val="1775"/>
        </a:spcBef>
        <a:spcAft>
          <a:spcPct val="0"/>
        </a:spcAft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7288213" indent="-809625" algn="l" defTabSz="3238500" rtl="0" eaLnBrk="0" fontAlgn="base" hangingPunct="0">
        <a:lnSpc>
          <a:spcPct val="90000"/>
        </a:lnSpc>
        <a:spcBef>
          <a:spcPts val="1775"/>
        </a:spcBef>
        <a:spcAft>
          <a:spcPct val="0"/>
        </a:spcAft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1">
            <a:extLst>
              <a:ext uri="{FF2B5EF4-FFF2-40B4-BE49-F238E27FC236}">
                <a16:creationId xmlns:a16="http://schemas.microsoft.com/office/drawing/2014/main" id="{9D5C80C4-081B-E8D8-A71F-85E492D46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142" y="0"/>
            <a:ext cx="32435800" cy="4315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7983303D-E116-4321-ACFA-041D4B10DF7E}"/>
              </a:ext>
            </a:extLst>
          </p:cNvPr>
          <p:cNvSpPr/>
          <p:nvPr/>
        </p:nvSpPr>
        <p:spPr>
          <a:xfrm>
            <a:off x="2074463" y="14953661"/>
            <a:ext cx="13939838" cy="11541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935" tIns="57968" rIns="115935" bIns="57968" anchor="ctr"/>
          <a:lstStyle/>
          <a:p>
            <a:pPr algn="ctr" defTabSz="32845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6" b="1" dirty="0">
                <a:ea typeface="Verdana" panose="020B0604030504040204" pitchFamily="34" charset="0"/>
                <a:cs typeface="Verdana" panose="020B0604030504040204" pitchFamily="34" charset="0"/>
              </a:rPr>
              <a:t>INTRODUÇÃO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1D7C621D-1595-4E73-9742-8E13C998BBBE}"/>
              </a:ext>
            </a:extLst>
          </p:cNvPr>
          <p:cNvSpPr/>
          <p:nvPr/>
        </p:nvSpPr>
        <p:spPr>
          <a:xfrm>
            <a:off x="2085576" y="21176661"/>
            <a:ext cx="13928725" cy="12001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935" tIns="57968" rIns="115935" bIns="57968" anchor="ctr"/>
          <a:lstStyle/>
          <a:p>
            <a:pPr algn="ctr" defTabSz="32845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6" b="1" dirty="0">
                <a:ea typeface="Verdana" panose="020B0604030504040204" pitchFamily="34" charset="0"/>
                <a:cs typeface="Verdana" panose="020B0604030504040204" pitchFamily="34" charset="0"/>
              </a:rPr>
              <a:t>OBJETIVOS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5099E06-E243-45D6-9152-03558A912356}"/>
              </a:ext>
            </a:extLst>
          </p:cNvPr>
          <p:cNvSpPr/>
          <p:nvPr/>
        </p:nvSpPr>
        <p:spPr>
          <a:xfrm>
            <a:off x="16717563" y="14953661"/>
            <a:ext cx="14631988" cy="11541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935" tIns="57968" rIns="115935" bIns="57968" anchor="ctr"/>
          <a:lstStyle/>
          <a:p>
            <a:pPr algn="ctr" defTabSz="32845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6" b="1" dirty="0">
                <a:ea typeface="Verdana" panose="020B0604030504040204" pitchFamily="34" charset="0"/>
                <a:cs typeface="Verdana" panose="020B0604030504040204" pitchFamily="34" charset="0"/>
              </a:rPr>
              <a:t>ANÁLISE DOS RESULTADOS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4DAD9E1E-B8C5-4E93-A894-A85B1DBF8172}"/>
              </a:ext>
            </a:extLst>
          </p:cNvPr>
          <p:cNvSpPr/>
          <p:nvPr/>
        </p:nvSpPr>
        <p:spPr>
          <a:xfrm>
            <a:off x="16906476" y="30639749"/>
            <a:ext cx="14620875" cy="1154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935" tIns="57968" rIns="115935" bIns="57968" anchor="ctr"/>
          <a:lstStyle/>
          <a:p>
            <a:pPr algn="ctr" defTabSz="32845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6" b="1" dirty="0">
                <a:ea typeface="Verdana" panose="020B0604030504040204" pitchFamily="34" charset="0"/>
                <a:cs typeface="Verdana" panose="020B0604030504040204" pitchFamily="34" charset="0"/>
              </a:rPr>
              <a:t>CONSIDERAÇÕES FINAIS</a:t>
            </a:r>
          </a:p>
        </p:txBody>
      </p:sp>
      <p:sp>
        <p:nvSpPr>
          <p:cNvPr id="2056" name="CaixaDeTexto 38">
            <a:extLst>
              <a:ext uri="{FF2B5EF4-FFF2-40B4-BE49-F238E27FC236}">
                <a16:creationId xmlns:a16="http://schemas.microsoft.com/office/drawing/2014/main" id="{A3957A22-5D9B-3113-BCC3-49347AFA8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637" y="2449516"/>
            <a:ext cx="17176750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3284538" eaLnBrk="0" fontAlgn="base" hangingPunct="0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3284538" eaLnBrk="0" fontAlgn="base" hangingPunct="0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3284538" eaLnBrk="0" fontAlgn="base" hangingPunct="0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3284538" eaLnBrk="0" fontAlgn="base" hangingPunct="0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pt-BR" altLang="pt-BR" sz="8800" b="1" dirty="0"/>
              <a:t>DESENVOLVIMENTO DE SITE PARA CRIAÇÃO DE GRÁFICOS COM INSIGHTS PARA USUÁRIOS DOMÉSTICOS E CORPORATIVOS -TCC</a:t>
            </a:r>
          </a:p>
        </p:txBody>
      </p:sp>
      <p:sp>
        <p:nvSpPr>
          <p:cNvPr id="49" name="Text Box 8">
            <a:extLst>
              <a:ext uri="{FF2B5EF4-FFF2-40B4-BE49-F238E27FC236}">
                <a16:creationId xmlns:a16="http://schemas.microsoft.com/office/drawing/2014/main" id="{6859FD51-6D61-48DD-9595-5CD228B8F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288" y="16403049"/>
            <a:ext cx="13990638" cy="3782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46" tIns="44073" rIns="88146" bIns="44073" anchor="t">
            <a:spAutoFit/>
          </a:bodyPr>
          <a:lstStyle>
            <a:lvl1pPr defTabSz="4319588">
              <a:spcBef>
                <a:spcPct val="20000"/>
              </a:spcBef>
              <a:buChar char="•"/>
              <a:defRPr sz="15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19588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19588">
              <a:spcBef>
                <a:spcPct val="20000"/>
              </a:spcBef>
              <a:buChar char="•"/>
              <a:defRPr sz="1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19588">
              <a:spcBef>
                <a:spcPct val="20000"/>
              </a:spcBef>
              <a:buChar char="–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19588">
              <a:spcBef>
                <a:spcPct val="20000"/>
              </a:spcBef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  <a:defRPr/>
            </a:pPr>
            <a:r>
              <a:rPr lang="pt-BR" sz="4800" dirty="0">
                <a:latin typeface="+mn-lt"/>
              </a:rPr>
              <a:t>Este trabalho da </a:t>
            </a:r>
            <a:r>
              <a:rPr lang="pt-BR" sz="4800" dirty="0" err="1">
                <a:latin typeface="+mn-lt"/>
              </a:rPr>
              <a:t>GPmodelos</a:t>
            </a:r>
            <a:r>
              <a:rPr lang="pt-BR" sz="4800" dirty="0">
                <a:latin typeface="+mn-lt"/>
              </a:rPr>
              <a:t> investiga a criação de gráficos, importante para 75% das pessoas. O projeto abrange contexto, funcional, onde procuramos resolver problemas e barreiras existentes em tal área, por meio de um site.</a:t>
            </a:r>
          </a:p>
        </p:txBody>
      </p:sp>
      <p:sp>
        <p:nvSpPr>
          <p:cNvPr id="2060" name="Retângulo 52">
            <a:extLst>
              <a:ext uri="{FF2B5EF4-FFF2-40B4-BE49-F238E27FC236}">
                <a16:creationId xmlns:a16="http://schemas.microsoft.com/office/drawing/2014/main" id="{AC9ACB83-2DF9-44FF-81D2-CC78C7D03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288" y="22567311"/>
            <a:ext cx="142509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3284538" eaLnBrk="0" fontAlgn="base" hangingPunct="0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3284538" eaLnBrk="0" fontAlgn="base" hangingPunct="0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3284538" eaLnBrk="0" fontAlgn="base" hangingPunct="0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3284538" eaLnBrk="0" fontAlgn="base" hangingPunct="0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r>
              <a:rPr lang="pt-BR" altLang="pt-BR" sz="4800" dirty="0">
                <a:latin typeface="+mn-lt"/>
              </a:rPr>
              <a:t>Criação de um site fácil e rápido para criação de gráficos</a:t>
            </a:r>
            <a:r>
              <a:rPr lang="pt-BR" altLang="pt-BR" sz="4800" dirty="0">
                <a:latin typeface="Calibri"/>
                <a:cs typeface="Calibri"/>
              </a:rPr>
              <a:t>. Sendo uma ferramenta  fácil e acessível de usar.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D91D0D09-F6EA-444D-9B1C-16A63858BF29}"/>
              </a:ext>
            </a:extLst>
          </p:cNvPr>
          <p:cNvSpPr/>
          <p:nvPr/>
        </p:nvSpPr>
        <p:spPr>
          <a:xfrm>
            <a:off x="1944288" y="24723136"/>
            <a:ext cx="13938250" cy="1395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935" tIns="57968" rIns="115935" bIns="57968" anchor="ctr"/>
          <a:lstStyle/>
          <a:p>
            <a:pPr algn="ctr" defTabSz="32845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6" b="1" dirty="0">
                <a:ea typeface="Verdana" panose="020B0604030504040204" pitchFamily="34" charset="0"/>
                <a:cs typeface="Verdana" panose="020B0604030504040204" pitchFamily="34" charset="0"/>
              </a:rPr>
              <a:t>METODOLOGIA</a:t>
            </a:r>
          </a:p>
        </p:txBody>
      </p:sp>
      <p:sp>
        <p:nvSpPr>
          <p:cNvPr id="2" name="Retângulo 54">
            <a:extLst>
              <a:ext uri="{FF2B5EF4-FFF2-40B4-BE49-F238E27FC236}">
                <a16:creationId xmlns:a16="http://schemas.microsoft.com/office/drawing/2014/main" id="{87DCD192-ED2E-F520-8C49-B7CC2E9E3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647" y="26358788"/>
            <a:ext cx="13681075" cy="969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3284538" eaLnBrk="0" fontAlgn="base" hangingPunct="0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3284538" eaLnBrk="0" fontAlgn="base" hangingPunct="0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3284538" eaLnBrk="0" fontAlgn="base" hangingPunct="0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3284538" eaLnBrk="0" fontAlgn="base" hangingPunct="0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BR" altLang="pt-BR" sz="4800" b="1"/>
              <a:t>Quanto à abordagem:</a:t>
            </a:r>
            <a:r>
              <a:rPr lang="pt-BR" altLang="pt-BR" sz="4800"/>
              <a:t> Quantitativa. </a:t>
            </a:r>
          </a:p>
          <a:p>
            <a:pPr eaLnBrk="1" hangingPunct="1"/>
            <a:r>
              <a:rPr lang="pt-BR" altLang="pt-BR" sz="4800" b="1"/>
              <a:t>Quanto aos meios: </a:t>
            </a:r>
            <a:r>
              <a:rPr lang="pt-BR" altLang="pt-BR" sz="4800"/>
              <a:t>Pesquisa de campo e bibliográfica.</a:t>
            </a:r>
            <a:endParaRPr lang="pt-BR" altLang="pt-BR" sz="4800" b="1"/>
          </a:p>
          <a:p>
            <a:pPr eaLnBrk="1" hangingPunct="1"/>
            <a:r>
              <a:rPr lang="pt-BR" altLang="pt-BR" sz="4800" b="1"/>
              <a:t>Quanto aos fins: </a:t>
            </a:r>
            <a:r>
              <a:rPr lang="pt-BR" altLang="pt-BR" sz="4800"/>
              <a:t>Descritiva e exploratória.</a:t>
            </a:r>
          </a:p>
          <a:p>
            <a:pPr eaLnBrk="1" hangingPunct="1"/>
            <a:r>
              <a:rPr lang="pt-BR" altLang="pt-BR" sz="4800" b="1"/>
              <a:t>População e Amostra: </a:t>
            </a:r>
            <a:r>
              <a:rPr lang="pt-BR" altLang="pt-BR" sz="4800"/>
              <a:t>Indivíduos que utilizam gráficos no cotidiano (usuários domésticos e corporativos),</a:t>
            </a:r>
            <a:br>
              <a:rPr lang="pt-BR" altLang="pt-BR" sz="4800"/>
            </a:br>
            <a:r>
              <a:rPr lang="pt-BR" altLang="pt-BR" sz="4800"/>
              <a:t>amostra 100 entrevistados</a:t>
            </a:r>
          </a:p>
          <a:p>
            <a:pPr eaLnBrk="1" hangingPunct="1"/>
            <a:r>
              <a:rPr lang="pt-BR" altLang="pt-BR" sz="4800" b="1"/>
              <a:t>Período da pesquisa:</a:t>
            </a:r>
            <a:r>
              <a:rPr lang="pt-BR" altLang="pt-BR" sz="4800"/>
              <a:t> 2024</a:t>
            </a:r>
          </a:p>
          <a:p>
            <a:pPr eaLnBrk="1" hangingPunct="1"/>
            <a:r>
              <a:rPr lang="pt-BR" altLang="pt-BR" sz="4800" b="1"/>
              <a:t>Coleta de dados: </a:t>
            </a:r>
            <a:r>
              <a:rPr lang="pt-BR" altLang="pt-BR" sz="4800"/>
              <a:t>Primárias: questionários aplicados aos entrevistados.</a:t>
            </a:r>
            <a:br>
              <a:rPr lang="pt-BR" altLang="pt-BR" sz="4800"/>
            </a:br>
            <a:r>
              <a:rPr lang="pt-BR" altLang="pt-BR" sz="4800"/>
              <a:t>Secundárias: revisão de literatura sobre a importância de gráficos.</a:t>
            </a:r>
          </a:p>
          <a:p>
            <a:pPr eaLnBrk="1" hangingPunct="1"/>
            <a:r>
              <a:rPr lang="pt-BR" altLang="pt-BR" sz="4800" b="1"/>
              <a:t>Técnicas de coleta de dados: </a:t>
            </a:r>
            <a:r>
              <a:rPr lang="pt-BR" altLang="pt-BR" sz="4800"/>
              <a:t>Questionários online.</a:t>
            </a:r>
          </a:p>
          <a:p>
            <a:pPr eaLnBrk="1" hangingPunct="1"/>
            <a:r>
              <a:rPr lang="pt-BR" altLang="pt-BR" sz="4800"/>
              <a:t>Entrevistas semiestruturadas.</a:t>
            </a:r>
            <a:endParaRPr lang="pt-BR" altLang="pt-BR" sz="4800" b="1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5C6F042F-C8FA-46D8-A14D-859FB2E3B8D8}"/>
              </a:ext>
            </a:extLst>
          </p:cNvPr>
          <p:cNvSpPr/>
          <p:nvPr/>
        </p:nvSpPr>
        <p:spPr>
          <a:xfrm>
            <a:off x="16966801" y="35124436"/>
            <a:ext cx="14620875" cy="11541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935" tIns="57968" rIns="115935" bIns="57968" anchor="ctr"/>
          <a:lstStyle/>
          <a:p>
            <a:pPr algn="ctr" defTabSz="32845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6" b="1" dirty="0">
                <a:ea typeface="Verdana" panose="020B0604030504040204" pitchFamily="34" charset="0"/>
                <a:cs typeface="Verdana" panose="020B0604030504040204" pitchFamily="34" charset="0"/>
              </a:rPr>
              <a:t>REFERÊNCIAS</a:t>
            </a:r>
          </a:p>
        </p:txBody>
      </p:sp>
      <p:sp>
        <p:nvSpPr>
          <p:cNvPr id="2062" name="Retângulo 58">
            <a:extLst>
              <a:ext uri="{FF2B5EF4-FFF2-40B4-BE49-F238E27FC236}">
                <a16:creationId xmlns:a16="http://schemas.microsoft.com/office/drawing/2014/main" id="{B861FF2F-61EB-B3D0-821D-20B9D8C9F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1601" y="32027224"/>
            <a:ext cx="149225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3284538" eaLnBrk="0" fontAlgn="base" hangingPunct="0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3284538" eaLnBrk="0" fontAlgn="base" hangingPunct="0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3284538" eaLnBrk="0" fontAlgn="base" hangingPunct="0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3284538" eaLnBrk="0" fontAlgn="base" hangingPunct="0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en-US" sz="4800"/>
              <a:t>O estudo criou a ferramenta web GPmodelos para a criação intuitiva de gráficos, recomendando futuras melhorias como a importação de dados de Excel e CSV.</a:t>
            </a:r>
          </a:p>
          <a:p>
            <a:endParaRPr lang="pt-BR" altLang="en-US" sz="4800"/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E112AF59-BB57-49EF-BDFD-41BBDB285A62}"/>
              </a:ext>
            </a:extLst>
          </p:cNvPr>
          <p:cNvCxnSpPr/>
          <p:nvPr/>
        </p:nvCxnSpPr>
        <p:spPr>
          <a:xfrm>
            <a:off x="1944288" y="14448836"/>
            <a:ext cx="29583063" cy="2095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4" name="CaixaDeTexto 64">
            <a:extLst>
              <a:ext uri="{FF2B5EF4-FFF2-40B4-BE49-F238E27FC236}">
                <a16:creationId xmlns:a16="http://schemas.microsoft.com/office/drawing/2014/main" id="{AB93A9FD-B8A9-CDFF-150C-924A2439D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16941"/>
            <a:ext cx="13862050" cy="6463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3284538" eaLnBrk="0" fontAlgn="base" hangingPunct="0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3284538" eaLnBrk="0" fontAlgn="base" hangingPunct="0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3284538" eaLnBrk="0" fontAlgn="base" hangingPunct="0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3284538" eaLnBrk="0" fontAlgn="base" hangingPunct="0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pt-BR" altLang="pt-BR" sz="5000" b="1" dirty="0"/>
              <a:t>Integrantes: </a:t>
            </a:r>
          </a:p>
          <a:p>
            <a:pPr algn="ctr" eaLnBrk="1" hangingPunct="1"/>
            <a:r>
              <a:rPr lang="pt-BR" altLang="pt-BR" sz="5000" b="1" dirty="0"/>
              <a:t>Ordem Alfabética</a:t>
            </a:r>
          </a:p>
          <a:p>
            <a:pPr algn="ctr"/>
            <a:r>
              <a:rPr lang="pt-BR" sz="48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pt-BR" sz="5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/>
            <a:r>
              <a:rPr lang="pt-BR" sz="5000" dirty="0">
                <a:solidFill>
                  <a:srgbClr val="000000"/>
                </a:solidFill>
                <a:latin typeface="+mn-lt"/>
              </a:rPr>
              <a:t>BRENO HENRIQUE SIMÃO ORTIZ </a:t>
            </a:r>
          </a:p>
          <a:p>
            <a:pPr algn="ctr"/>
            <a:r>
              <a:rPr lang="pt-BR" sz="5000" dirty="0">
                <a:solidFill>
                  <a:srgbClr val="000000"/>
                </a:solidFill>
                <a:latin typeface="+mn-lt"/>
              </a:rPr>
              <a:t>HENRIQUE GUILHERME MALTA MONTEIRO  </a:t>
            </a:r>
          </a:p>
          <a:p>
            <a:pPr algn="ctr"/>
            <a:r>
              <a:rPr lang="pt-BR" sz="5000" dirty="0">
                <a:solidFill>
                  <a:srgbClr val="000000"/>
                </a:solidFill>
                <a:latin typeface="+mn-lt"/>
              </a:rPr>
              <a:t>KAUÃ AMORIM DE SOUZA </a:t>
            </a:r>
          </a:p>
          <a:p>
            <a:pPr algn="ctr"/>
            <a:r>
              <a:rPr lang="pt-BR" sz="5000" dirty="0">
                <a:solidFill>
                  <a:srgbClr val="000000"/>
                </a:solidFill>
                <a:latin typeface="+mn-lt"/>
              </a:rPr>
              <a:t>MATEUS CANO DIAS DE OLIVEIRA </a:t>
            </a:r>
            <a:r>
              <a:rPr lang="pt-BR" sz="54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pt-BR" sz="5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 eaLnBrk="1" hangingPunct="1"/>
            <a:endParaRPr lang="pt-BR" altLang="pt-BR" sz="5000" b="1" dirty="0"/>
          </a:p>
        </p:txBody>
      </p:sp>
      <p:sp>
        <p:nvSpPr>
          <p:cNvPr id="2065" name="Retângulo 68">
            <a:extLst>
              <a:ext uri="{FF2B5EF4-FFF2-40B4-BE49-F238E27FC236}">
                <a16:creationId xmlns:a16="http://schemas.microsoft.com/office/drawing/2014/main" id="{F48CC03D-224E-F3D0-388E-2C63917B3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4976" y="36329349"/>
            <a:ext cx="1425575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3284538" eaLnBrk="0" fontAlgn="base" hangingPunct="0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3284538" eaLnBrk="0" fontAlgn="base" hangingPunct="0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3284538" eaLnBrk="0" fontAlgn="base" hangingPunct="0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3284538" eaLnBrk="0" fontAlgn="base" hangingPunct="0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en-US" sz="4800"/>
              <a:t>RANOYA, Guilherme. A intuitividade nas mídias interativas. São Paulo, 2013. </a:t>
            </a:r>
          </a:p>
          <a:p>
            <a:r>
              <a:rPr lang="pt-BR" altLang="en-US" sz="4800"/>
              <a:t>OLIVEIRA, Éderson. </a:t>
            </a:r>
            <a:r>
              <a:rPr lang="pt-BR" altLang="en-US" sz="4800" i="1"/>
              <a:t>HTML 5 Construindo a internet</a:t>
            </a:r>
            <a:r>
              <a:rPr lang="pt-BR" altLang="en-US" sz="4800"/>
              <a:t>. 1. ed. São Paulo: Editora Viena, 2013.  </a:t>
            </a:r>
          </a:p>
          <a:p>
            <a:r>
              <a:rPr lang="pt-BR" altLang="en-US" sz="4800"/>
              <a:t>Filho, Mesquita, et al. Vol. 23, 2010, pp. 733–751, </a:t>
            </a:r>
          </a:p>
        </p:txBody>
      </p:sp>
      <p:sp>
        <p:nvSpPr>
          <p:cNvPr id="2066" name="CaixaDeTexto 22">
            <a:extLst>
              <a:ext uri="{FF2B5EF4-FFF2-40B4-BE49-F238E27FC236}">
                <a16:creationId xmlns:a16="http://schemas.microsoft.com/office/drawing/2014/main" id="{2814328E-9B98-A911-DA56-90DC126DF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9051" y="12007261"/>
            <a:ext cx="1386205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3284538" eaLnBrk="0" fontAlgn="base" hangingPunct="0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3284538" eaLnBrk="0" fontAlgn="base" hangingPunct="0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3284538" eaLnBrk="0" fontAlgn="base" hangingPunct="0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3284538" eaLnBrk="0" fontAlgn="base" hangingPunct="0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pt-BR" altLang="pt-BR" sz="5000" b="1" dirty="0">
                <a:latin typeface="Calibri"/>
                <a:cs typeface="Calibri"/>
              </a:rPr>
              <a:t>Professores Orientador:</a:t>
            </a:r>
            <a:endParaRPr lang="pt-BR" altLang="pt-BR" sz="5000" b="1" dirty="0">
              <a:cs typeface="Calibri"/>
            </a:endParaRPr>
          </a:p>
          <a:p>
            <a:pPr algn="ctr" eaLnBrk="1" hangingPunct="1"/>
            <a:r>
              <a:rPr lang="pt-BR" sz="5400" dirty="0">
                <a:latin typeface="Calibri"/>
                <a:cs typeface="Calibri"/>
              </a:rPr>
              <a:t>Especialista Samuel Henrique da Rocha</a:t>
            </a:r>
            <a:endParaRPr lang="pt-BR" altLang="pt-BR" sz="5000" b="1" dirty="0"/>
          </a:p>
        </p:txBody>
      </p:sp>
      <p:sp>
        <p:nvSpPr>
          <p:cNvPr id="2067" name="CaixaDeTexto 38">
            <a:extLst>
              <a:ext uri="{FF2B5EF4-FFF2-40B4-BE49-F238E27FC236}">
                <a16:creationId xmlns:a16="http://schemas.microsoft.com/office/drawing/2014/main" id="{C5EA3284-FD03-E93C-D152-96270168A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5924" y="8633429"/>
            <a:ext cx="1717516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3284538" eaLnBrk="0" fontAlgn="base" hangingPunct="0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3284538" eaLnBrk="0" fontAlgn="base" hangingPunct="0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3284538" eaLnBrk="0" fontAlgn="base" hangingPunct="0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3284538" eaLnBrk="0" fontAlgn="base" hangingPunct="0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pt-BR" altLang="pt-BR" sz="6000" b="1" dirty="0"/>
              <a:t>Técnico em ENSINO MÉDIO COM HABILITAÇÃO</a:t>
            </a:r>
          </a:p>
          <a:p>
            <a:pPr algn="ctr" eaLnBrk="1" hangingPunct="1"/>
            <a:r>
              <a:rPr lang="pt-BR" altLang="pt-BR" sz="6000" b="1" dirty="0"/>
              <a:t> PROFISSIONAL EM  </a:t>
            </a:r>
          </a:p>
          <a:p>
            <a:pPr algn="ctr" eaLnBrk="1" hangingPunct="1"/>
            <a:r>
              <a:rPr lang="pt-BR" altLang="pt-BR" sz="6000" b="1" dirty="0"/>
              <a:t>DESENVOLVIMENTO DE SISTEMAS </a:t>
            </a:r>
          </a:p>
        </p:txBody>
      </p:sp>
      <p:pic>
        <p:nvPicPr>
          <p:cNvPr id="2068" name="Imagem 1">
            <a:extLst>
              <a:ext uri="{FF2B5EF4-FFF2-40B4-BE49-F238E27FC236}">
                <a16:creationId xmlns:a16="http://schemas.microsoft.com/office/drawing/2014/main" id="{B477AF7B-F491-3530-A2F2-6328AF45C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1260" y="-2486263"/>
            <a:ext cx="7561263" cy="1005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4" name="Picture 37">
            <a:extLst>
              <a:ext uri="{FF2B5EF4-FFF2-40B4-BE49-F238E27FC236}">
                <a16:creationId xmlns:a16="http://schemas.microsoft.com/office/drawing/2014/main" id="{531E4722-2A53-08EA-957E-17FB6E49F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1601" y="16610532"/>
            <a:ext cx="8163494" cy="715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5" name="Picture 43">
            <a:extLst>
              <a:ext uri="{FF2B5EF4-FFF2-40B4-BE49-F238E27FC236}">
                <a16:creationId xmlns:a16="http://schemas.microsoft.com/office/drawing/2014/main" id="{3EAD18EB-2A7D-30C9-436D-C624B70B6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4224" y="24060768"/>
            <a:ext cx="8417833" cy="6060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6" name="Picture 45">
            <a:extLst>
              <a:ext uri="{FF2B5EF4-FFF2-40B4-BE49-F238E27FC236}">
                <a16:creationId xmlns:a16="http://schemas.microsoft.com/office/drawing/2014/main" id="{A07C1B38-4490-9EB0-4CC5-B25114030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4738" y="16609424"/>
            <a:ext cx="7252269" cy="715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7" name="Picture 47">
            <a:extLst>
              <a:ext uri="{FF2B5EF4-FFF2-40B4-BE49-F238E27FC236}">
                <a16:creationId xmlns:a16="http://schemas.microsoft.com/office/drawing/2014/main" id="{9E13A625-659C-0E8C-AE06-CABC58B47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5927" y="24062417"/>
            <a:ext cx="7734224" cy="60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94A5EA90BF2724BB6314552C7C81D93" ma:contentTypeVersion="13" ma:contentTypeDescription="Crie um novo documento." ma:contentTypeScope="" ma:versionID="1592d8d9c6a88601819fb8e93ac94266">
  <xsd:schema xmlns:xsd="http://www.w3.org/2001/XMLSchema" xmlns:xs="http://www.w3.org/2001/XMLSchema" xmlns:p="http://schemas.microsoft.com/office/2006/metadata/properties" xmlns:ns2="a375fec0-2251-41dc-9f41-14ab408fe82d" xmlns:ns3="c9282592-c3ba-4a82-90f2-eecdebc217ee" targetNamespace="http://schemas.microsoft.com/office/2006/metadata/properties" ma:root="true" ma:fieldsID="48c0eab8e9d563af0ba549ad11a2cc53" ns2:_="" ns3:_="">
    <xsd:import namespace="a375fec0-2251-41dc-9f41-14ab408fe82d"/>
    <xsd:import namespace="c9282592-c3ba-4a82-90f2-eecdebc217ee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75fec0-2251-41dc-9f41-14ab408fe82d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Marcações de imagem" ma:readOnly="false" ma:fieldId="{5cf76f15-5ced-4ddc-b409-7134ff3c332f}" ma:taxonomyMulti="true" ma:sspId="3714fbfa-5ced-4307-b76a-786f22ad6a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282592-c3ba-4a82-90f2-eecdebc217ee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c8aaf95d-1dcc-413d-a339-6c81d7cdd732}" ma:internalName="TaxCatchAll" ma:showField="CatchAllData" ma:web="c9282592-c3ba-4a82-90f2-eecdebc217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375fec0-2251-41dc-9f41-14ab408fe82d">
      <Terms xmlns="http://schemas.microsoft.com/office/infopath/2007/PartnerControls"/>
    </lcf76f155ced4ddcb4097134ff3c332f>
    <ReferenceId xmlns="a375fec0-2251-41dc-9f41-14ab408fe82d" xsi:nil="true"/>
    <TaxCatchAll xmlns="c9282592-c3ba-4a82-90f2-eecdebc217ee" xsi:nil="true"/>
  </documentManagement>
</p:properties>
</file>

<file path=customXml/itemProps1.xml><?xml version="1.0" encoding="utf-8"?>
<ds:datastoreItem xmlns:ds="http://schemas.openxmlformats.org/officeDocument/2006/customXml" ds:itemID="{25FDE42D-A5E7-4D52-9A22-CA207303FD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75fec0-2251-41dc-9f41-14ab408fe82d"/>
    <ds:schemaRef ds:uri="c9282592-c3ba-4a82-90f2-eecdebc217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B3558F-CA03-482F-BAED-64634F2661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F24DF7-94DD-49DA-9BB4-9A49905F83E6}">
  <ds:schemaRefs>
    <ds:schemaRef ds:uri="http://schemas.microsoft.com/office/2006/metadata/properties"/>
    <ds:schemaRef ds:uri="http://schemas.microsoft.com/office/infopath/2007/PartnerControls"/>
    <ds:schemaRef ds:uri="a375fec0-2251-41dc-9f41-14ab408fe82d"/>
    <ds:schemaRef ds:uri="c9282592-c3ba-4a82-90f2-eecdebc217e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304</Words>
  <Application>Microsoft Office PowerPoint</Application>
  <PresentationFormat>Personalizar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Verdana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e222acad - Etec Cotia</dc:creator>
  <cp:lastModifiedBy>KAUA SOUZA</cp:lastModifiedBy>
  <cp:revision>64</cp:revision>
  <cp:lastPrinted>2018-08-03T14:38:34Z</cp:lastPrinted>
  <dcterms:created xsi:type="dcterms:W3CDTF">2018-08-03T12:44:00Z</dcterms:created>
  <dcterms:modified xsi:type="dcterms:W3CDTF">2024-11-27T16:26:17Z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0x010100494A5EA90BF2724BB6314552C7C81D93</vt:lpwstr>
  </property>
</Properties>
</file>