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9" r:id="rId3"/>
    <p:sldId id="382" r:id="rId4"/>
    <p:sldId id="389" r:id="rId5"/>
    <p:sldId id="390" r:id="rId6"/>
    <p:sldId id="392" r:id="rId7"/>
    <p:sldId id="385" r:id="rId8"/>
    <p:sldId id="394" r:id="rId9"/>
    <p:sldId id="393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839" autoAdjust="0"/>
  </p:normalViewPr>
  <p:slideViewPr>
    <p:cSldViewPr>
      <p:cViewPr varScale="1">
        <p:scale>
          <a:sx n="84" d="100"/>
          <a:sy n="84" d="100"/>
        </p:scale>
        <p:origin x="276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40A44-44D4-4BDF-A375-7DE918E702D3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32C9-1A40-445A-97F3-09A471965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59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32C9-1A40-445A-97F3-09A4719657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44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32C9-1A40-445A-97F3-09A4719657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A32C9-1A40-445A-97F3-09A4719657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2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A32C9-1A40-445A-97F3-09A4719657E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8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Alexsander</a:t>
            </a:r>
            <a:r>
              <a:rPr lang="pt-BR" dirty="0"/>
              <a:t> </a:t>
            </a:r>
            <a:r>
              <a:rPr lang="pt-BR" dirty="0" err="1"/>
              <a:t>Tressino</a:t>
            </a:r>
            <a:r>
              <a:rPr lang="pt-BR" dirty="0"/>
              <a:t>/Vitor Alex/ Andreia </a:t>
            </a:r>
            <a:r>
              <a:rPr lang="pt-BR" dirty="0" err="1"/>
              <a:t>Machion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621F-492C-4530-9899-D51C5AFC0183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786E-84BB-4F3B-8C83-13E429683C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899592" y="1275606"/>
            <a:ext cx="7344816" cy="144016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453803"/>
            <a:ext cx="7344816" cy="1102519"/>
          </a:xfrm>
        </p:spPr>
        <p:txBody>
          <a:bodyPr>
            <a:normAutofit fontScale="90000"/>
          </a:bodyPr>
          <a:lstStyle/>
          <a:p>
            <a:r>
              <a:rPr lang="pt-BR" dirty="0"/>
              <a:t>TTI103</a:t>
            </a:r>
            <a:br>
              <a:rPr lang="pt-BR" dirty="0"/>
            </a:br>
            <a:r>
              <a:rPr lang="pt-BR" dirty="0"/>
              <a:t>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75806"/>
            <a:ext cx="8424936" cy="1368152"/>
          </a:xfrm>
        </p:spPr>
        <p:txBody>
          <a:bodyPr>
            <a:normAutofit/>
          </a:bodyPr>
          <a:lstStyle/>
          <a:p>
            <a:r>
              <a:rPr lang="pt-BR" b="1" dirty="0"/>
              <a:t>Aula </a:t>
            </a:r>
            <a:r>
              <a:rPr lang="pt-BR" b="1" dirty="0" smtClean="0"/>
              <a:t>L5 </a:t>
            </a:r>
            <a:r>
              <a:rPr lang="pt-BR" b="1" dirty="0"/>
              <a:t>– </a:t>
            </a:r>
            <a:r>
              <a:rPr lang="pt-BR" b="1" dirty="0" smtClean="0"/>
              <a:t>Fluxogramas </a:t>
            </a:r>
            <a:r>
              <a:rPr lang="en-150" b="1" dirty="0" smtClean="0"/>
              <a:t>–</a:t>
            </a:r>
            <a:r>
              <a:rPr lang="pt-BR" b="1" dirty="0" smtClean="0"/>
              <a:t> Estruturas de Decisão</a:t>
            </a:r>
            <a:endParaRPr lang="pt-BR" b="1" dirty="0"/>
          </a:p>
        </p:txBody>
      </p:sp>
      <p:pic>
        <p:nvPicPr>
          <p:cNvPr id="5" name="Imagem 4" descr="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56" y="73174"/>
            <a:ext cx="1763758" cy="842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56" y="73174"/>
            <a:ext cx="1763758" cy="842392"/>
          </a:xfrm>
          <a:prstGeom prst="rect">
            <a:avLst/>
          </a:prstGeom>
        </p:spPr>
      </p:pic>
      <p:sp>
        <p:nvSpPr>
          <p:cNvPr id="9" name="Retângulo de cantos arredondados 5"/>
          <p:cNvSpPr/>
          <p:nvPr/>
        </p:nvSpPr>
        <p:spPr>
          <a:xfrm>
            <a:off x="2062230" y="132426"/>
            <a:ext cx="6912768" cy="85514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164206" y="225455"/>
            <a:ext cx="66967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400" dirty="0" smtClean="0"/>
              <a:t>Estruturas de Decisão</a:t>
            </a:r>
            <a:endParaRPr lang="pt-BR" sz="4400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190021" y="1234370"/>
            <a:ext cx="8639991" cy="2307942"/>
            <a:chOff x="190021" y="1234370"/>
            <a:chExt cx="8639991" cy="230794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393445D-D38B-8242-847E-C860837E64FE}"/>
                </a:ext>
              </a:extLst>
            </p:cNvPr>
            <p:cNvSpPr/>
            <p:nvPr/>
          </p:nvSpPr>
          <p:spPr>
            <a:xfrm>
              <a:off x="190021" y="1234370"/>
              <a:ext cx="596615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150" sz="2400" dirty="0" smtClean="0"/>
                <a:t>●</a:t>
              </a:r>
              <a:r>
                <a:rPr lang="pt-BR" sz="2400" dirty="0" smtClean="0"/>
                <a:t> São </a:t>
              </a:r>
              <a:r>
                <a:rPr lang="pt-BR" sz="2400" dirty="0"/>
                <a:t>estruturas que permitem a </a:t>
              </a:r>
              <a:r>
                <a:rPr lang="pt-BR" sz="2400" i="1" dirty="0">
                  <a:solidFill>
                    <a:srgbClr val="FF0000"/>
                  </a:solidFill>
                </a:rPr>
                <a:t>tomada de uma decisão</a:t>
              </a:r>
              <a:r>
                <a:rPr lang="pt-BR" sz="2400" dirty="0"/>
                <a:t> sobre qual o caminho a ser escolhido, </a:t>
              </a:r>
              <a:r>
                <a:rPr lang="pt-BR" sz="2400" i="1" dirty="0">
                  <a:solidFill>
                    <a:srgbClr val="FF0000"/>
                  </a:solidFill>
                </a:rPr>
                <a:t>de acordo com </a:t>
              </a:r>
              <a:r>
                <a:rPr lang="pt-BR" sz="2400" dirty="0"/>
                <a:t>o resultado de uma </a:t>
              </a:r>
              <a:r>
                <a:rPr lang="pt-BR" sz="2400" i="1" dirty="0">
                  <a:solidFill>
                    <a:srgbClr val="FF0000"/>
                  </a:solidFill>
                </a:rPr>
                <a:t>expressão </a:t>
              </a:r>
              <a:r>
                <a:rPr lang="pt-BR" sz="2400" i="1" dirty="0" smtClean="0">
                  <a:solidFill>
                    <a:srgbClr val="FF0000"/>
                  </a:solidFill>
                </a:rPr>
                <a:t>lógica</a:t>
              </a:r>
              <a:r>
                <a:rPr lang="pt-BR" sz="2400" dirty="0" smtClean="0"/>
                <a:t>.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6176" y="1329918"/>
              <a:ext cx="2673836" cy="2212394"/>
            </a:xfrm>
            <a:prstGeom prst="rect">
              <a:avLst/>
            </a:prstGeom>
          </p:spPr>
        </p:pic>
      </p:grpSp>
      <p:sp>
        <p:nvSpPr>
          <p:cNvPr id="12" name="Retângulo 11"/>
          <p:cNvSpPr/>
          <p:nvPr/>
        </p:nvSpPr>
        <p:spPr>
          <a:xfrm>
            <a:off x="251520" y="3142256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● Existem duas formas básicas desse tipo de estrutura:</a:t>
            </a:r>
          </a:p>
          <a:p>
            <a:r>
              <a:rPr lang="pt-BR" sz="2400" dirty="0" smtClean="0">
                <a:sym typeface="Symbol" panose="05050102010706020507" pitchFamily="18" charset="2"/>
              </a:rPr>
              <a:t> </a:t>
            </a:r>
            <a:r>
              <a:rPr lang="pt-BR" sz="2400" dirty="0" smtClean="0"/>
              <a:t>Se-Então</a:t>
            </a:r>
            <a:endParaRPr lang="pt-BR" sz="2400" dirty="0"/>
          </a:p>
          <a:p>
            <a:r>
              <a:rPr lang="pt-BR" sz="2400" dirty="0" smtClean="0">
                <a:sym typeface="Symbol" panose="05050102010706020507" pitchFamily="18" charset="2"/>
              </a:rPr>
              <a:t> </a:t>
            </a:r>
            <a:r>
              <a:rPr lang="pt-BR" sz="2400" dirty="0" smtClean="0"/>
              <a:t>Se-Então-Senão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406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56" y="73174"/>
            <a:ext cx="1763758" cy="842392"/>
          </a:xfrm>
          <a:prstGeom prst="rect">
            <a:avLst/>
          </a:prstGeom>
        </p:spPr>
      </p:pic>
      <p:sp>
        <p:nvSpPr>
          <p:cNvPr id="8" name="Retângulo de cantos arredondados 5"/>
          <p:cNvSpPr/>
          <p:nvPr/>
        </p:nvSpPr>
        <p:spPr>
          <a:xfrm>
            <a:off x="2062230" y="132426"/>
            <a:ext cx="6912768" cy="85514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64206" y="225455"/>
            <a:ext cx="66967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400" dirty="0" smtClean="0"/>
              <a:t>Estrutura Se-Então</a:t>
            </a:r>
            <a:endParaRPr lang="pt-BR" sz="44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93445D-D38B-8242-847E-C860837E64FE}"/>
              </a:ext>
            </a:extLst>
          </p:cNvPr>
          <p:cNvSpPr/>
          <p:nvPr/>
        </p:nvSpPr>
        <p:spPr>
          <a:xfrm>
            <a:off x="190021" y="1203598"/>
            <a:ext cx="878497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150" sz="2400" dirty="0"/>
              <a:t>●</a:t>
            </a:r>
            <a:r>
              <a:rPr lang="pt-BR" sz="2400" dirty="0"/>
              <a:t> </a:t>
            </a:r>
            <a:r>
              <a:rPr lang="pt-BR" sz="2400" dirty="0"/>
              <a:t>E</a:t>
            </a:r>
            <a:r>
              <a:rPr lang="pt-BR" sz="2400" dirty="0" smtClean="0"/>
              <a:t>ssa </a:t>
            </a:r>
            <a:r>
              <a:rPr lang="pt-BR" sz="2400" dirty="0"/>
              <a:t>estrutura é representada por um comando que avalia uma </a:t>
            </a:r>
            <a:r>
              <a:rPr lang="pt-BR" sz="2400" i="1" dirty="0">
                <a:solidFill>
                  <a:srgbClr val="FF0000"/>
                </a:solidFill>
              </a:rPr>
              <a:t>expressão </a:t>
            </a:r>
            <a:r>
              <a:rPr lang="pt-BR" sz="2400" i="1" dirty="0" smtClean="0">
                <a:solidFill>
                  <a:srgbClr val="FF0000"/>
                </a:solidFill>
              </a:rPr>
              <a:t>lógica</a:t>
            </a:r>
            <a:r>
              <a:rPr lang="pt-BR" sz="2400" dirty="0"/>
              <a:t>, resultando um valor que pode ser </a:t>
            </a:r>
            <a:r>
              <a:rPr lang="pt-B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400" dirty="0" smtClean="0"/>
              <a:t> </a:t>
            </a:r>
            <a:r>
              <a:rPr lang="pt-BR" sz="2400" dirty="0"/>
              <a:t>ou 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sz="2400" dirty="0"/>
              <a:t>. </a:t>
            </a:r>
            <a:endParaRPr lang="pt-BR" sz="2400" dirty="0" smtClean="0"/>
          </a:p>
          <a:p>
            <a:endParaRPr lang="pt-BR" sz="1200" dirty="0"/>
          </a:p>
          <a:p>
            <a:r>
              <a:rPr lang="en-150" sz="2400" dirty="0"/>
              <a:t>●</a:t>
            </a:r>
            <a:r>
              <a:rPr lang="pt-BR" sz="2400" dirty="0"/>
              <a:t> </a:t>
            </a:r>
            <a:r>
              <a:rPr lang="pt-BR" sz="2400" dirty="0" smtClean="0"/>
              <a:t>Como </a:t>
            </a:r>
            <a:r>
              <a:rPr lang="pt-BR" sz="2400" dirty="0"/>
              <a:t>consequência desse resultado, o processamento se fará por um de dois </a:t>
            </a:r>
            <a:r>
              <a:rPr lang="pt-BR" sz="2400" dirty="0" smtClean="0"/>
              <a:t>caminhos:</a:t>
            </a:r>
          </a:p>
          <a:p>
            <a:endParaRPr lang="pt-BR" sz="1200" dirty="0" smtClean="0"/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pt-BR" sz="2400" dirty="0" smtClean="0"/>
              <a:t>Se </a:t>
            </a:r>
            <a:r>
              <a:rPr lang="pt-BR" sz="2400" dirty="0"/>
              <a:t>o resultado for 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400" dirty="0" smtClean="0"/>
              <a:t>, </a:t>
            </a:r>
            <a:r>
              <a:rPr lang="pt-BR" sz="2400" dirty="0"/>
              <a:t>serão executados os comandos encontrados no caminho indicado pelo </a:t>
            </a:r>
            <a:r>
              <a:rPr lang="pt-BR" sz="2400" dirty="0" smtClean="0"/>
              <a:t>resultado </a:t>
            </a:r>
            <a:r>
              <a:rPr lang="pt-B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400" dirty="0" smtClean="0"/>
              <a:t>;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pt-BR" sz="2400" dirty="0"/>
              <a:t>C</a:t>
            </a:r>
            <a:r>
              <a:rPr lang="pt-BR" sz="2400" dirty="0" smtClean="0"/>
              <a:t>aso </a:t>
            </a:r>
            <a:r>
              <a:rPr lang="pt-BR" sz="2400" dirty="0"/>
              <a:t>contrário, será efetuado um desvio sem comando </a:t>
            </a:r>
            <a:r>
              <a:rPr lang="pt-BR" sz="2400" dirty="0" smtClean="0"/>
              <a:t>algum.</a:t>
            </a:r>
          </a:p>
          <a:p>
            <a:endParaRPr lang="pt-BR" sz="1200" dirty="0" smtClean="0"/>
          </a:p>
          <a:p>
            <a:r>
              <a:rPr lang="en-150" sz="2400" dirty="0"/>
              <a:t>●</a:t>
            </a:r>
            <a:r>
              <a:rPr lang="pt-BR" sz="2400" dirty="0"/>
              <a:t> </a:t>
            </a:r>
            <a:r>
              <a:rPr lang="pt-BR" sz="2400" i="1" dirty="0" smtClean="0">
                <a:solidFill>
                  <a:srgbClr val="FF0000"/>
                </a:solidFill>
              </a:rPr>
              <a:t>Importante: </a:t>
            </a:r>
            <a:r>
              <a:rPr lang="pt-BR" sz="2400" dirty="0" smtClean="0"/>
              <a:t>Ambos </a:t>
            </a:r>
            <a:r>
              <a:rPr lang="pt-BR" sz="2400" dirty="0"/>
              <a:t>os fluxos convergem para o final da estrutura.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3148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56" y="73174"/>
            <a:ext cx="1763758" cy="842392"/>
          </a:xfrm>
          <a:prstGeom prst="rect">
            <a:avLst/>
          </a:prstGeom>
        </p:spPr>
      </p:pic>
      <p:sp>
        <p:nvSpPr>
          <p:cNvPr id="8" name="Retângulo de cantos arredondados 5"/>
          <p:cNvSpPr/>
          <p:nvPr/>
        </p:nvSpPr>
        <p:spPr>
          <a:xfrm>
            <a:off x="2062230" y="132426"/>
            <a:ext cx="6912768" cy="85514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64206" y="225455"/>
            <a:ext cx="66967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400" dirty="0"/>
              <a:t>Estrutura Se-Então</a:t>
            </a:r>
            <a:endParaRPr lang="pt-BR" sz="4400" dirty="0"/>
          </a:p>
        </p:txBody>
      </p:sp>
      <p:grpSp>
        <p:nvGrpSpPr>
          <p:cNvPr id="3" name="Agrupar 2"/>
          <p:cNvGrpSpPr/>
          <p:nvPr/>
        </p:nvGrpSpPr>
        <p:grpSpPr>
          <a:xfrm>
            <a:off x="190021" y="1059582"/>
            <a:ext cx="4309971" cy="3863088"/>
            <a:chOff x="190021" y="1059582"/>
            <a:chExt cx="4309971" cy="386308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393445D-D38B-8242-847E-C860837E64FE}"/>
                </a:ext>
              </a:extLst>
            </p:cNvPr>
            <p:cNvSpPr/>
            <p:nvPr/>
          </p:nvSpPr>
          <p:spPr>
            <a:xfrm>
              <a:off x="190021" y="1059582"/>
              <a:ext cx="430997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150" sz="2400" dirty="0"/>
                <a:t>●</a:t>
              </a:r>
              <a:r>
                <a:rPr lang="pt-BR" sz="2400" dirty="0"/>
                <a:t> </a:t>
              </a:r>
              <a:r>
                <a:rPr lang="pt-BR" sz="2400" dirty="0" smtClean="0"/>
                <a:t>Implementação da estrutura Se-Então em fluxogramas:</a:t>
              </a:r>
              <a:endParaRPr lang="pt-BR" sz="2400" dirty="0"/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16" y="2004477"/>
              <a:ext cx="2580796" cy="291819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6" name="Retângulo 5"/>
          <p:cNvSpPr/>
          <p:nvPr/>
        </p:nvSpPr>
        <p:spPr>
          <a:xfrm>
            <a:off x="3563888" y="1707654"/>
            <a:ext cx="5328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Exercício 01: </a:t>
            </a:r>
            <a:r>
              <a:rPr lang="pt-BR" sz="2400" dirty="0" smtClean="0"/>
              <a:t>Elaborar um fluxograma que permita a leitura de dois números </a:t>
            </a:r>
            <a:r>
              <a:rPr lang="pt-BR" sz="2400" dirty="0"/>
              <a:t>inteiros e </a:t>
            </a:r>
            <a:r>
              <a:rPr lang="pt-BR" sz="2400" dirty="0" smtClean="0"/>
              <a:t>exiba </a:t>
            </a:r>
            <a:r>
              <a:rPr lang="pt-BR" sz="2400" dirty="0"/>
              <a:t>o maior deles. </a:t>
            </a:r>
            <a:r>
              <a:rPr lang="pt-BR" sz="2400" dirty="0" smtClean="0"/>
              <a:t>Use estrutura Se-Então.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3563888" y="3291830"/>
            <a:ext cx="5328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Exercício 02: </a:t>
            </a:r>
            <a:r>
              <a:rPr lang="pt-BR" sz="2400" dirty="0" smtClean="0"/>
              <a:t>Elaborar um fluxograma que permita a leitura de dois números </a:t>
            </a:r>
            <a:r>
              <a:rPr lang="pt-BR" sz="2400" dirty="0"/>
              <a:t>inteiros e </a:t>
            </a:r>
            <a:r>
              <a:rPr lang="pt-BR" sz="2400" dirty="0" smtClean="0"/>
              <a:t>exiba a soma deles apenas se o segundo número for um múltiplo de 3.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31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56" y="73174"/>
            <a:ext cx="1763758" cy="842392"/>
          </a:xfrm>
          <a:prstGeom prst="rect">
            <a:avLst/>
          </a:prstGeom>
        </p:spPr>
      </p:pic>
      <p:sp>
        <p:nvSpPr>
          <p:cNvPr id="8" name="Retângulo de cantos arredondados 5"/>
          <p:cNvSpPr/>
          <p:nvPr/>
        </p:nvSpPr>
        <p:spPr>
          <a:xfrm>
            <a:off x="2062230" y="132426"/>
            <a:ext cx="6912768" cy="85514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64206" y="225455"/>
            <a:ext cx="66967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400" dirty="0" smtClean="0"/>
              <a:t>Estrutura Se-Então-Senão</a:t>
            </a:r>
            <a:endParaRPr lang="pt-BR" sz="4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93445D-D38B-8242-847E-C860837E64FE}"/>
              </a:ext>
            </a:extLst>
          </p:cNvPr>
          <p:cNvSpPr/>
          <p:nvPr/>
        </p:nvSpPr>
        <p:spPr>
          <a:xfrm>
            <a:off x="190021" y="1203598"/>
            <a:ext cx="87849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150" sz="2400" dirty="0"/>
              <a:t>●</a:t>
            </a:r>
            <a:r>
              <a:rPr lang="pt-BR" sz="2400" dirty="0"/>
              <a:t> </a:t>
            </a:r>
            <a:r>
              <a:rPr lang="pt-BR" sz="2400" dirty="0"/>
              <a:t>E</a:t>
            </a:r>
            <a:r>
              <a:rPr lang="pt-BR" sz="2400" dirty="0" smtClean="0"/>
              <a:t>ssa </a:t>
            </a:r>
            <a:r>
              <a:rPr lang="pt-BR" sz="2400" dirty="0"/>
              <a:t>estrutura é representada por um comando que avalia uma </a:t>
            </a:r>
            <a:r>
              <a:rPr lang="pt-BR" sz="2400" i="1" dirty="0">
                <a:solidFill>
                  <a:srgbClr val="FF0000"/>
                </a:solidFill>
              </a:rPr>
              <a:t>expressão </a:t>
            </a:r>
            <a:r>
              <a:rPr lang="pt-BR" sz="2400" i="1" dirty="0" smtClean="0">
                <a:solidFill>
                  <a:srgbClr val="FF0000"/>
                </a:solidFill>
              </a:rPr>
              <a:t>lógica</a:t>
            </a:r>
            <a:r>
              <a:rPr lang="pt-BR" sz="2400" dirty="0"/>
              <a:t>, resultando um valor que pode ser </a:t>
            </a:r>
            <a:r>
              <a:rPr lang="pt-B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400" dirty="0" smtClean="0"/>
              <a:t> </a:t>
            </a:r>
            <a:r>
              <a:rPr lang="pt-BR" sz="2400" dirty="0"/>
              <a:t>ou 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sz="2400" dirty="0"/>
              <a:t>. </a:t>
            </a:r>
            <a:endParaRPr lang="pt-BR" sz="2400" dirty="0" smtClean="0"/>
          </a:p>
          <a:p>
            <a:endParaRPr lang="pt-BR" sz="1200" dirty="0"/>
          </a:p>
          <a:p>
            <a:r>
              <a:rPr lang="en-150" sz="2400" dirty="0"/>
              <a:t>●</a:t>
            </a:r>
            <a:r>
              <a:rPr lang="pt-BR" sz="2400" dirty="0"/>
              <a:t> </a:t>
            </a:r>
            <a:r>
              <a:rPr lang="pt-BR" sz="2400" dirty="0" smtClean="0"/>
              <a:t>Como </a:t>
            </a:r>
            <a:r>
              <a:rPr lang="pt-BR" sz="2400" dirty="0"/>
              <a:t>consequência desse resultado, o processamento se fará por um de dois </a:t>
            </a:r>
            <a:r>
              <a:rPr lang="pt-BR" sz="2400" dirty="0" smtClean="0"/>
              <a:t>caminhos:</a:t>
            </a:r>
            <a:endParaRPr lang="pt-BR" sz="1200" dirty="0" smtClean="0"/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pt-BR" sz="2400" dirty="0" smtClean="0"/>
              <a:t>Se </a:t>
            </a:r>
            <a:r>
              <a:rPr lang="pt-BR" sz="2400" dirty="0"/>
              <a:t>o resultado for </a:t>
            </a:r>
            <a:r>
              <a:rPr 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400" dirty="0" smtClean="0"/>
              <a:t>, </a:t>
            </a:r>
            <a:r>
              <a:rPr lang="pt-BR" sz="2400" dirty="0"/>
              <a:t>serão executados os comandos encontrados no caminho indicado pelo </a:t>
            </a:r>
            <a:r>
              <a:rPr lang="pt-BR" sz="2400" dirty="0" smtClean="0"/>
              <a:t>resultado </a:t>
            </a:r>
            <a:r>
              <a:rPr lang="pt-BR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400" dirty="0" smtClean="0"/>
              <a:t>;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pt-BR" sz="2400" dirty="0"/>
              <a:t>C</a:t>
            </a:r>
            <a:r>
              <a:rPr lang="pt-BR" sz="2400" dirty="0" smtClean="0"/>
              <a:t>aso </a:t>
            </a:r>
            <a:r>
              <a:rPr lang="pt-BR" sz="2400" dirty="0"/>
              <a:t>contrário, serão executados os comandos encontrados no caminho indicado pelo resultado </a:t>
            </a:r>
            <a:r>
              <a:rPr 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sz="2400" dirty="0" smtClean="0"/>
              <a:t>.</a:t>
            </a:r>
          </a:p>
          <a:p>
            <a:endParaRPr lang="pt-BR" sz="1200" dirty="0" smtClean="0"/>
          </a:p>
          <a:p>
            <a:r>
              <a:rPr lang="en-150" sz="2400" dirty="0"/>
              <a:t>●</a:t>
            </a:r>
            <a:r>
              <a:rPr lang="pt-BR" sz="2400" dirty="0"/>
              <a:t> </a:t>
            </a:r>
            <a:r>
              <a:rPr lang="pt-BR" sz="2400" i="1" dirty="0" smtClean="0">
                <a:solidFill>
                  <a:srgbClr val="FF0000"/>
                </a:solidFill>
              </a:rPr>
              <a:t>Importante: </a:t>
            </a:r>
            <a:r>
              <a:rPr lang="pt-BR" sz="2400" dirty="0" smtClean="0"/>
              <a:t>Ambos </a:t>
            </a:r>
            <a:r>
              <a:rPr lang="pt-BR" sz="2400" dirty="0"/>
              <a:t>os fluxos convergem para o final da estrutura.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9798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56" y="73174"/>
            <a:ext cx="1763758" cy="842392"/>
          </a:xfrm>
          <a:prstGeom prst="rect">
            <a:avLst/>
          </a:prstGeom>
        </p:spPr>
      </p:pic>
      <p:sp>
        <p:nvSpPr>
          <p:cNvPr id="8" name="Retângulo de cantos arredondados 5"/>
          <p:cNvSpPr/>
          <p:nvPr/>
        </p:nvSpPr>
        <p:spPr>
          <a:xfrm>
            <a:off x="2062230" y="132426"/>
            <a:ext cx="6912768" cy="85514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64206" y="225455"/>
            <a:ext cx="66967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400" dirty="0"/>
              <a:t>Estrutura Se-Então</a:t>
            </a:r>
            <a:endParaRPr lang="pt-BR" sz="4400" dirty="0"/>
          </a:p>
        </p:txBody>
      </p:sp>
      <p:sp>
        <p:nvSpPr>
          <p:cNvPr id="6" name="Retângulo 5"/>
          <p:cNvSpPr/>
          <p:nvPr/>
        </p:nvSpPr>
        <p:spPr>
          <a:xfrm>
            <a:off x="4499992" y="1923678"/>
            <a:ext cx="44750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Exercício 03: </a:t>
            </a:r>
            <a:r>
              <a:rPr lang="pt-BR" sz="2400" dirty="0" smtClean="0"/>
              <a:t>Elaborar um fluxograma que permita a leitura de dois números </a:t>
            </a:r>
            <a:r>
              <a:rPr lang="pt-BR" sz="2400" dirty="0"/>
              <a:t>inteiros e </a:t>
            </a:r>
            <a:r>
              <a:rPr lang="pt-BR" sz="2400" dirty="0" smtClean="0"/>
              <a:t>exiba </a:t>
            </a:r>
            <a:r>
              <a:rPr lang="pt-BR" sz="2400" dirty="0"/>
              <a:t>o maior deles. </a:t>
            </a:r>
            <a:r>
              <a:rPr lang="pt-BR" sz="2400" dirty="0" smtClean="0"/>
              <a:t>Use estrutura Se-Então-Senão.</a:t>
            </a:r>
            <a:endParaRPr lang="pt-BR" sz="24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190021" y="1059582"/>
            <a:ext cx="8784977" cy="3665629"/>
            <a:chOff x="190021" y="1059582"/>
            <a:chExt cx="8784977" cy="366562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393445D-D38B-8242-847E-C860837E64FE}"/>
                </a:ext>
              </a:extLst>
            </p:cNvPr>
            <p:cNvSpPr/>
            <p:nvPr/>
          </p:nvSpPr>
          <p:spPr>
            <a:xfrm>
              <a:off x="190021" y="1059582"/>
              <a:ext cx="87849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150" sz="2400" dirty="0"/>
                <a:t>●</a:t>
              </a:r>
              <a:r>
                <a:rPr lang="pt-BR" sz="2400" dirty="0"/>
                <a:t> </a:t>
              </a:r>
              <a:r>
                <a:rPr lang="pt-BR" sz="2400" dirty="0" smtClean="0"/>
                <a:t>Implementação da estrutura Se-Então-Senão em fluxogramas:</a:t>
              </a:r>
              <a:endParaRPr lang="pt-BR" sz="2400" dirty="0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1665263"/>
              <a:ext cx="3942626" cy="30599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668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56" y="73174"/>
            <a:ext cx="1763758" cy="842392"/>
          </a:xfrm>
          <a:prstGeom prst="rect">
            <a:avLst/>
          </a:prstGeom>
        </p:spPr>
      </p:pic>
      <p:sp>
        <p:nvSpPr>
          <p:cNvPr id="11" name="Retângulo de cantos arredondados 5"/>
          <p:cNvSpPr/>
          <p:nvPr/>
        </p:nvSpPr>
        <p:spPr>
          <a:xfrm>
            <a:off x="2062230" y="132426"/>
            <a:ext cx="6912768" cy="85514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164206" y="225455"/>
            <a:ext cx="66967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400" dirty="0" smtClean="0"/>
              <a:t>Exercícios</a:t>
            </a:r>
            <a:endParaRPr lang="pt-B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 17"/>
              <p:cNvSpPr/>
              <p:nvPr/>
            </p:nvSpPr>
            <p:spPr>
              <a:xfrm>
                <a:off x="251520" y="1275606"/>
                <a:ext cx="872347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 smtClean="0">
                    <a:solidFill>
                      <a:srgbClr val="FF0000"/>
                    </a:solidFill>
                  </a:rPr>
                  <a:t>Exercício 04: </a:t>
                </a:r>
                <a:r>
                  <a:rPr lang="pt-BR" sz="2400" dirty="0" smtClean="0"/>
                  <a:t>Elaborar um fluxograma que permita a leitura de três números reais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400" dirty="0" smtClean="0"/>
                  <a:t>,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400" dirty="0" smtClean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2400" dirty="0" smtClean="0"/>
                  <a:t>, calcule (se possível) e exiba as raízes reais da equação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dirty="0" smtClean="0"/>
                  <a:t>. O algoritmo deve checar se a entrada de dados de fato representa uma equação do 2º grau.</a:t>
                </a:r>
                <a:endParaRPr lang="pt-BR" sz="2400" dirty="0"/>
              </a:p>
            </p:txBody>
          </p:sp>
        </mc:Choice>
        <mc:Fallback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75606"/>
                <a:ext cx="8723478" cy="1569660"/>
              </a:xfrm>
              <a:prstGeom prst="rect">
                <a:avLst/>
              </a:prstGeom>
              <a:blipFill>
                <a:blip r:embed="rId4"/>
                <a:stretch>
                  <a:fillRect l="-1048" t="-3101" r="-1747" b="-7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/>
          <p:cNvSpPr/>
          <p:nvPr/>
        </p:nvSpPr>
        <p:spPr>
          <a:xfrm>
            <a:off x="251520" y="3003798"/>
            <a:ext cx="87234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Exercício 05: </a:t>
            </a:r>
            <a:r>
              <a:rPr lang="pt-BR" sz="2400" dirty="0"/>
              <a:t>Elaborar um </a:t>
            </a:r>
            <a:r>
              <a:rPr lang="pt-BR" sz="2400" dirty="0" smtClean="0"/>
              <a:t>fluxograma </a:t>
            </a:r>
            <a:r>
              <a:rPr lang="pt-BR" sz="2400" dirty="0"/>
              <a:t>que, dada a idade de um </a:t>
            </a:r>
            <a:r>
              <a:rPr lang="pt-BR" sz="2400" dirty="0" smtClean="0"/>
              <a:t>nadador, classifique-o </a:t>
            </a:r>
            <a:r>
              <a:rPr lang="pt-BR" sz="2400" dirty="0"/>
              <a:t>nas </a:t>
            </a:r>
            <a:r>
              <a:rPr lang="pt-BR" sz="2400" dirty="0" smtClean="0"/>
              <a:t>categorias:</a:t>
            </a:r>
          </a:p>
          <a:p>
            <a:r>
              <a:rPr lang="pt-BR" sz="2400" dirty="0" smtClean="0"/>
              <a:t>	● infantil </a:t>
            </a:r>
            <a:r>
              <a:rPr lang="pt-BR" sz="2400" dirty="0"/>
              <a:t>A (5 - 7 </a:t>
            </a:r>
            <a:r>
              <a:rPr lang="pt-BR" sz="2400" dirty="0" smtClean="0"/>
              <a:t>anos);	</a:t>
            </a:r>
            <a:r>
              <a:rPr lang="en-150" sz="2400" dirty="0" smtClean="0"/>
              <a:t>●</a:t>
            </a:r>
            <a:r>
              <a:rPr lang="pt-BR" sz="2400" dirty="0" smtClean="0"/>
              <a:t> infantil </a:t>
            </a:r>
            <a:r>
              <a:rPr lang="pt-BR" sz="2400" dirty="0"/>
              <a:t>B (</a:t>
            </a:r>
            <a:r>
              <a:rPr lang="pt-BR" sz="2400" dirty="0" smtClean="0"/>
              <a:t>8 - 10 anos);</a:t>
            </a:r>
          </a:p>
          <a:p>
            <a:r>
              <a:rPr lang="pt-BR" sz="2400" dirty="0" smtClean="0"/>
              <a:t>	● juvenil </a:t>
            </a:r>
            <a:r>
              <a:rPr lang="pt-BR" sz="2400" dirty="0"/>
              <a:t>A (11 - 13 </a:t>
            </a:r>
            <a:r>
              <a:rPr lang="pt-BR" sz="2400" dirty="0" smtClean="0"/>
              <a:t>anos);	</a:t>
            </a:r>
            <a:r>
              <a:rPr lang="en-150" sz="2400" dirty="0" smtClean="0"/>
              <a:t>●</a:t>
            </a:r>
            <a:r>
              <a:rPr lang="pt-BR" sz="2400" dirty="0" smtClean="0"/>
              <a:t> juvenil </a:t>
            </a:r>
            <a:r>
              <a:rPr lang="pt-BR" sz="2400" dirty="0"/>
              <a:t>B (14 -17 anos</a:t>
            </a:r>
            <a:r>
              <a:rPr lang="pt-BR" sz="2400" dirty="0" smtClean="0"/>
              <a:t>);</a:t>
            </a:r>
            <a:endParaRPr lang="pt-BR" sz="2400" dirty="0"/>
          </a:p>
          <a:p>
            <a:r>
              <a:rPr lang="pt-BR" sz="2400" dirty="0" smtClean="0"/>
              <a:t>	</a:t>
            </a:r>
            <a:r>
              <a:rPr lang="en-150" sz="2400" dirty="0" smtClean="0"/>
              <a:t>●</a:t>
            </a:r>
            <a:r>
              <a:rPr lang="pt-BR" sz="2400" dirty="0" smtClean="0"/>
              <a:t> adulto </a:t>
            </a:r>
            <a:r>
              <a:rPr lang="pt-BR" sz="2400" dirty="0"/>
              <a:t>(maiores que 18 anos). </a:t>
            </a:r>
          </a:p>
        </p:txBody>
      </p:sp>
    </p:spTree>
    <p:extLst>
      <p:ext uri="{BB962C8B-B14F-4D97-AF65-F5344CB8AC3E}">
        <p14:creationId xmlns:p14="http://schemas.microsoft.com/office/powerpoint/2010/main" val="28538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56" y="73174"/>
            <a:ext cx="1763758" cy="842392"/>
          </a:xfrm>
          <a:prstGeom prst="rect">
            <a:avLst/>
          </a:prstGeom>
        </p:spPr>
      </p:pic>
      <p:sp>
        <p:nvSpPr>
          <p:cNvPr id="11" name="Retângulo de cantos arredondados 5"/>
          <p:cNvSpPr/>
          <p:nvPr/>
        </p:nvSpPr>
        <p:spPr>
          <a:xfrm>
            <a:off x="2062230" y="132426"/>
            <a:ext cx="6912768" cy="85514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164206" y="225455"/>
            <a:ext cx="66967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400" dirty="0" smtClean="0"/>
              <a:t>Exercícios</a:t>
            </a:r>
            <a:endParaRPr lang="pt-BR" sz="4400" dirty="0"/>
          </a:p>
        </p:txBody>
      </p:sp>
      <p:sp>
        <p:nvSpPr>
          <p:cNvPr id="2" name="Retângulo 1"/>
          <p:cNvSpPr/>
          <p:nvPr/>
        </p:nvSpPr>
        <p:spPr>
          <a:xfrm>
            <a:off x="2463964" y="3027401"/>
            <a:ext cx="637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Se o cargo </a:t>
            </a:r>
            <a:r>
              <a:rPr lang="pt-BR" sz="2400" dirty="0" smtClean="0"/>
              <a:t>do funcionário </a:t>
            </a:r>
            <a:r>
              <a:rPr lang="pt-BR" sz="2400" dirty="0"/>
              <a:t>não estiver na tabela, ele deverá, então, receber </a:t>
            </a:r>
            <a:r>
              <a:rPr lang="pt-BR" sz="2400" dirty="0" smtClean="0"/>
              <a:t>15% de </a:t>
            </a:r>
            <a:r>
              <a:rPr lang="pt-BR" sz="2400" dirty="0"/>
              <a:t>aumento. </a:t>
            </a:r>
            <a:r>
              <a:rPr lang="pt-BR" sz="2400" dirty="0" smtClean="0"/>
              <a:t>O fluxograma deve exibir </a:t>
            </a:r>
            <a:r>
              <a:rPr lang="pt-BR" sz="2400" dirty="0"/>
              <a:t>o salário antigo, o novo salário e a </a:t>
            </a:r>
            <a:r>
              <a:rPr lang="pt-BR" sz="2400" dirty="0" smtClean="0"/>
              <a:t>diferença entre </a:t>
            </a:r>
            <a:r>
              <a:rPr lang="pt-BR" sz="2400" dirty="0"/>
              <a:t>ambos. 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251520" y="1275606"/>
            <a:ext cx="8723478" cy="3345058"/>
            <a:chOff x="251520" y="1275606"/>
            <a:chExt cx="8723478" cy="3345058"/>
          </a:xfrm>
        </p:grpSpPr>
        <p:sp>
          <p:nvSpPr>
            <p:cNvPr id="18" name="Retângulo 17"/>
            <p:cNvSpPr/>
            <p:nvPr/>
          </p:nvSpPr>
          <p:spPr>
            <a:xfrm>
              <a:off x="251520" y="1275606"/>
              <a:ext cx="872347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 smtClean="0">
                  <a:solidFill>
                    <a:srgbClr val="FF0000"/>
                  </a:solidFill>
                </a:rPr>
                <a:t>Exercício 06: </a:t>
              </a:r>
              <a:r>
                <a:rPr lang="pt-BR" sz="2400" dirty="0"/>
                <a:t>Uma empresa concederá um aumento de salário aos </a:t>
              </a:r>
              <a:r>
                <a:rPr lang="pt-BR" sz="2400" dirty="0" smtClean="0"/>
                <a:t>seus funcionários</a:t>
              </a:r>
              <a:r>
                <a:rPr lang="pt-BR" sz="2400" dirty="0"/>
                <a:t>, variável de acordo com o cargo, conforme a tabela</a:t>
              </a:r>
            </a:p>
            <a:p>
              <a:r>
                <a:rPr lang="pt-BR" sz="2400" dirty="0"/>
                <a:t>abaixo. </a:t>
              </a:r>
              <a:r>
                <a:rPr lang="pt-BR" sz="2400" dirty="0" smtClean="0"/>
                <a:t>Construa </a:t>
              </a:r>
              <a:r>
                <a:rPr lang="pt-BR" sz="2400" dirty="0"/>
                <a:t>um </a:t>
              </a:r>
              <a:r>
                <a:rPr lang="pt-BR" sz="2400" dirty="0" smtClean="0"/>
                <a:t>fluxograma </a:t>
              </a:r>
              <a:r>
                <a:rPr lang="pt-BR" sz="2400" dirty="0"/>
                <a:t>que leia o salário e o código do </a:t>
              </a:r>
              <a:r>
                <a:rPr lang="pt-BR" sz="2400" dirty="0" smtClean="0"/>
                <a:t>cargo de </a:t>
              </a:r>
              <a:r>
                <a:rPr lang="pt-BR" sz="2400" dirty="0"/>
                <a:t>um funcionário e calcule o seu novo </a:t>
              </a:r>
              <a:r>
                <a:rPr lang="pt-BR" sz="2400" dirty="0" smtClean="0"/>
                <a:t>salário.</a:t>
              </a: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016" y="3003798"/>
              <a:ext cx="1962984" cy="1616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46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899592" y="1275606"/>
            <a:ext cx="7344816" cy="144016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453803"/>
            <a:ext cx="7344816" cy="1102519"/>
          </a:xfrm>
        </p:spPr>
        <p:txBody>
          <a:bodyPr>
            <a:normAutofit fontScale="90000"/>
          </a:bodyPr>
          <a:lstStyle/>
          <a:p>
            <a:r>
              <a:rPr lang="pt-BR" dirty="0"/>
              <a:t>TTI103</a:t>
            </a:r>
            <a:br>
              <a:rPr lang="pt-BR" dirty="0"/>
            </a:br>
            <a:r>
              <a:rPr lang="pt-BR" dirty="0"/>
              <a:t>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75806"/>
            <a:ext cx="8424936" cy="1368152"/>
          </a:xfrm>
        </p:spPr>
        <p:txBody>
          <a:bodyPr>
            <a:normAutofit/>
          </a:bodyPr>
          <a:lstStyle/>
          <a:p>
            <a:r>
              <a:rPr lang="pt-BR" b="1" dirty="0"/>
              <a:t>Aula </a:t>
            </a:r>
            <a:r>
              <a:rPr lang="pt-BR" b="1" dirty="0" smtClean="0"/>
              <a:t>L5 </a:t>
            </a:r>
            <a:r>
              <a:rPr lang="pt-BR" b="1" dirty="0"/>
              <a:t>– </a:t>
            </a:r>
            <a:r>
              <a:rPr lang="pt-BR" b="1" dirty="0" smtClean="0"/>
              <a:t>Fluxogramas </a:t>
            </a:r>
            <a:r>
              <a:rPr lang="en-150" b="1" dirty="0" smtClean="0"/>
              <a:t>–</a:t>
            </a:r>
            <a:r>
              <a:rPr lang="pt-BR" b="1" dirty="0" smtClean="0"/>
              <a:t> Estruturas de Decisão</a:t>
            </a:r>
            <a:endParaRPr lang="pt-BR" b="1" dirty="0"/>
          </a:p>
        </p:txBody>
      </p:sp>
      <p:pic>
        <p:nvPicPr>
          <p:cNvPr id="5" name="Imagem 4" descr="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56" y="73174"/>
            <a:ext cx="1763758" cy="8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17662</TotalTime>
  <Words>564</Words>
  <Application>Microsoft Office PowerPoint</Application>
  <PresentationFormat>Apresentação na tela (16:9)</PresentationFormat>
  <Paragraphs>47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Symbol</vt:lpstr>
      <vt:lpstr>Tema do Office</vt:lpstr>
      <vt:lpstr>TTI103 Lógica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TTI103 Lógica de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EFB102 – Geometria Analítica e Álgebra Linear</dc:title>
  <dc:creator>Vitoralex</dc:creator>
  <cp:lastModifiedBy>Aline de Araujo Oliveira Araujo</cp:lastModifiedBy>
  <cp:revision>1365</cp:revision>
  <dcterms:created xsi:type="dcterms:W3CDTF">2012-10-26T18:37:41Z</dcterms:created>
  <dcterms:modified xsi:type="dcterms:W3CDTF">2024-02-25T13:19:32Z</dcterms:modified>
</cp:coreProperties>
</file>