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86" r:id="rId4"/>
    <p:sldId id="258" r:id="rId5"/>
    <p:sldId id="289" r:id="rId6"/>
    <p:sldId id="259" r:id="rId7"/>
    <p:sldId id="261" r:id="rId8"/>
    <p:sldId id="260" r:id="rId9"/>
    <p:sldId id="300" r:id="rId10"/>
    <p:sldId id="301" r:id="rId11"/>
    <p:sldId id="262" r:id="rId12"/>
    <p:sldId id="263" r:id="rId13"/>
    <p:sldId id="302" r:id="rId14"/>
    <p:sldId id="317" r:id="rId15"/>
    <p:sldId id="315" r:id="rId16"/>
    <p:sldId id="264" r:id="rId17"/>
    <p:sldId id="265" r:id="rId18"/>
    <p:sldId id="266" r:id="rId19"/>
    <p:sldId id="267" r:id="rId20"/>
    <p:sldId id="268" r:id="rId21"/>
    <p:sldId id="282" r:id="rId22"/>
    <p:sldId id="319" r:id="rId23"/>
    <p:sldId id="269" r:id="rId24"/>
    <p:sldId id="310" r:id="rId25"/>
    <p:sldId id="313" r:id="rId26"/>
    <p:sldId id="311" r:id="rId27"/>
    <p:sldId id="312" r:id="rId28"/>
    <p:sldId id="314" r:id="rId29"/>
    <p:sldId id="304" r:id="rId30"/>
    <p:sldId id="305" r:id="rId31"/>
    <p:sldId id="303" r:id="rId32"/>
    <p:sldId id="271" r:id="rId33"/>
    <p:sldId id="272" r:id="rId34"/>
    <p:sldId id="273" r:id="rId35"/>
    <p:sldId id="306" r:id="rId36"/>
    <p:sldId id="307" r:id="rId37"/>
    <p:sldId id="308" r:id="rId38"/>
    <p:sldId id="274" r:id="rId39"/>
    <p:sldId id="275" r:id="rId40"/>
    <p:sldId id="284" r:id="rId41"/>
    <p:sldId id="276" r:id="rId42"/>
    <p:sldId id="278" r:id="rId43"/>
    <p:sldId id="277" r:id="rId44"/>
    <p:sldId id="309" r:id="rId45"/>
    <p:sldId id="288" r:id="rId46"/>
    <p:sldId id="283" r:id="rId47"/>
    <p:sldId id="318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94660"/>
  </p:normalViewPr>
  <p:slideViewPr>
    <p:cSldViewPr>
      <p:cViewPr varScale="1">
        <p:scale>
          <a:sx n="101" d="100"/>
          <a:sy n="101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D3E85-D56D-47F7-B2C6-47FC814F84BA}" type="datetimeFigureOut">
              <a:rPr lang="pt-BR" smtClean="0"/>
              <a:pPr/>
              <a:t>11/06/2019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9D604-33C2-4296-A70B-11DD4B61E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5512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317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="" xmlns:p14="http://schemas.microsoft.com/office/powerpoint/2010/main" val="37213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327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="" xmlns:p14="http://schemas.microsoft.com/office/powerpoint/2010/main" val="128327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337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="" xmlns:p14="http://schemas.microsoft.com/office/powerpoint/2010/main" val="327000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18138" y="5055476"/>
            <a:ext cx="651192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19806" y="2575035"/>
            <a:ext cx="7623175" cy="893379"/>
          </a:xfrm>
        </p:spPr>
        <p:txBody>
          <a:bodyPr/>
          <a:lstStyle>
            <a:lvl1pPr>
              <a:defRPr sz="3600" b="0">
                <a:latin typeface="+mn-lt"/>
              </a:defRPr>
            </a:lvl1pPr>
          </a:lstStyle>
          <a:p>
            <a:r>
              <a:rPr lang="en-US" altLang="en-US" dirty="0" smtClean="0"/>
              <a:t>Aula X - </a:t>
            </a:r>
            <a:r>
              <a:rPr lang="en-US" altLang="en-US" dirty="0" err="1" smtClean="0"/>
              <a:t>Título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9297" y="3678621"/>
            <a:ext cx="7609489" cy="115613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aseline="0"/>
            </a:lvl1pPr>
          </a:lstStyle>
          <a:p>
            <a:r>
              <a:rPr lang="pt-BR" altLang="en-US" smtClean="0"/>
              <a:t>Clique para editar o estilo do subtítulo mestre</a:t>
            </a:r>
            <a:endParaRPr lang="en-US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j-lt"/>
              </a:defRPr>
            </a:lvl1pPr>
          </a:lstStyle>
          <a:p>
            <a:fld id="{59FDDD34-F383-43AE-A095-314D6C57DBFA}" type="datetimeFigureOut">
              <a:rPr lang="pt-BR" smtClean="0"/>
              <a:pPr/>
              <a:t>11/06/2019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j-lt"/>
              </a:defRPr>
            </a:lvl1pPr>
          </a:lstStyle>
          <a:p>
            <a:fld id="{CAB6FD82-476E-4F66-BBC2-580D763D825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13" descr="dcc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090" y="267557"/>
            <a:ext cx="1576442" cy="73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14" descr="principal_completa3_ufm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6627" y="196020"/>
            <a:ext cx="2227773" cy="97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93531" y="1392622"/>
            <a:ext cx="7623175" cy="89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5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dirty="0" err="1" smtClean="0"/>
              <a:t>Estrutura</a:t>
            </a:r>
            <a:r>
              <a:rPr lang="en-US" altLang="en-US" sz="4400" dirty="0" smtClean="0"/>
              <a:t> de Dados</a:t>
            </a:r>
            <a:endParaRPr kumimoji="0" lang="en-US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818288" y="5102772"/>
            <a:ext cx="6705601" cy="9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800"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Professores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Luiz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Chaimowicz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	Raquel Prates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0467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0467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  <a:endParaRPr lang="en-US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  <a:endParaRPr lang="en-US" altLang="en-US" dirty="0" smtClean="0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6725" y="6481763"/>
            <a:ext cx="401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en-US" sz="900" b="0" i="1" dirty="0" err="1" smtClean="0">
                <a:latin typeface="+mn-lt"/>
              </a:rPr>
              <a:t>Estruturas</a:t>
            </a:r>
            <a:r>
              <a:rPr lang="en-US" altLang="en-US" sz="900" b="0" i="1" dirty="0" smtClean="0">
                <a:latin typeface="+mn-lt"/>
              </a:rPr>
              <a:t> de Dados – 2019-1</a:t>
            </a:r>
            <a:br>
              <a:rPr lang="en-US" altLang="en-US" sz="900" b="0" i="1" dirty="0" smtClean="0">
                <a:latin typeface="+mn-lt"/>
              </a:rPr>
            </a:br>
            <a:r>
              <a:rPr lang="pt-BR" altLang="pt-BR" sz="900" dirty="0" smtClean="0">
                <a:cs typeface="Times New Roman" panose="02020603050405020304" pitchFamily="18" charset="0"/>
              </a:rPr>
              <a:t> ©</a:t>
            </a:r>
            <a:r>
              <a:rPr lang="en-US" altLang="en-US" sz="900" b="0" i="1" dirty="0" smtClean="0">
                <a:latin typeface="+mn-lt"/>
              </a:rPr>
              <a:t> Profs.</a:t>
            </a:r>
            <a:r>
              <a:rPr lang="en-US" altLang="en-US" sz="900" b="0" i="1" baseline="0" dirty="0" smtClean="0">
                <a:latin typeface="+mn-lt"/>
              </a:rPr>
              <a:t> </a:t>
            </a:r>
            <a:r>
              <a:rPr lang="en-US" altLang="en-US" sz="900" b="0" i="1" dirty="0" err="1" smtClean="0">
                <a:latin typeface="+mn-lt"/>
              </a:rPr>
              <a:t>Chaimowicz</a:t>
            </a:r>
            <a:r>
              <a:rPr lang="en-US" altLang="en-US" sz="900" b="0" i="1" dirty="0" smtClean="0">
                <a:latin typeface="+mn-lt"/>
              </a:rPr>
              <a:t> &amp; Prates </a:t>
            </a:r>
            <a:endParaRPr lang="en-US" altLang="en-US" sz="900" b="0" i="1" dirty="0">
              <a:latin typeface="+mn-lt"/>
            </a:endParaRPr>
          </a:p>
        </p:txBody>
      </p:sp>
      <p:pic>
        <p:nvPicPr>
          <p:cNvPr id="9" name="Imagem 9" descr="DCC_Only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60134" y="6495393"/>
            <a:ext cx="473976" cy="35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Pesquisa</a:t>
            </a:r>
            <a:r>
              <a:rPr lang="en-US" dirty="0" smtClean="0"/>
              <a:t> Digital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binária – exemplo de inserção</a:t>
            </a:r>
            <a:endParaRPr lang="pt-BR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Fazemos uma pesquisa na árvore para descobrir onde a chave será inserida</a:t>
            </a:r>
          </a:p>
          <a:p>
            <a:pPr lvl="1" algn="just"/>
            <a:r>
              <a:rPr lang="pt-BR" b="1" dirty="0" smtClean="0"/>
              <a:t>Primeiro caso</a:t>
            </a:r>
            <a:r>
              <a:rPr lang="pt-BR" dirty="0" smtClean="0"/>
              <a:t>: se o nó externo onde a pesquisa terminar for vazio, basta cria um novo nó para conter a nova chave</a:t>
            </a:r>
          </a:p>
        </p:txBody>
      </p:sp>
      <p:pic>
        <p:nvPicPr>
          <p:cNvPr id="8" name="Picture 3" descr="C:\Users\Cunha\Desktop\tr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220402"/>
            <a:ext cx="5222875" cy="3045460"/>
          </a:xfrm>
          <a:prstGeom prst="rect">
            <a:avLst/>
          </a:prstGeom>
          <a:noFill/>
        </p:spPr>
      </p:pic>
      <p:sp>
        <p:nvSpPr>
          <p:cNvPr id="3" name="Seta para a direita 2"/>
          <p:cNvSpPr/>
          <p:nvPr/>
        </p:nvSpPr>
        <p:spPr>
          <a:xfrm>
            <a:off x="1524000" y="38100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838200" y="48768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6477001" y="38100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2895600" y="4590732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8162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binária – exemplo de inserção</a:t>
            </a:r>
            <a:endParaRPr lang="pt-BR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Primeiro caso</a:t>
            </a:r>
            <a:r>
              <a:rPr lang="pt-BR" dirty="0" smtClean="0"/>
              <a:t>: se o nó externo onde a pesquisa terminar for vazio, basta cria um novo nó para conter a nova chave</a:t>
            </a:r>
          </a:p>
          <a:p>
            <a:pPr lvl="1"/>
            <a:r>
              <a:rPr lang="pt-BR" dirty="0" smtClean="0"/>
              <a:t>Inserindo W = 110110</a:t>
            </a:r>
          </a:p>
        </p:txBody>
      </p:sp>
      <p:pic>
        <p:nvPicPr>
          <p:cNvPr id="6" name="Picture 3" descr="C:\Users\Cunha\Desktop\tr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5162"/>
            <a:ext cx="5222875" cy="3045460"/>
          </a:xfrm>
          <a:prstGeom prst="rect">
            <a:avLst/>
          </a:prstGeom>
          <a:noFill/>
        </p:spPr>
      </p:pic>
      <p:pic>
        <p:nvPicPr>
          <p:cNvPr id="5" name="Picture 2" descr="C:\Users\Cunha\Desktop\let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505200"/>
            <a:ext cx="2427556" cy="281463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553200" y="5832896"/>
            <a:ext cx="4074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to 7"/>
          <p:cNvCxnSpPr>
            <a:endCxn id="12" idx="1"/>
          </p:cNvCxnSpPr>
          <p:nvPr/>
        </p:nvCxnSpPr>
        <p:spPr>
          <a:xfrm>
            <a:off x="5257800" y="3962400"/>
            <a:ext cx="457200" cy="23083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"/>
          <p:cNvSpPr txBox="1"/>
          <p:nvPr/>
        </p:nvSpPr>
        <p:spPr>
          <a:xfrm>
            <a:off x="5715000" y="3962400"/>
            <a:ext cx="474810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334000" y="365760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binária – exemplo de inserção</a:t>
            </a:r>
            <a:endParaRPr lang="pt-BR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29200"/>
          </a:xfrm>
        </p:spPr>
        <p:txBody>
          <a:bodyPr/>
          <a:lstStyle/>
          <a:p>
            <a:pPr algn="just"/>
            <a:r>
              <a:rPr lang="pt-BR" b="1" dirty="0" smtClean="0"/>
              <a:t>Segundo caso</a:t>
            </a:r>
            <a:r>
              <a:rPr lang="pt-BR" dirty="0" smtClean="0"/>
              <a:t>: se o nó externo onde a pesquisa terminar tiver uma chave, criamos nós internos até encontrar o bit onde a nova chave difere da chave já existente</a:t>
            </a:r>
          </a:p>
        </p:txBody>
      </p:sp>
      <p:pic>
        <p:nvPicPr>
          <p:cNvPr id="6" name="Picture 3" descr="C:\Users\Cunha\Desktop\tr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74340"/>
            <a:ext cx="5222875" cy="3045460"/>
          </a:xfrm>
          <a:prstGeom prst="rect">
            <a:avLst/>
          </a:prstGeom>
          <a:noFill/>
        </p:spPr>
      </p:pic>
      <p:sp>
        <p:nvSpPr>
          <p:cNvPr id="3" name="Seta para baixo 2"/>
          <p:cNvSpPr/>
          <p:nvPr/>
        </p:nvSpPr>
        <p:spPr>
          <a:xfrm rot="10800000">
            <a:off x="6096001" y="488442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4640580" y="493014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3853497" y="493014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0800000">
            <a:off x="1752600" y="6019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3200400" y="597408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binária – exemplo de inserção</a:t>
            </a:r>
            <a:endParaRPr lang="pt-BR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29200"/>
          </a:xfrm>
        </p:spPr>
        <p:txBody>
          <a:bodyPr/>
          <a:lstStyle/>
          <a:p>
            <a:pPr algn="just"/>
            <a:r>
              <a:rPr lang="pt-BR" sz="2800" b="1" dirty="0" smtClean="0"/>
              <a:t>Segundo caso</a:t>
            </a:r>
            <a:r>
              <a:rPr lang="pt-BR" sz="2800" dirty="0" smtClean="0"/>
              <a:t>: se o nó externo onde a pesquisa terminar tiver uma chave, criamos nós internos até encontrar o bit onde a nova chave difere da chave já existente</a:t>
            </a:r>
          </a:p>
          <a:p>
            <a:pPr lvl="1"/>
            <a:r>
              <a:rPr lang="pt-BR" sz="2400" dirty="0" smtClean="0"/>
              <a:t>Inserindo K = 100010</a:t>
            </a:r>
            <a:endParaRPr lang="pt-BR" sz="2400" dirty="0"/>
          </a:p>
        </p:txBody>
      </p:sp>
      <p:pic>
        <p:nvPicPr>
          <p:cNvPr id="6" name="Picture 3" descr="C:\Users\Cunha\Desktop\tr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5222875" cy="3045460"/>
          </a:xfrm>
          <a:prstGeom prst="rect">
            <a:avLst/>
          </a:prstGeom>
          <a:noFill/>
        </p:spPr>
      </p:pic>
      <p:pic>
        <p:nvPicPr>
          <p:cNvPr id="8" name="Picture 2" descr="C:\Users\Cunha\Desktop\let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7844" y="3738562"/>
            <a:ext cx="2427556" cy="281463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26716" y="6091535"/>
            <a:ext cx="4074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ta para baixo 2"/>
          <p:cNvSpPr/>
          <p:nvPr/>
        </p:nvSpPr>
        <p:spPr>
          <a:xfrm rot="10800000">
            <a:off x="3429000" y="51054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742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binária – exemplo de inserção</a:t>
            </a:r>
            <a:endParaRPr lang="pt-BR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29200"/>
          </a:xfrm>
        </p:spPr>
        <p:txBody>
          <a:bodyPr/>
          <a:lstStyle/>
          <a:p>
            <a:pPr algn="just"/>
            <a:r>
              <a:rPr lang="pt-BR" sz="2800" b="1" dirty="0" smtClean="0"/>
              <a:t>Segundo caso</a:t>
            </a:r>
            <a:r>
              <a:rPr lang="pt-BR" sz="2800" dirty="0" smtClean="0"/>
              <a:t>: se o nó externo onde a pesquisa terminar tiver uma chave, criamos nós internos até encontrar o bit onde a nova chave difere da chave já existente</a:t>
            </a:r>
          </a:p>
          <a:p>
            <a:pPr lvl="1"/>
            <a:r>
              <a:rPr lang="pt-BR" sz="2400" dirty="0" smtClean="0"/>
              <a:t>Inserindo K = 100010</a:t>
            </a:r>
            <a:endParaRPr lang="pt-BR" sz="2400" dirty="0"/>
          </a:p>
        </p:txBody>
      </p:sp>
      <p:pic>
        <p:nvPicPr>
          <p:cNvPr id="6" name="Picture 3" descr="C:\Users\Cunha\Desktop\tr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5222875" cy="3045460"/>
          </a:xfrm>
          <a:prstGeom prst="rect">
            <a:avLst/>
          </a:prstGeom>
          <a:noFill/>
        </p:spPr>
      </p:pic>
      <p:sp>
        <p:nvSpPr>
          <p:cNvPr id="3" name="Seta para baixo 2"/>
          <p:cNvSpPr/>
          <p:nvPr/>
        </p:nvSpPr>
        <p:spPr>
          <a:xfrm rot="10800000">
            <a:off x="3429000" y="51054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019800" y="3505200"/>
            <a:ext cx="23230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Compara K e J:</a:t>
            </a:r>
          </a:p>
          <a:p>
            <a:endParaRPr lang="pt-BR" sz="2400" dirty="0" smtClean="0"/>
          </a:p>
          <a:p>
            <a:r>
              <a:rPr lang="pt-BR" sz="2400" dirty="0" smtClean="0"/>
              <a:t>J = 1000</a:t>
            </a:r>
            <a:r>
              <a:rPr lang="pt-BR" sz="2400" b="1" dirty="0" smtClean="0">
                <a:solidFill>
                  <a:srgbClr val="C00000"/>
                </a:solidFill>
              </a:rPr>
              <a:t>0</a:t>
            </a:r>
            <a:r>
              <a:rPr lang="pt-BR" sz="2400" dirty="0" smtClean="0"/>
              <a:t>1</a:t>
            </a:r>
          </a:p>
          <a:p>
            <a:r>
              <a:rPr lang="pt-BR" sz="2400" dirty="0" smtClean="0"/>
              <a:t>K = 1000</a:t>
            </a:r>
            <a:r>
              <a:rPr lang="pt-BR" sz="2400" b="1" dirty="0" smtClean="0">
                <a:solidFill>
                  <a:srgbClr val="C00000"/>
                </a:solidFill>
              </a:rPr>
              <a:t>1</a:t>
            </a:r>
            <a:r>
              <a:rPr lang="pt-BR" sz="2400" dirty="0" smtClean="0"/>
              <a:t>0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8742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binária – exemplo de inserção</a:t>
            </a:r>
            <a:endParaRPr lang="pt-BR" i="1" dirty="0"/>
          </a:p>
        </p:txBody>
      </p:sp>
      <p:pic>
        <p:nvPicPr>
          <p:cNvPr id="6" name="Picture 3" descr="C:\Users\Cunha\Desktop\tr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5222875" cy="3045460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6172200" y="2133600"/>
            <a:ext cx="23230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Compara K e J:</a:t>
            </a:r>
          </a:p>
          <a:p>
            <a:endParaRPr lang="pt-BR" sz="2400" dirty="0" smtClean="0"/>
          </a:p>
          <a:p>
            <a:r>
              <a:rPr lang="pt-BR" sz="2400" dirty="0" smtClean="0"/>
              <a:t>J = 1000</a:t>
            </a:r>
            <a:r>
              <a:rPr lang="pt-BR" sz="2400" b="1" dirty="0" smtClean="0">
                <a:solidFill>
                  <a:srgbClr val="C00000"/>
                </a:solidFill>
              </a:rPr>
              <a:t>0</a:t>
            </a:r>
            <a:r>
              <a:rPr lang="pt-BR" sz="2400" dirty="0" smtClean="0"/>
              <a:t>1</a:t>
            </a:r>
          </a:p>
          <a:p>
            <a:r>
              <a:rPr lang="pt-BR" sz="2400" dirty="0" smtClean="0"/>
              <a:t>K = 1000</a:t>
            </a:r>
            <a:r>
              <a:rPr lang="pt-BR" sz="2400" b="1" dirty="0" smtClean="0">
                <a:solidFill>
                  <a:srgbClr val="C00000"/>
                </a:solidFill>
              </a:rPr>
              <a:t>1</a:t>
            </a:r>
            <a:r>
              <a:rPr lang="pt-BR" sz="2400" dirty="0" smtClean="0"/>
              <a:t>0</a:t>
            </a:r>
          </a:p>
          <a:p>
            <a:endParaRPr lang="pt-BR" dirty="0" smtClean="0"/>
          </a:p>
          <a:p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2667000" y="4038600"/>
            <a:ext cx="1465410" cy="1223665"/>
            <a:chOff x="2667000" y="5029200"/>
            <a:chExt cx="1465410" cy="1223665"/>
          </a:xfrm>
        </p:grpSpPr>
        <p:grpSp>
          <p:nvGrpSpPr>
            <p:cNvPr id="13" name="Grupo 12"/>
            <p:cNvGrpSpPr/>
            <p:nvPr/>
          </p:nvGrpSpPr>
          <p:grpSpPr>
            <a:xfrm>
              <a:off x="3124200" y="5029200"/>
              <a:ext cx="457200" cy="457200"/>
              <a:chOff x="7467600" y="5943600"/>
              <a:chExt cx="457200" cy="457200"/>
            </a:xfrm>
          </p:grpSpPr>
          <p:sp>
            <p:nvSpPr>
              <p:cNvPr id="12" name="Retângulo 11"/>
              <p:cNvSpPr/>
              <p:nvPr/>
            </p:nvSpPr>
            <p:spPr bwMode="auto">
              <a:xfrm>
                <a:off x="7467600" y="5943600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 bwMode="auto">
              <a:xfrm>
                <a:off x="7505700" y="59817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14" name="Conector reto 13"/>
            <p:cNvCxnSpPr>
              <a:stCxn id="11" idx="5"/>
              <a:endCxn id="15" idx="0"/>
            </p:cNvCxnSpPr>
            <p:nvPr/>
          </p:nvCxnSpPr>
          <p:spPr>
            <a:xfrm>
              <a:off x="3487504" y="5392504"/>
              <a:ext cx="407501" cy="39869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6"/>
            <p:cNvSpPr txBox="1"/>
            <p:nvPr/>
          </p:nvSpPr>
          <p:spPr>
            <a:xfrm>
              <a:off x="3657600" y="5791200"/>
              <a:ext cx="474810" cy="46166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6"/>
            <p:cNvSpPr txBox="1"/>
            <p:nvPr/>
          </p:nvSpPr>
          <p:spPr>
            <a:xfrm>
              <a:off x="3733800" y="5334000"/>
              <a:ext cx="338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17" name="Conector reto 16"/>
            <p:cNvCxnSpPr>
              <a:endCxn id="18" idx="0"/>
            </p:cNvCxnSpPr>
            <p:nvPr/>
          </p:nvCxnSpPr>
          <p:spPr>
            <a:xfrm flipH="1">
              <a:off x="2904405" y="5410200"/>
              <a:ext cx="295995" cy="3810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6"/>
            <p:cNvSpPr txBox="1"/>
            <p:nvPr/>
          </p:nvSpPr>
          <p:spPr>
            <a:xfrm>
              <a:off x="2667000" y="5791200"/>
              <a:ext cx="474810" cy="46166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2743200" y="5257800"/>
              <a:ext cx="338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352800" y="3048000"/>
            <a:ext cx="457200" cy="457200"/>
            <a:chOff x="7467600" y="5943600"/>
            <a:chExt cx="457200" cy="457200"/>
          </a:xfrm>
        </p:grpSpPr>
        <p:sp>
          <p:nvSpPr>
            <p:cNvPr id="26" name="Retângulo 25"/>
            <p:cNvSpPr/>
            <p:nvPr/>
          </p:nvSpPr>
          <p:spPr bwMode="auto">
            <a:xfrm>
              <a:off x="7467600" y="5943600"/>
              <a:ext cx="4572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Elipse 26"/>
            <p:cNvSpPr/>
            <p:nvPr/>
          </p:nvSpPr>
          <p:spPr bwMode="auto">
            <a:xfrm>
              <a:off x="7505700" y="59817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1" name="Retângulo 30"/>
          <p:cNvSpPr/>
          <p:nvPr/>
        </p:nvSpPr>
        <p:spPr bwMode="auto">
          <a:xfrm>
            <a:off x="5334000" y="4114800"/>
            <a:ext cx="9906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3200400" y="3429000"/>
            <a:ext cx="372196" cy="609600"/>
            <a:chOff x="3200400" y="3429000"/>
            <a:chExt cx="372196" cy="609600"/>
          </a:xfrm>
        </p:grpSpPr>
        <p:sp>
          <p:nvSpPr>
            <p:cNvPr id="36" name="TextBox 6"/>
            <p:cNvSpPr txBox="1"/>
            <p:nvPr/>
          </p:nvSpPr>
          <p:spPr>
            <a:xfrm>
              <a:off x="3200400" y="3429000"/>
              <a:ext cx="22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Conector reto 41"/>
            <p:cNvCxnSpPr/>
            <p:nvPr/>
          </p:nvCxnSpPr>
          <p:spPr>
            <a:xfrm flipH="1">
              <a:off x="3276600" y="3505200"/>
              <a:ext cx="295996" cy="5334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8742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 </a:t>
            </a:r>
            <a:r>
              <a:rPr lang="pt-BR" dirty="0" smtClean="0"/>
              <a:t>– exemplo de inserção</a:t>
            </a:r>
            <a:endParaRPr lang="pt-BR" i="1" dirty="0"/>
          </a:p>
        </p:txBody>
      </p:sp>
      <p:pic>
        <p:nvPicPr>
          <p:cNvPr id="2050" name="Picture 2" descr="C:\Users\Cunha\Desktop\trie-inser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" y="1219200"/>
            <a:ext cx="7624763" cy="3270460"/>
          </a:xfrm>
          <a:prstGeom prst="rect">
            <a:avLst/>
          </a:prstGeom>
          <a:noFill/>
        </p:spPr>
      </p:pic>
      <p:pic>
        <p:nvPicPr>
          <p:cNvPr id="4" name="Picture 2" descr="C:\Users\Cunha\Desktop\let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505200"/>
            <a:ext cx="2427556" cy="28146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87412" y="5832896"/>
            <a:ext cx="4074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4800600"/>
            <a:ext cx="173477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 = 110110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  = 100010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– inserção</a:t>
            </a:r>
            <a:endParaRPr lang="pt-BR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struct no *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insereR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no *t, struct registro *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p){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chave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-&gt;chave;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if(t == NULL) return cria_trie(reg);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if(t-&gt;esq == NULL &amp;&amp; t-&gt;dir == NULL) {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nó folha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return separa(cria_trie(reg), t, p);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(digito(chave, p) == 0)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insere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sub-árvore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esquerda */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t-&gt;esq = insereR(t-&gt;esq, reg, p+1);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insere na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sub-árvore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direita */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t-&gt;dir = insereR(t-&gt;dir, reg, p+1);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return t;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insere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(struct no **trie, struct registro *reg)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*trie = insereR(*trie, reg, 0);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– inserção</a:t>
            </a:r>
            <a:endParaRPr lang="pt-BR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struct no *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separa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no *no1, struct no *no2,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p){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novo = cria_trie(NULL);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d1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digito(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no1-&gt;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-&gt;chave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d2 = digito(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no2-&gt;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-&gt;chave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p);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(d1 == 0 &amp;&amp; d2 == 0){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novo-&gt;esq = separa(no1, no2, p+1);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(d1 == 0 &amp;&amp; d2 == 1) {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0 1 */</a:t>
            </a:r>
            <a:endParaRPr lang="pt-BR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novo-&gt;esq = no1; novo-&gt;dir = no2;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(d1 == 1 &amp;&amp; d2 == 0) {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1 0 */</a:t>
            </a:r>
            <a:endParaRPr lang="pt-BR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novo-&gt;dir = no1; novo-&gt;esq = no2;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(d1 == 1 &amp;&amp; d2 == 1) {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1 1 */</a:t>
            </a:r>
            <a:endParaRPr lang="pt-BR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novo-&gt;dir = separa(no1, no2, p+1);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return novo;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 formato das </a:t>
            </a:r>
            <a:r>
              <a:rPr lang="pt-BR" i="1" dirty="0" smtClean="0"/>
              <a:t>tries </a:t>
            </a:r>
            <a:r>
              <a:rPr lang="pt-BR" b="1" dirty="0" smtClean="0"/>
              <a:t>não</a:t>
            </a:r>
            <a:r>
              <a:rPr lang="pt-BR" dirty="0" smtClean="0"/>
              <a:t> depende da ordem em que as chaves são inseridas</a:t>
            </a:r>
          </a:p>
          <a:p>
            <a:pPr lvl="1"/>
            <a:r>
              <a:rPr lang="pt-BR" dirty="0" smtClean="0"/>
              <a:t>Depende apenas dos valores das chaves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Inserção e busca numa </a:t>
            </a:r>
            <a:r>
              <a:rPr lang="pt-BR" i="1" dirty="0" smtClean="0"/>
              <a:t>trie </a:t>
            </a:r>
            <a:r>
              <a:rPr lang="pt-BR" dirty="0" smtClean="0"/>
              <a:t>com </a:t>
            </a:r>
            <a:r>
              <a:rPr lang="pt-BR" i="1" dirty="0" smtClean="0">
                <a:latin typeface="+mj-lt"/>
              </a:rPr>
              <a:t>N</a:t>
            </a:r>
            <a:r>
              <a:rPr lang="pt-BR" dirty="0" smtClean="0"/>
              <a:t> chaves aleatórias requer aproximadamente </a:t>
            </a:r>
            <a:r>
              <a:rPr lang="pt-BR" dirty="0" err="1" smtClean="0">
                <a:latin typeface="+mj-lt"/>
              </a:rPr>
              <a:t>log</a:t>
            </a:r>
            <a:r>
              <a:rPr lang="pt-BR" dirty="0" smtClean="0">
                <a:latin typeface="+mj-lt"/>
              </a:rPr>
              <a:t>(</a:t>
            </a:r>
            <a:r>
              <a:rPr lang="pt-BR" i="1" dirty="0" smtClean="0">
                <a:latin typeface="+mj-lt"/>
              </a:rPr>
              <a:t>N</a:t>
            </a:r>
            <a:r>
              <a:rPr lang="pt-BR" dirty="0" smtClean="0">
                <a:latin typeface="+mj-lt"/>
              </a:rPr>
              <a:t>)</a:t>
            </a:r>
            <a:r>
              <a:rPr lang="pt-BR" dirty="0" smtClean="0"/>
              <a:t> comparações de bits no caso médio</a:t>
            </a:r>
          </a:p>
          <a:p>
            <a:pPr lvl="1"/>
            <a:r>
              <a:rPr lang="pt-BR" dirty="0" smtClean="0"/>
              <a:t>Não depende do tamanho da chave</a:t>
            </a:r>
          </a:p>
          <a:p>
            <a:endParaRPr lang="pt-BR" dirty="0" smtClean="0"/>
          </a:p>
          <a:p>
            <a:r>
              <a:rPr lang="pt-BR" dirty="0" smtClean="0"/>
              <a:t>O pior caso é limitado pelo número de bits das chaves</a:t>
            </a:r>
          </a:p>
          <a:p>
            <a:pPr lvl="1"/>
            <a:r>
              <a:rPr lang="pt-BR" dirty="0" smtClean="0"/>
              <a:t>Caso no qual as chaves são diferentes apenas no último bit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Pesquisa</a:t>
            </a:r>
            <a:r>
              <a:rPr lang="en-US" dirty="0" smtClean="0"/>
              <a:t> digital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pesquisa</a:t>
            </a:r>
            <a:r>
              <a:rPr lang="en-US" dirty="0" smtClean="0"/>
              <a:t> digital</a:t>
            </a:r>
            <a:r>
              <a:rPr lang="pt-BR" dirty="0" smtClean="0"/>
              <a:t> usa a representação das chaves para estruturar os dados na memória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Por exemplo, a representação de um número em binário</a:t>
            </a:r>
          </a:p>
          <a:p>
            <a:pPr lvl="1"/>
            <a:r>
              <a:rPr lang="pt-BR" dirty="0" smtClean="0"/>
              <a:t>A representação de um </a:t>
            </a:r>
            <a:r>
              <a:rPr lang="pt-BR" i="1" dirty="0" smtClean="0"/>
              <a:t>string </a:t>
            </a:r>
            <a:r>
              <a:rPr lang="pt-BR" dirty="0" smtClean="0"/>
              <a:t>com uma sequência de caracteres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029200"/>
          </a:xfrm>
        </p:spPr>
        <p:txBody>
          <a:bodyPr/>
          <a:lstStyle/>
          <a:p>
            <a:r>
              <a:rPr lang="pt-BR" sz="2800" dirty="0" smtClean="0"/>
              <a:t>Caminhos de uma única direção acontecem quando chaves compartilham vários bits em comum</a:t>
            </a:r>
          </a:p>
          <a:p>
            <a:pPr lvl="1"/>
            <a:r>
              <a:rPr lang="pt-BR" sz="2400" dirty="0" smtClean="0"/>
              <a:t>Por exemplo, as chaves B (00010) e C (00011) são idênticas exceto no último bit</a:t>
            </a:r>
          </a:p>
          <a:p>
            <a:pPr lvl="1"/>
            <a:r>
              <a:rPr lang="pt-BR" sz="2400" dirty="0" smtClean="0"/>
              <a:t>Requer inspeção de todos os bits da chave independente do número de registros na </a:t>
            </a:r>
            <a:r>
              <a:rPr lang="pt-BR" sz="2400" i="1" dirty="0" smtClean="0"/>
              <a:t>trie</a:t>
            </a:r>
            <a:endParaRPr lang="pt-BR" sz="2400" dirty="0" smtClean="0"/>
          </a:p>
          <a:p>
            <a:r>
              <a:rPr lang="pt-BR" sz="2800" dirty="0" smtClean="0"/>
              <a:t>Os registros são armazenados apenas nas folhas, o que desperdiça memória em nós intermediários</a:t>
            </a:r>
          </a:p>
          <a:p>
            <a:pPr lvl="1"/>
            <a:r>
              <a:rPr lang="pt-BR" sz="2400" dirty="0" smtClean="0"/>
              <a:t>Uma </a:t>
            </a:r>
            <a:r>
              <a:rPr lang="pt-BR" sz="2400" i="1" dirty="0" smtClean="0"/>
              <a:t>trie</a:t>
            </a:r>
            <a:r>
              <a:rPr lang="pt-BR" sz="2400" dirty="0" smtClean="0"/>
              <a:t> com </a:t>
            </a:r>
            <a:r>
              <a:rPr lang="pt-BR" sz="2400" i="1" dirty="0" smtClean="0">
                <a:latin typeface="+mj-lt"/>
              </a:rPr>
              <a:t>N</a:t>
            </a:r>
            <a:r>
              <a:rPr lang="pt-BR" sz="2400" dirty="0" smtClean="0"/>
              <a:t> registros tem aproximadamente </a:t>
            </a:r>
            <a:r>
              <a:rPr lang="pt-BR" sz="2400" dirty="0" smtClean="0">
                <a:latin typeface="+mj-lt"/>
              </a:rPr>
              <a:t>1.44</a:t>
            </a:r>
            <a:r>
              <a:rPr lang="pt-BR" sz="2400" i="1" dirty="0" smtClean="0">
                <a:latin typeface="+mj-lt"/>
              </a:rPr>
              <a:t>N</a:t>
            </a:r>
            <a:r>
              <a:rPr lang="pt-BR" sz="2400" dirty="0" smtClean="0"/>
              <a:t> nós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Tries</a:t>
            </a:r>
            <a:r>
              <a:rPr lang="pt-BR" dirty="0" smtClean="0"/>
              <a:t> M-árias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Apresentamos apenas </a:t>
            </a:r>
            <a:r>
              <a:rPr lang="pt-BR" i="1" dirty="0" smtClean="0"/>
              <a:t>tries</a:t>
            </a:r>
            <a:r>
              <a:rPr lang="pt-BR" dirty="0" smtClean="0"/>
              <a:t> binárias mas podemos ter </a:t>
            </a:r>
            <a:r>
              <a:rPr lang="pt-BR" i="1" dirty="0" smtClean="0"/>
              <a:t>tries </a:t>
            </a:r>
            <a:r>
              <a:rPr lang="pt-BR" dirty="0" smtClean="0"/>
              <a:t>M-árias</a:t>
            </a:r>
          </a:p>
          <a:p>
            <a:r>
              <a:rPr lang="pt-BR" dirty="0" smtClean="0"/>
              <a:t>Cada filho corresponde a um possível valor do</a:t>
            </a:r>
            <a:br>
              <a:rPr lang="pt-BR" dirty="0" smtClean="0"/>
            </a:br>
            <a:r>
              <a:rPr lang="pt-BR" dirty="0" smtClean="0"/>
              <a:t>i-ésimo “bit”</a:t>
            </a:r>
          </a:p>
          <a:p>
            <a:pPr lvl="1"/>
            <a:r>
              <a:rPr lang="pt-BR" dirty="0" smtClean="0"/>
              <a:t>Por exemplo, cada nó numa </a:t>
            </a:r>
            <a:r>
              <a:rPr lang="pt-BR" i="1" dirty="0" smtClean="0"/>
              <a:t>trie</a:t>
            </a:r>
            <a:r>
              <a:rPr lang="pt-BR" dirty="0" smtClean="0"/>
              <a:t> para armazenar </a:t>
            </a:r>
            <a:r>
              <a:rPr lang="pt-BR" i="1" dirty="0" smtClean="0"/>
              <a:t>strings</a:t>
            </a:r>
            <a:r>
              <a:rPr lang="pt-BR" dirty="0" smtClean="0"/>
              <a:t> pode ter 256 filhos (um pra cada valor possível para um caractere)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Trie de Caracteres</a:t>
            </a:r>
            <a:endParaRPr lang="pt-BR" dirty="0"/>
          </a:p>
        </p:txBody>
      </p:sp>
      <p:pic>
        <p:nvPicPr>
          <p:cNvPr id="4" name="Google Shape;75;p15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219200" y="1447800"/>
            <a:ext cx="6019800" cy="45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Patricia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Practical Algorithm To Retrieve Information </a:t>
            </a:r>
            <a:r>
              <a:rPr lang="pt-BR" dirty="0" err="1" smtClean="0"/>
              <a:t>Coded</a:t>
            </a:r>
            <a:r>
              <a:rPr lang="pt-BR" dirty="0" smtClean="0"/>
              <a:t> In </a:t>
            </a:r>
            <a:r>
              <a:rPr lang="pt-BR" dirty="0" err="1" smtClean="0"/>
              <a:t>Alphanumeric</a:t>
            </a:r>
            <a:r>
              <a:rPr lang="pt-BR" dirty="0" smtClean="0"/>
              <a:t> (PATRICIA)</a:t>
            </a:r>
          </a:p>
          <a:p>
            <a:pPr lvl="1"/>
            <a:r>
              <a:rPr lang="pt-BR" dirty="0" smtClean="0"/>
              <a:t>Criada por Morrison 1968 para recuperação de informação em arquivos de texto</a:t>
            </a:r>
          </a:p>
          <a:p>
            <a:pPr lvl="1"/>
            <a:r>
              <a:rPr lang="pt-BR" dirty="0" smtClean="0"/>
              <a:t>Extendido por Knuth em 73, Sedgewick em 88, Gonnet e Baeza-Yates em 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1788" indent="-33178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l" eaLnBrk="1" hangingPunct="1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algoritmo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para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construção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da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árvore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Patricia é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baseado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no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método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pesquisa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digital, mas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sem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apresentar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inconveniente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citado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para 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caso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das tries.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problema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caminhos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uma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só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direção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é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eliminado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por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meio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uma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solução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simples e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elegante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: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cada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nó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interno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da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árvore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contém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o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índice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do bit a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ser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testado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para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decidir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qual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ramo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tomar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.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Exemplo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: dada as </a:t>
            </a:r>
            <a:r>
              <a:rPr lang="en-GB" altLang="pt-BR" sz="22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chaves</a:t>
            </a: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6 bits:</a:t>
            </a:r>
          </a:p>
          <a:p>
            <a:pPr algn="l" eaLnBrk="1" hangingPunct="1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       B = 010010</a:t>
            </a:r>
          </a:p>
          <a:p>
            <a:pPr algn="l" eaLnBrk="1" hangingPunct="1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       C = 010011</a:t>
            </a:r>
          </a:p>
          <a:p>
            <a:pPr algn="l" eaLnBrk="1" hangingPunct="1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       H = 011000</a:t>
            </a:r>
          </a:p>
          <a:p>
            <a:pPr algn="l" eaLnBrk="1" hangingPunct="1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       J   = 100001</a:t>
            </a:r>
          </a:p>
          <a:p>
            <a:pPr algn="l" eaLnBrk="1" hangingPunct="1">
              <a:lnSpc>
                <a:spcPct val="100000"/>
              </a:lnSpc>
              <a:spcBef>
                <a:spcPts val="550"/>
              </a:spcBef>
              <a:buFont typeface="Wingdings" panose="05000000000000000000" pitchFamily="2" charset="2"/>
              <a:buNone/>
            </a:pPr>
            <a:r>
              <a:rPr lang="en-GB" altLang="pt-BR" sz="2200" dirty="0">
                <a:solidFill>
                  <a:srgbClr val="000000"/>
                </a:solidFill>
                <a:cs typeface="Lucida Sans Unicode" panose="020B0602030504020204" pitchFamily="34" charset="0"/>
              </a:rPr>
              <a:t>        Q = 101000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140450" y="6461125"/>
            <a:ext cx="2590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Font typeface="Garamond" panose="02020404030301010803" pitchFamily="18" charset="0"/>
              <a:buNone/>
            </a:pPr>
            <a:r>
              <a:rPr lang="en-GB" altLang="pt-BR" sz="1200" b="1">
                <a:solidFill>
                  <a:srgbClr val="000000"/>
                </a:solidFill>
                <a:latin typeface="Garamond" panose="02020404030301010803" pitchFamily="18" charset="0"/>
              </a:rPr>
              <a:t>Algoritmos e Estrutura de Dados II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6200"/>
            <a:ext cx="3702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pt-BR" sz="4200" b="1" dirty="0" err="1" smtClean="0">
                <a:solidFill>
                  <a:schemeClr val="tx1"/>
                </a:solidFill>
              </a:rPr>
              <a:t>Patricia</a:t>
            </a:r>
            <a:endParaRPr lang="pt-BR" sz="4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991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Patricia</a:t>
            </a:r>
            <a:r>
              <a:rPr lang="pt-BR" dirty="0" smtClean="0"/>
              <a:t>: Pesquisa e Inserção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Pesquisa é bastante similar a da TRIE, mas o bit a ser comparado é informado pelo nodo interno</a:t>
            </a:r>
          </a:p>
          <a:p>
            <a:endParaRPr lang="pt-BR" sz="2800" dirty="0"/>
          </a:p>
          <a:p>
            <a:r>
              <a:rPr lang="pt-BR" sz="2800" dirty="0" smtClean="0"/>
              <a:t>Já a Inserção pode ser um pouco mais trabalhosa dependendo dos bits que diferenciam as chaves </a:t>
            </a:r>
          </a:p>
          <a:p>
            <a:endParaRPr lang="pt-BR" sz="2800" dirty="0"/>
          </a:p>
          <a:p>
            <a:r>
              <a:rPr lang="pt-BR" sz="2800" dirty="0" smtClean="0"/>
              <a:t>Vamos ver a ideia geral dos algoritmos. A implementação pode ser consultada no livro texto</a:t>
            </a:r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39411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52400" y="1143000"/>
            <a:ext cx="8915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1788" indent="-33178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l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Para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inserir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a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chave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K = 100010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na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árvore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abaixo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, 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a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pesquisa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inicia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pela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raiz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termina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quando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se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chega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ao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nó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externo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contendo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J (</a:t>
            </a:r>
            <a:r>
              <a:rPr lang="en-GB" altLang="pt-BR" sz="2000" dirty="0" smtClean="0">
                <a:solidFill>
                  <a:srgbClr val="FF0000"/>
                </a:solidFill>
                <a:cs typeface="Lucida Sans Unicode" panose="020B0602030504020204" pitchFamily="34" charset="0"/>
              </a:rPr>
              <a:t>1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0</a:t>
            </a:r>
            <a:r>
              <a:rPr lang="en-GB" altLang="pt-BR" sz="2000" dirty="0" smtClean="0">
                <a:solidFill>
                  <a:srgbClr val="FF0000"/>
                </a:solidFill>
                <a:cs typeface="Lucida Sans Unicode" panose="020B0602030504020204" pitchFamily="34" charset="0"/>
              </a:rPr>
              <a:t>0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001).</a:t>
            </a:r>
            <a:endParaRPr lang="en-GB" altLang="pt-BR" sz="2000" dirty="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Chaves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J e K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mantêm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o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padrão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bits 1x0xxx,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assim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como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qualquer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outra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chave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que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seguir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este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caminho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pesquisa</a:t>
            </a:r>
            <a:endParaRPr lang="en-GB" altLang="pt-BR" sz="2000" dirty="0" smtClean="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Nesse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caso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,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como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o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primeiro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bit que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diferencia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as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chaves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é o 5</a:t>
            </a:r>
            <a:r>
              <a:rPr lang="en-GB" altLang="pt-BR" sz="2000" baseline="30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o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bit, um novo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nó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interno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é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criado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à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esqueda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do no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interno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3 </a:t>
            </a:r>
            <a:r>
              <a:rPr lang="en-GB" altLang="pt-BR" sz="2000" dirty="0" err="1" smtClean="0">
                <a:solidFill>
                  <a:srgbClr val="000000"/>
                </a:solidFill>
                <a:cs typeface="Lucida Sans Unicode" panose="020B0602030504020204" pitchFamily="34" charset="0"/>
              </a:rPr>
              <a:t>diferenciando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 o J do K</a:t>
            </a:r>
            <a:endParaRPr lang="en-GB" altLang="pt-BR" sz="2000" dirty="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28257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pt-BR" sz="4200" b="1" dirty="0" smtClean="0">
                <a:solidFill>
                  <a:schemeClr val="tx1"/>
                </a:solidFill>
              </a:rPr>
              <a:t>Inserção da Chave K</a:t>
            </a:r>
            <a:endParaRPr lang="pt-BR" sz="4200" b="1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886200" y="3962400"/>
            <a:ext cx="4197350" cy="1768475"/>
            <a:chOff x="3886200" y="3962400"/>
            <a:chExt cx="4197350" cy="1768475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962400"/>
              <a:ext cx="2825750" cy="176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" name="Elipse 1"/>
            <p:cNvSpPr/>
            <p:nvPr/>
          </p:nvSpPr>
          <p:spPr>
            <a:xfrm>
              <a:off x="6833764" y="4952761"/>
              <a:ext cx="370206" cy="335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0000"/>
                  </a:solidFill>
                </a:rPr>
                <a:t>5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6561992" y="5486401"/>
              <a:ext cx="272317" cy="24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pt-B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203970" y="5486401"/>
              <a:ext cx="272317" cy="24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pt-B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Conector reto 4"/>
            <p:cNvCxnSpPr>
              <a:stCxn id="2" idx="3"/>
              <a:endCxn id="3" idx="0"/>
            </p:cNvCxnSpPr>
            <p:nvPr/>
          </p:nvCxnSpPr>
          <p:spPr>
            <a:xfrm flipH="1">
              <a:off x="6698151" y="5238940"/>
              <a:ext cx="189828" cy="2474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2" idx="5"/>
              <a:endCxn id="10" idx="0"/>
            </p:cNvCxnSpPr>
            <p:nvPr/>
          </p:nvCxnSpPr>
          <p:spPr>
            <a:xfrm>
              <a:off x="7149755" y="5238940"/>
              <a:ext cx="190374" cy="2474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ta para a Direita 14"/>
            <p:cNvSpPr/>
            <p:nvPr/>
          </p:nvSpPr>
          <p:spPr>
            <a:xfrm>
              <a:off x="3886200" y="4419600"/>
              <a:ext cx="838200" cy="5331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3658029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1788" indent="-331788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l" eaLnBrk="1" hangingPunct="1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A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inserção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da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chave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W = 110110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ilustra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um outro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aspecto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.</a:t>
            </a:r>
          </a:p>
          <a:p>
            <a:pPr marL="342900" indent="-342900" eaLnBrk="1" hangingPunct="1"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Os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bits das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chaves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K </a:t>
            </a:r>
            <a:r>
              <a:rPr lang="en-GB" altLang="pt-BR" sz="2000" dirty="0" smtClean="0">
                <a:solidFill>
                  <a:srgbClr val="000000"/>
                </a:solidFill>
                <a:cs typeface="Lucida Sans Unicode" panose="020B0602030504020204" pitchFamily="34" charset="0"/>
              </a:rPr>
              <a:t>(100010) e 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W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são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comparados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a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partir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do 1o para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determinar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em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qual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índice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eles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diferem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,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sendo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,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neste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caso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, o de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índice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2.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GB" altLang="pt-BR" sz="2000" b="1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Portanto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: o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ponto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inserção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agora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será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no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caminho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pesquisa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entre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os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nós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internos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índice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1 e 3.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Cria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-se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aí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um novo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nó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interno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índice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2,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cujo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descendente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direito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é um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nó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externo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contendo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W 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cujo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descendente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esquerdo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é a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subárvore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raiz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  <a:cs typeface="Lucida Sans Unicode" panose="020B0602030504020204" pitchFamily="34" charset="0"/>
              </a:rPr>
              <a:t>índice</a:t>
            </a:r>
            <a:r>
              <a:rPr lang="en-GB" altLang="pt-BR" sz="2000" dirty="0">
                <a:solidFill>
                  <a:srgbClr val="000000"/>
                </a:solidFill>
                <a:cs typeface="Lucida Sans Unicode" panose="020B0602030504020204" pitchFamily="34" charset="0"/>
              </a:rPr>
              <a:t> 3.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140450" y="6461125"/>
            <a:ext cx="2590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Font typeface="Garamond" panose="02020404030301010803" pitchFamily="18" charset="0"/>
              <a:buNone/>
            </a:pPr>
            <a:r>
              <a:rPr lang="en-GB" altLang="pt-BR" sz="1200" b="1">
                <a:solidFill>
                  <a:srgbClr val="000000"/>
                </a:solidFill>
                <a:latin typeface="Garamond" panose="02020404030301010803" pitchFamily="18" charset="0"/>
              </a:rPr>
              <a:t>Algoritmos e Estrutura de Dados II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748087"/>
            <a:ext cx="419100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pt-BR" sz="4200" b="1" dirty="0" smtClean="0">
                <a:solidFill>
                  <a:schemeClr val="tx1"/>
                </a:solidFill>
              </a:rPr>
              <a:t>Inserção da Chave W</a:t>
            </a:r>
            <a:endParaRPr lang="pt-BR" sz="4200" b="1" dirty="0">
              <a:solidFill>
                <a:schemeClr val="tx1"/>
              </a:solidFill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194357" y="4343400"/>
            <a:ext cx="1358843" cy="990600"/>
            <a:chOff x="5194357" y="4343400"/>
            <a:chExt cx="1358843" cy="990600"/>
          </a:xfrm>
        </p:grpSpPr>
        <p:sp>
          <p:nvSpPr>
            <p:cNvPr id="8" name="Retângulo 7"/>
            <p:cNvSpPr/>
            <p:nvPr/>
          </p:nvSpPr>
          <p:spPr bwMode="auto">
            <a:xfrm>
              <a:off x="5486400" y="4343400"/>
              <a:ext cx="457200" cy="457200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tângulo 8"/>
            <p:cNvSpPr/>
            <p:nvPr/>
          </p:nvSpPr>
          <p:spPr bwMode="auto">
            <a:xfrm>
              <a:off x="6096000" y="4876800"/>
              <a:ext cx="457200" cy="457200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tângulo 13"/>
            <p:cNvSpPr/>
            <p:nvPr/>
          </p:nvSpPr>
          <p:spPr bwMode="auto">
            <a:xfrm rot="2359976">
              <a:off x="5858961" y="4773876"/>
              <a:ext cx="287598" cy="132065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tângulo 14"/>
            <p:cNvSpPr/>
            <p:nvPr/>
          </p:nvSpPr>
          <p:spPr bwMode="auto">
            <a:xfrm rot="19112265">
              <a:off x="5194357" y="4772515"/>
              <a:ext cx="357614" cy="167461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66349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Patrícia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9200"/>
            <a:ext cx="4308877" cy="4937760"/>
          </a:xfrm>
        </p:spPr>
        <p:txBody>
          <a:bodyPr/>
          <a:lstStyle/>
          <a:p>
            <a:r>
              <a:rPr lang="pt-BR" dirty="0" smtClean="0"/>
              <a:t>Implementações mais sofisticadas da árvore </a:t>
            </a:r>
            <a:r>
              <a:rPr lang="pt-BR" dirty="0" err="1" smtClean="0"/>
              <a:t>Patricia</a:t>
            </a:r>
            <a:r>
              <a:rPr lang="pt-BR" dirty="0" smtClean="0"/>
              <a:t> utilizam os nós internos para armazenar os registros, o que gera economia de memória</a:t>
            </a:r>
            <a:endParaRPr lang="pt-BR" dirty="0"/>
          </a:p>
        </p:txBody>
      </p:sp>
      <p:sp>
        <p:nvSpPr>
          <p:cNvPr id="4" name="Oval 30"/>
          <p:cNvSpPr/>
          <p:nvPr/>
        </p:nvSpPr>
        <p:spPr>
          <a:xfrm>
            <a:off x="8153400" y="2362199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R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Oval 31"/>
          <p:cNvSpPr/>
          <p:nvPr/>
        </p:nvSpPr>
        <p:spPr>
          <a:xfrm>
            <a:off x="6477000" y="2362199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Oval 32"/>
          <p:cNvSpPr/>
          <p:nvPr/>
        </p:nvSpPr>
        <p:spPr>
          <a:xfrm>
            <a:off x="7315200" y="1371599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Oval 33"/>
          <p:cNvSpPr/>
          <p:nvPr/>
        </p:nvSpPr>
        <p:spPr>
          <a:xfrm>
            <a:off x="5638800" y="3352799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E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Oval 35"/>
          <p:cNvSpPr/>
          <p:nvPr/>
        </p:nvSpPr>
        <p:spPr>
          <a:xfrm>
            <a:off x="4800600" y="4343399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C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Oval 37"/>
          <p:cNvSpPr/>
          <p:nvPr/>
        </p:nvSpPr>
        <p:spPr>
          <a:xfrm>
            <a:off x="3962400" y="5333999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10" name="Straight Connector 40"/>
          <p:cNvCxnSpPr>
            <a:stCxn id="6" idx="5"/>
            <a:endCxn id="4" idx="1"/>
          </p:cNvCxnSpPr>
          <p:nvPr/>
        </p:nvCxnSpPr>
        <p:spPr>
          <a:xfrm>
            <a:off x="7705725" y="1762124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5"/>
          <p:cNvCxnSpPr>
            <a:stCxn id="5" idx="7"/>
            <a:endCxn id="6" idx="3"/>
          </p:cNvCxnSpPr>
          <p:nvPr/>
        </p:nvCxnSpPr>
        <p:spPr>
          <a:xfrm flipV="1">
            <a:off x="6867525" y="1762124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6"/>
          <p:cNvCxnSpPr>
            <a:stCxn id="5" idx="3"/>
            <a:endCxn id="7" idx="7"/>
          </p:cNvCxnSpPr>
          <p:nvPr/>
        </p:nvCxnSpPr>
        <p:spPr>
          <a:xfrm flipH="1">
            <a:off x="6029325" y="2752724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7"/>
          <p:cNvCxnSpPr>
            <a:stCxn id="8" idx="7"/>
            <a:endCxn id="7" idx="3"/>
          </p:cNvCxnSpPr>
          <p:nvPr/>
        </p:nvCxnSpPr>
        <p:spPr>
          <a:xfrm flipV="1">
            <a:off x="5191125" y="3743324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9"/>
          <p:cNvCxnSpPr>
            <a:stCxn id="8" idx="3"/>
            <a:endCxn id="9" idx="7"/>
          </p:cNvCxnSpPr>
          <p:nvPr/>
        </p:nvCxnSpPr>
        <p:spPr>
          <a:xfrm flipH="1">
            <a:off x="4352925" y="4733924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62"/>
          <p:cNvCxnSpPr>
            <a:stCxn id="9" idx="6"/>
            <a:endCxn id="9" idx="4"/>
          </p:cNvCxnSpPr>
          <p:nvPr/>
        </p:nvCxnSpPr>
        <p:spPr>
          <a:xfrm flipH="1">
            <a:off x="4191000" y="5562599"/>
            <a:ext cx="228600" cy="228600"/>
          </a:xfrm>
          <a:prstGeom prst="curvedConnector4">
            <a:avLst>
              <a:gd name="adj1" fmla="val -100000"/>
              <a:gd name="adj2" fmla="val 392308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62"/>
          <p:cNvCxnSpPr>
            <a:stCxn id="8" idx="6"/>
            <a:endCxn id="8" idx="4"/>
          </p:cNvCxnSpPr>
          <p:nvPr/>
        </p:nvCxnSpPr>
        <p:spPr>
          <a:xfrm flipH="1">
            <a:off x="5029200" y="4571999"/>
            <a:ext cx="228600" cy="228600"/>
          </a:xfrm>
          <a:prstGeom prst="curvedConnector4">
            <a:avLst>
              <a:gd name="adj1" fmla="val -100000"/>
              <a:gd name="adj2" fmla="val 384616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62"/>
          <p:cNvCxnSpPr>
            <a:stCxn id="7" idx="6"/>
            <a:endCxn id="7" idx="4"/>
          </p:cNvCxnSpPr>
          <p:nvPr/>
        </p:nvCxnSpPr>
        <p:spPr>
          <a:xfrm flipH="1">
            <a:off x="5867400" y="3581399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62"/>
          <p:cNvCxnSpPr>
            <a:stCxn id="5" idx="6"/>
            <a:endCxn id="5" idx="4"/>
          </p:cNvCxnSpPr>
          <p:nvPr/>
        </p:nvCxnSpPr>
        <p:spPr>
          <a:xfrm flipH="1">
            <a:off x="6705600" y="2590799"/>
            <a:ext cx="228600" cy="228600"/>
          </a:xfrm>
          <a:prstGeom prst="curvedConnector4">
            <a:avLst>
              <a:gd name="adj1" fmla="val -100000"/>
              <a:gd name="adj2" fmla="val 438462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62"/>
          <p:cNvCxnSpPr>
            <a:stCxn id="4" idx="5"/>
            <a:endCxn id="6" idx="4"/>
          </p:cNvCxnSpPr>
          <p:nvPr/>
        </p:nvCxnSpPr>
        <p:spPr>
          <a:xfrm rot="5400000" flipH="1">
            <a:off x="7581900" y="1790700"/>
            <a:ext cx="923645" cy="999845"/>
          </a:xfrm>
          <a:prstGeom prst="curvedConnector3">
            <a:avLst>
              <a:gd name="adj1" fmla="val -243324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62"/>
          <p:cNvCxnSpPr>
            <a:stCxn id="4" idx="2"/>
            <a:endCxn id="4" idx="4"/>
          </p:cNvCxnSpPr>
          <p:nvPr/>
        </p:nvCxnSpPr>
        <p:spPr>
          <a:xfrm rot="10800000" flipH="1" flipV="1">
            <a:off x="8153400" y="2590799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91"/>
          <p:cNvCxnSpPr/>
          <p:nvPr/>
        </p:nvCxnSpPr>
        <p:spPr>
          <a:xfrm flipV="1">
            <a:off x="3514725" y="5724524"/>
            <a:ext cx="514910" cy="667310"/>
          </a:xfrm>
          <a:prstGeom prst="line">
            <a:avLst/>
          </a:prstGeom>
          <a:ln w="57150">
            <a:solidFill>
              <a:srgbClr val="002060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99"/>
          <p:cNvSpPr txBox="1"/>
          <p:nvPr/>
        </p:nvSpPr>
        <p:spPr>
          <a:xfrm>
            <a:off x="4581525" y="41243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latin typeface="+mj-lt"/>
              </a:rPr>
              <a:t>3</a:t>
            </a:r>
            <a:endParaRPr lang="pt-BR" b="1" dirty="0">
              <a:latin typeface="+mj-lt"/>
            </a:endParaRPr>
          </a:p>
        </p:txBody>
      </p:sp>
      <p:sp>
        <p:nvSpPr>
          <p:cNvPr id="23" name="TextBox 100"/>
          <p:cNvSpPr txBox="1"/>
          <p:nvPr/>
        </p:nvSpPr>
        <p:spPr>
          <a:xfrm>
            <a:off x="5495925" y="30575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2</a:t>
            </a:r>
            <a:endParaRPr lang="pt-BR" b="1" dirty="0">
              <a:latin typeface="+mj-lt"/>
            </a:endParaRPr>
          </a:p>
        </p:txBody>
      </p:sp>
      <p:sp>
        <p:nvSpPr>
          <p:cNvPr id="24" name="TextBox 101"/>
          <p:cNvSpPr txBox="1"/>
          <p:nvPr/>
        </p:nvSpPr>
        <p:spPr>
          <a:xfrm>
            <a:off x="6334125" y="20669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sp>
        <p:nvSpPr>
          <p:cNvPr id="25" name="TextBox 102"/>
          <p:cNvSpPr txBox="1"/>
          <p:nvPr/>
        </p:nvSpPr>
        <p:spPr>
          <a:xfrm>
            <a:off x="8543925" y="22193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26" name="TextBox 103"/>
          <p:cNvSpPr txBox="1"/>
          <p:nvPr/>
        </p:nvSpPr>
        <p:spPr>
          <a:xfrm>
            <a:off x="3743325" y="51149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27" name="TextBox 111"/>
          <p:cNvSpPr txBox="1"/>
          <p:nvPr/>
        </p:nvSpPr>
        <p:spPr>
          <a:xfrm>
            <a:off x="6621189" y="5114924"/>
            <a:ext cx="24048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Buscando por</a:t>
            </a:r>
          </a:p>
          <a:p>
            <a:r>
              <a:rPr lang="pt-BR" sz="2800" dirty="0" smtClean="0"/>
              <a:t>1) R = 10010</a:t>
            </a:r>
            <a:endParaRPr lang="pt-BR" sz="2800" dirty="0"/>
          </a:p>
          <a:p>
            <a:r>
              <a:rPr lang="pt-BR" sz="2800" dirty="0" smtClean="0"/>
              <a:t>2) I   = 01001</a:t>
            </a:r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4094017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Patricia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Nas Tries, os nós internos existem apenas para orientar o caminhamento pela árvore</a:t>
            </a:r>
          </a:p>
          <a:p>
            <a:r>
              <a:rPr lang="pt-BR" dirty="0" smtClean="0"/>
              <a:t>Ideia: Usar estes nós para armazenar chaves que ficariam em nós folhas, economizando memória</a:t>
            </a:r>
          </a:p>
          <a:p>
            <a:endParaRPr lang="pt-BR" dirty="0"/>
          </a:p>
          <a:p>
            <a:r>
              <a:rPr lang="pt-BR" dirty="0" smtClean="0"/>
              <a:t>O caminhamento é feito normalmente, verificando-se o bit adequado, sem verificar-se a chave armazenada em cada nó</a:t>
            </a:r>
          </a:p>
          <a:p>
            <a:r>
              <a:rPr lang="pt-BR" dirty="0" smtClean="0"/>
              <a:t>Quando caminharmos para “cima”, saberemos que chegamos a um “nó folha”, então compararemos a chave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9935056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Pesquisa</a:t>
            </a:r>
            <a:r>
              <a:rPr lang="en-US" dirty="0"/>
              <a:t>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 pesquisa digital está para árvores binárias de pesquisa como </a:t>
            </a:r>
            <a:r>
              <a:rPr lang="pt-BR" sz="2800" dirty="0" err="1"/>
              <a:t>radixsort</a:t>
            </a:r>
            <a:r>
              <a:rPr lang="pt-BR" sz="2800" dirty="0"/>
              <a:t> está para os métodos de </a:t>
            </a:r>
            <a:r>
              <a:rPr lang="pt-BR" sz="2800" dirty="0" smtClean="0"/>
              <a:t>ordenação</a:t>
            </a:r>
          </a:p>
          <a:p>
            <a:endParaRPr lang="pt-BR" sz="2800" dirty="0"/>
          </a:p>
          <a:p>
            <a:pPr lvl="1"/>
            <a:r>
              <a:rPr lang="pt-BR" sz="2400" dirty="0"/>
              <a:t>Pesquisa não é baseada em comparação de chaves, mas sim em processamento feito sob a </a:t>
            </a:r>
            <a:r>
              <a:rPr lang="pt-BR" sz="2400" dirty="0" smtClean="0"/>
              <a:t>chave</a:t>
            </a:r>
          </a:p>
          <a:p>
            <a:endParaRPr lang="pt-BR" sz="2800" dirty="0"/>
          </a:p>
          <a:p>
            <a:r>
              <a:rPr lang="pt-BR" sz="2800" dirty="0" smtClean="0"/>
              <a:t>Trie ou Árvore Digital ou Árvore de Prefixo</a:t>
            </a:r>
          </a:p>
          <a:p>
            <a:pPr lvl="1"/>
            <a:r>
              <a:rPr lang="pt-BR" sz="2400" dirty="0" err="1" smtClean="0"/>
              <a:t>ReTRIEval</a:t>
            </a:r>
            <a:endParaRPr lang="pt-BR" sz="2400" dirty="0" smtClean="0"/>
          </a:p>
          <a:p>
            <a:pPr lvl="1"/>
            <a:r>
              <a:rPr lang="pt-BR" sz="2400" dirty="0" smtClean="0"/>
              <a:t>A chave determina qual o caminha seguir na árvore</a:t>
            </a:r>
            <a:endParaRPr lang="pt-BR" sz="24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13902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Patricia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05000" y="120612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295400" y="234912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62000" y="341592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304800" y="448272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505200" y="234912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905000" y="341592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C2</a:t>
            </a:r>
            <a:endParaRPr lang="pt-BR" sz="1600" dirty="0"/>
          </a:p>
        </p:txBody>
      </p:sp>
      <p:sp>
        <p:nvSpPr>
          <p:cNvPr id="16" name="Elipse 15"/>
          <p:cNvSpPr/>
          <p:nvPr/>
        </p:nvSpPr>
        <p:spPr>
          <a:xfrm>
            <a:off x="2895600" y="341592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C4</a:t>
            </a:r>
            <a:endParaRPr lang="pt-BR" sz="1600" dirty="0"/>
          </a:p>
        </p:txBody>
      </p:sp>
      <p:cxnSp>
        <p:nvCxnSpPr>
          <p:cNvPr id="18" name="Conector de seta reta 17"/>
          <p:cNvCxnSpPr>
            <a:stCxn id="4" idx="3"/>
            <a:endCxn id="11" idx="0"/>
          </p:cNvCxnSpPr>
          <p:nvPr/>
        </p:nvCxnSpPr>
        <p:spPr>
          <a:xfrm flipH="1">
            <a:off x="1600200" y="1726452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4" idx="5"/>
            <a:endCxn id="14" idx="0"/>
          </p:cNvCxnSpPr>
          <p:nvPr/>
        </p:nvCxnSpPr>
        <p:spPr>
          <a:xfrm>
            <a:off x="2425326" y="1726452"/>
            <a:ext cx="138467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1" idx="3"/>
            <a:endCxn id="12" idx="0"/>
          </p:cNvCxnSpPr>
          <p:nvPr/>
        </p:nvCxnSpPr>
        <p:spPr>
          <a:xfrm flipH="1">
            <a:off x="1066800" y="2869452"/>
            <a:ext cx="3178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2" idx="3"/>
            <a:endCxn id="13" idx="0"/>
          </p:cNvCxnSpPr>
          <p:nvPr/>
        </p:nvCxnSpPr>
        <p:spPr>
          <a:xfrm flipH="1">
            <a:off x="609600" y="3936252"/>
            <a:ext cx="2416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1" idx="5"/>
            <a:endCxn id="15" idx="0"/>
          </p:cNvCxnSpPr>
          <p:nvPr/>
        </p:nvCxnSpPr>
        <p:spPr>
          <a:xfrm>
            <a:off x="1815726" y="2869452"/>
            <a:ext cx="394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1295400" y="4495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C3</a:t>
            </a:r>
            <a:endParaRPr lang="pt-BR" sz="1600" dirty="0"/>
          </a:p>
        </p:txBody>
      </p:sp>
      <p:cxnSp>
        <p:nvCxnSpPr>
          <p:cNvPr id="28" name="Conector de seta reta 27"/>
          <p:cNvCxnSpPr>
            <a:stCxn id="12" idx="5"/>
            <a:endCxn id="27" idx="0"/>
          </p:cNvCxnSpPr>
          <p:nvPr/>
        </p:nvCxnSpPr>
        <p:spPr>
          <a:xfrm>
            <a:off x="1282326" y="3936252"/>
            <a:ext cx="317874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927474" y="5638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C1</a:t>
            </a:r>
            <a:endParaRPr lang="pt-BR" sz="1600" dirty="0"/>
          </a:p>
        </p:txBody>
      </p:sp>
      <p:cxnSp>
        <p:nvCxnSpPr>
          <p:cNvPr id="31" name="Conector de seta reta 30"/>
          <p:cNvCxnSpPr>
            <a:stCxn id="13" idx="5"/>
            <a:endCxn id="30" idx="0"/>
          </p:cNvCxnSpPr>
          <p:nvPr/>
        </p:nvCxnSpPr>
        <p:spPr>
          <a:xfrm>
            <a:off x="825126" y="5003052"/>
            <a:ext cx="407148" cy="63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267200" y="3429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C5</a:t>
            </a:r>
            <a:endParaRPr lang="pt-BR" sz="1600" dirty="0"/>
          </a:p>
        </p:txBody>
      </p:sp>
      <p:cxnSp>
        <p:nvCxnSpPr>
          <p:cNvPr id="35" name="Conector de seta reta 34"/>
          <p:cNvCxnSpPr>
            <a:stCxn id="14" idx="3"/>
            <a:endCxn id="16" idx="0"/>
          </p:cNvCxnSpPr>
          <p:nvPr/>
        </p:nvCxnSpPr>
        <p:spPr>
          <a:xfrm flipH="1">
            <a:off x="3200400" y="2869452"/>
            <a:ext cx="394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4" idx="5"/>
            <a:endCxn id="33" idx="0"/>
          </p:cNvCxnSpPr>
          <p:nvPr/>
        </p:nvCxnSpPr>
        <p:spPr>
          <a:xfrm>
            <a:off x="4025526" y="2869452"/>
            <a:ext cx="546474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6553200" y="2362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C2</a:t>
            </a:r>
            <a:endParaRPr lang="pt-BR" sz="1600" dirty="0"/>
          </a:p>
        </p:txBody>
      </p:sp>
      <p:sp>
        <p:nvSpPr>
          <p:cNvPr id="47" name="Elipse 46"/>
          <p:cNvSpPr/>
          <p:nvPr/>
        </p:nvSpPr>
        <p:spPr>
          <a:xfrm>
            <a:off x="7239000" y="1143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C4</a:t>
            </a:r>
            <a:endParaRPr lang="pt-BR" sz="1600" dirty="0"/>
          </a:p>
        </p:txBody>
      </p:sp>
      <p:sp>
        <p:nvSpPr>
          <p:cNvPr id="53" name="Elipse 52"/>
          <p:cNvSpPr/>
          <p:nvPr/>
        </p:nvSpPr>
        <p:spPr>
          <a:xfrm>
            <a:off x="5943600" y="3505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C3</a:t>
            </a:r>
            <a:endParaRPr lang="pt-BR" sz="1600" dirty="0"/>
          </a:p>
        </p:txBody>
      </p:sp>
      <p:sp>
        <p:nvSpPr>
          <p:cNvPr id="55" name="Elipse 54"/>
          <p:cNvSpPr/>
          <p:nvPr/>
        </p:nvSpPr>
        <p:spPr>
          <a:xfrm>
            <a:off x="5423274" y="4572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C1</a:t>
            </a:r>
            <a:endParaRPr lang="pt-BR" sz="1600" dirty="0"/>
          </a:p>
        </p:txBody>
      </p:sp>
      <p:sp>
        <p:nvSpPr>
          <p:cNvPr id="57" name="Elipse 56"/>
          <p:cNvSpPr/>
          <p:nvPr/>
        </p:nvSpPr>
        <p:spPr>
          <a:xfrm>
            <a:off x="8001000" y="2362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C5</a:t>
            </a:r>
            <a:endParaRPr lang="pt-BR" sz="1600" dirty="0"/>
          </a:p>
        </p:txBody>
      </p:sp>
      <p:sp>
        <p:nvSpPr>
          <p:cNvPr id="60" name="Retângulo 59"/>
          <p:cNvSpPr/>
          <p:nvPr/>
        </p:nvSpPr>
        <p:spPr>
          <a:xfrm>
            <a:off x="5029200" y="5715000"/>
            <a:ext cx="2286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>
            <a:stCxn id="47" idx="3"/>
            <a:endCxn id="46" idx="0"/>
          </p:cNvCxnSpPr>
          <p:nvPr/>
        </p:nvCxnSpPr>
        <p:spPr>
          <a:xfrm flipH="1">
            <a:off x="6858000" y="1663326"/>
            <a:ext cx="470274" cy="698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46" idx="3"/>
          </p:cNvCxnSpPr>
          <p:nvPr/>
        </p:nvCxnSpPr>
        <p:spPr>
          <a:xfrm flipH="1">
            <a:off x="6248400" y="2882526"/>
            <a:ext cx="394074" cy="6226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3" idx="3"/>
            <a:endCxn id="55" idx="0"/>
          </p:cNvCxnSpPr>
          <p:nvPr/>
        </p:nvCxnSpPr>
        <p:spPr>
          <a:xfrm flipH="1">
            <a:off x="5728074" y="4025526"/>
            <a:ext cx="304800" cy="5464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55" idx="3"/>
          </p:cNvCxnSpPr>
          <p:nvPr/>
        </p:nvCxnSpPr>
        <p:spPr>
          <a:xfrm flipH="1">
            <a:off x="5143500" y="5092326"/>
            <a:ext cx="369048" cy="6226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47" idx="5"/>
          </p:cNvCxnSpPr>
          <p:nvPr/>
        </p:nvCxnSpPr>
        <p:spPr>
          <a:xfrm>
            <a:off x="7759326" y="1663326"/>
            <a:ext cx="54647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em curva 75"/>
          <p:cNvCxnSpPr>
            <a:stCxn id="57" idx="3"/>
            <a:endCxn id="47" idx="4"/>
          </p:cNvCxnSpPr>
          <p:nvPr/>
        </p:nvCxnSpPr>
        <p:spPr>
          <a:xfrm rot="5400000" flipH="1">
            <a:off x="7252074" y="2044326"/>
            <a:ext cx="1129926" cy="546474"/>
          </a:xfrm>
          <a:prstGeom prst="curvedConnector3">
            <a:avLst>
              <a:gd name="adj1" fmla="val -28132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6" idx="4"/>
            <a:endCxn id="46" idx="6"/>
          </p:cNvCxnSpPr>
          <p:nvPr/>
        </p:nvCxnSpPr>
        <p:spPr>
          <a:xfrm rot="5400000" flipH="1" flipV="1">
            <a:off x="6858000" y="2667000"/>
            <a:ext cx="304800" cy="304800"/>
          </a:xfrm>
          <a:prstGeom prst="curvedConnector4">
            <a:avLst>
              <a:gd name="adj1" fmla="val -75000"/>
              <a:gd name="adj2" fmla="val 175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em curva 79"/>
          <p:cNvCxnSpPr>
            <a:stCxn id="53" idx="4"/>
            <a:endCxn id="53" idx="6"/>
          </p:cNvCxnSpPr>
          <p:nvPr/>
        </p:nvCxnSpPr>
        <p:spPr>
          <a:xfrm rot="5400000" flipH="1" flipV="1">
            <a:off x="6248400" y="3810000"/>
            <a:ext cx="304800" cy="304800"/>
          </a:xfrm>
          <a:prstGeom prst="curvedConnector4">
            <a:avLst>
              <a:gd name="adj1" fmla="val -75000"/>
              <a:gd name="adj2" fmla="val 175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em curva 83"/>
          <p:cNvCxnSpPr>
            <a:stCxn id="55" idx="4"/>
            <a:endCxn id="55" idx="6"/>
          </p:cNvCxnSpPr>
          <p:nvPr/>
        </p:nvCxnSpPr>
        <p:spPr>
          <a:xfrm rot="5400000" flipH="1" flipV="1">
            <a:off x="5728074" y="4876800"/>
            <a:ext cx="304800" cy="304800"/>
          </a:xfrm>
          <a:prstGeom prst="curvedConnector4">
            <a:avLst>
              <a:gd name="adj1" fmla="val -75000"/>
              <a:gd name="adj2" fmla="val 175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em curva 85"/>
          <p:cNvCxnSpPr>
            <a:stCxn id="57" idx="4"/>
            <a:endCxn id="57" idx="6"/>
          </p:cNvCxnSpPr>
          <p:nvPr/>
        </p:nvCxnSpPr>
        <p:spPr>
          <a:xfrm rot="5400000" flipH="1" flipV="1">
            <a:off x="8305800" y="2667000"/>
            <a:ext cx="304800" cy="304800"/>
          </a:xfrm>
          <a:prstGeom prst="curvedConnector4">
            <a:avLst>
              <a:gd name="adj1" fmla="val -75000"/>
              <a:gd name="adj2" fmla="val 175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Seta para a direita 86"/>
          <p:cNvSpPr/>
          <p:nvPr/>
        </p:nvSpPr>
        <p:spPr>
          <a:xfrm>
            <a:off x="4876800" y="2514600"/>
            <a:ext cx="851274" cy="634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258544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Patricia</a:t>
            </a:r>
            <a:r>
              <a:rPr lang="pt-BR" dirty="0" smtClean="0"/>
              <a:t> –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 pesquisa se dá de forma semelhante a Trie</a:t>
            </a:r>
          </a:p>
          <a:p>
            <a:endParaRPr lang="pt-BR" dirty="0" smtClean="0"/>
          </a:p>
          <a:p>
            <a:r>
              <a:rPr lang="pt-BR" dirty="0" smtClean="0"/>
              <a:t>Percorremos a árvore, seguindo o caminho de acordo com o valor do bit na posição determinada por cada nó</a:t>
            </a:r>
          </a:p>
          <a:p>
            <a:endParaRPr lang="pt-BR" dirty="0" smtClean="0"/>
          </a:p>
          <a:p>
            <a:r>
              <a:rPr lang="pt-BR" dirty="0" smtClean="0"/>
              <a:t>As chaves são ignoradas ao longo do caminhamento</a:t>
            </a:r>
          </a:p>
          <a:p>
            <a:endParaRPr lang="pt-BR" dirty="0" smtClean="0"/>
          </a:p>
          <a:p>
            <a:r>
              <a:rPr lang="pt-BR" dirty="0" smtClean="0"/>
              <a:t>Ao atingirmos um “nó folha”, isto é, quando a posição do bit de comparação de um nó for menor que a posição do último bit comparado, o que significa que subimos na árvore, terminamos a busca com a chave daquele nó</a:t>
            </a:r>
          </a:p>
          <a:p>
            <a:endParaRPr lang="pt-BR" dirty="0" smtClean="0"/>
          </a:p>
          <a:p>
            <a:r>
              <a:rPr lang="pt-BR" dirty="0" smtClean="0"/>
              <a:t>Toda pesquisa termina em uma chave</a:t>
            </a:r>
          </a:p>
          <a:p>
            <a:endParaRPr lang="pt-BR" dirty="0" smtClean="0"/>
          </a:p>
          <a:p>
            <a:r>
              <a:rPr lang="pt-BR" dirty="0" smtClean="0"/>
              <a:t>Comparamos a chave a ser buscada com a chave do nó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01135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Patricia – exemplo de pesquisa</a:t>
            </a:r>
            <a:endParaRPr lang="pt-BR" dirty="0"/>
          </a:p>
        </p:txBody>
      </p:sp>
      <p:sp>
        <p:nvSpPr>
          <p:cNvPr id="31" name="Oval 30"/>
          <p:cNvSpPr/>
          <p:nvPr/>
        </p:nvSpPr>
        <p:spPr>
          <a:xfrm>
            <a:off x="5400675" y="23526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R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24275" y="23526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562475" y="13620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886075" y="33432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E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047875" y="43338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C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09675" y="53244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41" name="Straight Connector 40"/>
          <p:cNvCxnSpPr>
            <a:stCxn id="33" idx="5"/>
            <a:endCxn id="31" idx="1"/>
          </p:cNvCxnSpPr>
          <p:nvPr/>
        </p:nvCxnSpPr>
        <p:spPr>
          <a:xfrm>
            <a:off x="4953000" y="17526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7"/>
            <a:endCxn id="33" idx="3"/>
          </p:cNvCxnSpPr>
          <p:nvPr/>
        </p:nvCxnSpPr>
        <p:spPr>
          <a:xfrm flipV="1">
            <a:off x="4114800" y="17526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3"/>
            <a:endCxn id="34" idx="7"/>
          </p:cNvCxnSpPr>
          <p:nvPr/>
        </p:nvCxnSpPr>
        <p:spPr>
          <a:xfrm flipH="1">
            <a:off x="3276600" y="27432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6" idx="7"/>
            <a:endCxn id="34" idx="3"/>
          </p:cNvCxnSpPr>
          <p:nvPr/>
        </p:nvCxnSpPr>
        <p:spPr>
          <a:xfrm flipV="1">
            <a:off x="2438400" y="37338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6" idx="3"/>
            <a:endCxn id="38" idx="7"/>
          </p:cNvCxnSpPr>
          <p:nvPr/>
        </p:nvCxnSpPr>
        <p:spPr>
          <a:xfrm flipH="1">
            <a:off x="1600200" y="47244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8" idx="6"/>
            <a:endCxn id="38" idx="4"/>
          </p:cNvCxnSpPr>
          <p:nvPr/>
        </p:nvCxnSpPr>
        <p:spPr>
          <a:xfrm flipH="1">
            <a:off x="1438275" y="5553075"/>
            <a:ext cx="228600" cy="228600"/>
          </a:xfrm>
          <a:prstGeom prst="curvedConnector4">
            <a:avLst>
              <a:gd name="adj1" fmla="val -100000"/>
              <a:gd name="adj2" fmla="val 392308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2"/>
          <p:cNvCxnSpPr>
            <a:stCxn id="36" idx="6"/>
            <a:endCxn id="36" idx="4"/>
          </p:cNvCxnSpPr>
          <p:nvPr/>
        </p:nvCxnSpPr>
        <p:spPr>
          <a:xfrm flipH="1">
            <a:off x="2276475" y="4562475"/>
            <a:ext cx="228600" cy="228600"/>
          </a:xfrm>
          <a:prstGeom prst="curvedConnector4">
            <a:avLst>
              <a:gd name="adj1" fmla="val -100000"/>
              <a:gd name="adj2" fmla="val 384616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62"/>
          <p:cNvCxnSpPr>
            <a:stCxn id="34" idx="6"/>
            <a:endCxn id="34" idx="4"/>
          </p:cNvCxnSpPr>
          <p:nvPr/>
        </p:nvCxnSpPr>
        <p:spPr>
          <a:xfrm flipH="1">
            <a:off x="3114675" y="3571875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62"/>
          <p:cNvCxnSpPr>
            <a:stCxn id="32" idx="6"/>
            <a:endCxn id="32" idx="4"/>
          </p:cNvCxnSpPr>
          <p:nvPr/>
        </p:nvCxnSpPr>
        <p:spPr>
          <a:xfrm flipH="1">
            <a:off x="3952875" y="2581275"/>
            <a:ext cx="228600" cy="228600"/>
          </a:xfrm>
          <a:prstGeom prst="curvedConnector4">
            <a:avLst>
              <a:gd name="adj1" fmla="val -100000"/>
              <a:gd name="adj2" fmla="val 438462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62"/>
          <p:cNvCxnSpPr>
            <a:stCxn id="31" idx="5"/>
            <a:endCxn id="33" idx="4"/>
          </p:cNvCxnSpPr>
          <p:nvPr/>
        </p:nvCxnSpPr>
        <p:spPr>
          <a:xfrm rot="5400000" flipH="1">
            <a:off x="4829175" y="1781176"/>
            <a:ext cx="923645" cy="999845"/>
          </a:xfrm>
          <a:prstGeom prst="curvedConnector3">
            <a:avLst>
              <a:gd name="adj1" fmla="val -243324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62"/>
          <p:cNvCxnSpPr>
            <a:stCxn id="31" idx="2"/>
            <a:endCxn id="31" idx="4"/>
          </p:cNvCxnSpPr>
          <p:nvPr/>
        </p:nvCxnSpPr>
        <p:spPr>
          <a:xfrm rot="10800000" flipH="1" flipV="1">
            <a:off x="5400675" y="2581275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62000" y="5715000"/>
            <a:ext cx="514910" cy="667310"/>
          </a:xfrm>
          <a:prstGeom prst="line">
            <a:avLst/>
          </a:prstGeom>
          <a:ln w="57150">
            <a:solidFill>
              <a:srgbClr val="002060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43400" y="1154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0</a:t>
            </a:r>
            <a:endParaRPr lang="pt-BR" b="1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28800" y="4114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latin typeface="+mj-lt"/>
              </a:rPr>
              <a:t>3</a:t>
            </a:r>
            <a:endParaRPr lang="pt-BR" b="1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43200" y="3048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2</a:t>
            </a:r>
            <a:endParaRPr lang="pt-BR" b="1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81400" y="2057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91200" y="2209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0600" y="5105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43392" y="3733800"/>
            <a:ext cx="24048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Buscando por</a:t>
            </a:r>
          </a:p>
          <a:p>
            <a:r>
              <a:rPr lang="pt-BR" sz="2800" dirty="0" smtClean="0"/>
              <a:t>1) R = 10010</a:t>
            </a:r>
            <a:endParaRPr lang="pt-BR" sz="2800" dirty="0"/>
          </a:p>
          <a:p>
            <a:r>
              <a:rPr lang="pt-BR" sz="2800" dirty="0" smtClean="0"/>
              <a:t>2) I   = 01001</a:t>
            </a:r>
            <a:endParaRPr lang="pt-BR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Patricia – estruturas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634019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struct no {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struct no *esq;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struct no *dir;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bit;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registro *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struct registro {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int chave;</a:t>
            </a:r>
          </a:p>
          <a:p>
            <a:r>
              <a:rPr 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outros dados */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no *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inicializa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no *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novo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cria_pat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(NULL, -1);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novo-&gt;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esq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novo-&gt;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novo;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novo;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243840" y="227076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Patricia – pesquisa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struct registro *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pesquisaR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no *t,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chave,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bit)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é o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nó atual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 algum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anterior?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(t-&gt;bit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bit) return t;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(digito(chave, t-&gt;bit) == 0)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return pesquisaR(t-&gt;esq, chave, t-&gt;bit);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pesquisaR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(t-&gt;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chave, t-&gt;bit);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struct registro *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pesquisa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no *pat, int chave)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registro *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reg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pesquisaR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esq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chave, -1);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ObtemChave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== chave &amp;&amp;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NULL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Patricia</a:t>
            </a:r>
            <a:r>
              <a:rPr lang="pt-BR" dirty="0" smtClean="0"/>
              <a:t> – Inserção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Similar à inserção na Trie</a:t>
            </a:r>
          </a:p>
          <a:p>
            <a:endParaRPr lang="pt-BR" dirty="0" smtClean="0"/>
          </a:p>
          <a:p>
            <a:r>
              <a:rPr lang="pt-BR" dirty="0" smtClean="0"/>
              <a:t>Procuramos pela posição onde a chave deve ser inserida</a:t>
            </a:r>
          </a:p>
          <a:p>
            <a:endParaRPr lang="pt-BR" dirty="0" smtClean="0"/>
          </a:p>
          <a:p>
            <a:r>
              <a:rPr lang="pt-BR" dirty="0" smtClean="0"/>
              <a:t>A busca sempre termina em alguma chave</a:t>
            </a:r>
          </a:p>
          <a:p>
            <a:endParaRPr lang="pt-BR" dirty="0" smtClean="0"/>
          </a:p>
          <a:p>
            <a:r>
              <a:rPr lang="pt-BR" dirty="0" smtClean="0"/>
              <a:t>Devemos criar um novo nó, responsável pela ramificação que se dá entre a chave inserida e a chave encontrada</a:t>
            </a:r>
          </a:p>
          <a:p>
            <a:r>
              <a:rPr lang="pt-BR" dirty="0" smtClean="0"/>
              <a:t>A chave a ser inserida será armazenada neste nó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4483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Patricia</a:t>
            </a:r>
            <a:r>
              <a:rPr lang="pt-BR" dirty="0"/>
              <a:t> – Inserção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1: O novo nó substitui um nó externo</a:t>
            </a:r>
          </a:p>
          <a:p>
            <a:pPr lvl="1"/>
            <a:r>
              <a:rPr lang="pt-BR" dirty="0" smtClean="0"/>
              <a:t>Acontece quando o bit que diferencia a nova chave da chave encontrada não foi utilizado na busca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Caso 2: O novo nó substitui um nó interno</a:t>
            </a:r>
          </a:p>
          <a:p>
            <a:pPr lvl="1"/>
            <a:r>
              <a:rPr lang="pt-BR" dirty="0" smtClean="0"/>
              <a:t>Acontece quando o bit que diferencia a nova chave da chave encontrada foi pulado durante a busca</a:t>
            </a:r>
          </a:p>
          <a:p>
            <a:pPr lvl="1"/>
            <a:r>
              <a:rPr lang="pt-BR" dirty="0" smtClean="0"/>
              <a:t>Isto é, deveria ter ocorrido uma ramificação entre algum dos nós anteriores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349235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Patricia</a:t>
            </a:r>
            <a:r>
              <a:rPr lang="pt-BR" dirty="0"/>
              <a:t> –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Ideia do algoritmo:</a:t>
            </a:r>
          </a:p>
          <a:p>
            <a:pPr lvl="1"/>
            <a:r>
              <a:rPr lang="pt-BR" dirty="0" smtClean="0"/>
              <a:t>Procuramos pela chave a ser inserida, a busca sempre resultará em alguma outra chave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Verificamos em qual posição as duas chaves divergem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Percorremos novamente a árvore até chegarmos na posição em que os dois divergem, naquele ponto criamos um nó de ramificação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chave a ser inserida fica armazenada no próprio nó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3348730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Patricia – exemplo de inserção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5400675" y="23526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R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24275" y="23526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62475" y="13620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86075" y="33432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E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47875" y="43338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C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09675" y="53244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10" name="Straight Connector 9"/>
          <p:cNvCxnSpPr>
            <a:stCxn id="6" idx="5"/>
            <a:endCxn id="4" idx="1"/>
          </p:cNvCxnSpPr>
          <p:nvPr/>
        </p:nvCxnSpPr>
        <p:spPr>
          <a:xfrm>
            <a:off x="4953000" y="17526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7"/>
            <a:endCxn id="6" idx="3"/>
          </p:cNvCxnSpPr>
          <p:nvPr/>
        </p:nvCxnSpPr>
        <p:spPr>
          <a:xfrm flipV="1">
            <a:off x="4114800" y="17526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7"/>
          </p:cNvCxnSpPr>
          <p:nvPr/>
        </p:nvCxnSpPr>
        <p:spPr>
          <a:xfrm flipH="1">
            <a:off x="3276600" y="27432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7"/>
            <a:endCxn id="7" idx="3"/>
          </p:cNvCxnSpPr>
          <p:nvPr/>
        </p:nvCxnSpPr>
        <p:spPr>
          <a:xfrm flipV="1">
            <a:off x="2438400" y="37338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9" idx="7"/>
          </p:cNvCxnSpPr>
          <p:nvPr/>
        </p:nvCxnSpPr>
        <p:spPr>
          <a:xfrm flipH="1">
            <a:off x="1600200" y="47244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62"/>
          <p:cNvCxnSpPr>
            <a:stCxn id="9" idx="6"/>
            <a:endCxn id="9" idx="4"/>
          </p:cNvCxnSpPr>
          <p:nvPr/>
        </p:nvCxnSpPr>
        <p:spPr>
          <a:xfrm flipH="1">
            <a:off x="1438275" y="5553075"/>
            <a:ext cx="228600" cy="228600"/>
          </a:xfrm>
          <a:prstGeom prst="curvedConnector4">
            <a:avLst>
              <a:gd name="adj1" fmla="val -100000"/>
              <a:gd name="adj2" fmla="val 392308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62"/>
          <p:cNvCxnSpPr>
            <a:stCxn id="8" idx="6"/>
            <a:endCxn id="8" idx="4"/>
          </p:cNvCxnSpPr>
          <p:nvPr/>
        </p:nvCxnSpPr>
        <p:spPr>
          <a:xfrm flipH="1">
            <a:off x="2276475" y="4562475"/>
            <a:ext cx="228600" cy="228600"/>
          </a:xfrm>
          <a:prstGeom prst="curvedConnector4">
            <a:avLst>
              <a:gd name="adj1" fmla="val -100000"/>
              <a:gd name="adj2" fmla="val 384616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62"/>
          <p:cNvCxnSpPr>
            <a:stCxn id="7" idx="6"/>
            <a:endCxn id="7" idx="4"/>
          </p:cNvCxnSpPr>
          <p:nvPr/>
        </p:nvCxnSpPr>
        <p:spPr>
          <a:xfrm flipH="1">
            <a:off x="3114675" y="3571875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62"/>
          <p:cNvCxnSpPr>
            <a:stCxn id="5" idx="6"/>
            <a:endCxn id="5" idx="4"/>
          </p:cNvCxnSpPr>
          <p:nvPr/>
        </p:nvCxnSpPr>
        <p:spPr>
          <a:xfrm flipH="1">
            <a:off x="3952875" y="2581275"/>
            <a:ext cx="228600" cy="228600"/>
          </a:xfrm>
          <a:prstGeom prst="curvedConnector4">
            <a:avLst>
              <a:gd name="adj1" fmla="val -100000"/>
              <a:gd name="adj2" fmla="val 438462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62"/>
          <p:cNvCxnSpPr>
            <a:stCxn id="4" idx="5"/>
            <a:endCxn id="6" idx="4"/>
          </p:cNvCxnSpPr>
          <p:nvPr/>
        </p:nvCxnSpPr>
        <p:spPr>
          <a:xfrm rot="5400000" flipH="1">
            <a:off x="4829175" y="1781176"/>
            <a:ext cx="923645" cy="999845"/>
          </a:xfrm>
          <a:prstGeom prst="curvedConnector3">
            <a:avLst>
              <a:gd name="adj1" fmla="val -243324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62"/>
          <p:cNvCxnSpPr>
            <a:stCxn id="4" idx="2"/>
            <a:endCxn id="4" idx="4"/>
          </p:cNvCxnSpPr>
          <p:nvPr/>
        </p:nvCxnSpPr>
        <p:spPr>
          <a:xfrm rot="10800000" flipH="1" flipV="1">
            <a:off x="5400675" y="2581275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62000" y="5715000"/>
            <a:ext cx="514910" cy="667310"/>
          </a:xfrm>
          <a:prstGeom prst="line">
            <a:avLst/>
          </a:prstGeom>
          <a:ln w="57150">
            <a:solidFill>
              <a:srgbClr val="002060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1154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0</a:t>
            </a:r>
            <a:endParaRPr lang="pt-BR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114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latin typeface="+mj-lt"/>
              </a:rPr>
              <a:t>3</a:t>
            </a:r>
            <a:endParaRPr lang="pt-BR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3048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2</a:t>
            </a:r>
            <a:endParaRPr lang="pt-BR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1400" y="2057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2209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600" y="5105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000" y="1752600"/>
            <a:ext cx="18549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Inserindo</a:t>
            </a:r>
          </a:p>
          <a:p>
            <a:r>
              <a:rPr lang="pt-BR" sz="2800" dirty="0" smtClean="0"/>
              <a:t>I = 01001</a:t>
            </a:r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H = 01000</a:t>
            </a:r>
            <a:endParaRPr lang="pt-BR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Patricia – exemplo de inserção (caso 1)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5400675" y="23526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R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24275" y="23526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62475" y="13620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86075" y="33432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E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47875" y="43338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C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09675" y="53244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10" name="Straight Connector 9"/>
          <p:cNvCxnSpPr>
            <a:stCxn id="6" idx="5"/>
            <a:endCxn id="4" idx="1"/>
          </p:cNvCxnSpPr>
          <p:nvPr/>
        </p:nvCxnSpPr>
        <p:spPr>
          <a:xfrm>
            <a:off x="4953000" y="17526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7"/>
            <a:endCxn id="6" idx="3"/>
          </p:cNvCxnSpPr>
          <p:nvPr/>
        </p:nvCxnSpPr>
        <p:spPr>
          <a:xfrm flipV="1">
            <a:off x="4114800" y="17526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7"/>
          </p:cNvCxnSpPr>
          <p:nvPr/>
        </p:nvCxnSpPr>
        <p:spPr>
          <a:xfrm flipH="1">
            <a:off x="3276600" y="27432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7"/>
            <a:endCxn id="7" idx="3"/>
          </p:cNvCxnSpPr>
          <p:nvPr/>
        </p:nvCxnSpPr>
        <p:spPr>
          <a:xfrm flipV="1">
            <a:off x="2438400" y="37338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9" idx="7"/>
          </p:cNvCxnSpPr>
          <p:nvPr/>
        </p:nvCxnSpPr>
        <p:spPr>
          <a:xfrm flipH="1">
            <a:off x="1600200" y="47244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62"/>
          <p:cNvCxnSpPr>
            <a:stCxn id="9" idx="6"/>
            <a:endCxn id="9" idx="4"/>
          </p:cNvCxnSpPr>
          <p:nvPr/>
        </p:nvCxnSpPr>
        <p:spPr>
          <a:xfrm flipH="1">
            <a:off x="1438275" y="5553075"/>
            <a:ext cx="228600" cy="228600"/>
          </a:xfrm>
          <a:prstGeom prst="curvedConnector4">
            <a:avLst>
              <a:gd name="adj1" fmla="val -100000"/>
              <a:gd name="adj2" fmla="val 392308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62"/>
          <p:cNvCxnSpPr>
            <a:stCxn id="8" idx="6"/>
            <a:endCxn id="8" idx="4"/>
          </p:cNvCxnSpPr>
          <p:nvPr/>
        </p:nvCxnSpPr>
        <p:spPr>
          <a:xfrm flipH="1">
            <a:off x="2276475" y="4562475"/>
            <a:ext cx="228600" cy="228600"/>
          </a:xfrm>
          <a:prstGeom prst="curvedConnector4">
            <a:avLst>
              <a:gd name="adj1" fmla="val -100000"/>
              <a:gd name="adj2" fmla="val 384616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62"/>
          <p:cNvCxnSpPr>
            <a:stCxn id="7" idx="6"/>
            <a:endCxn id="7" idx="4"/>
          </p:cNvCxnSpPr>
          <p:nvPr/>
        </p:nvCxnSpPr>
        <p:spPr>
          <a:xfrm flipH="1">
            <a:off x="3114675" y="3571875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62"/>
          <p:cNvCxnSpPr>
            <a:stCxn id="4" idx="5"/>
            <a:endCxn id="6" idx="4"/>
          </p:cNvCxnSpPr>
          <p:nvPr/>
        </p:nvCxnSpPr>
        <p:spPr>
          <a:xfrm rot="5400000" flipH="1">
            <a:off x="4829175" y="1781176"/>
            <a:ext cx="923645" cy="999845"/>
          </a:xfrm>
          <a:prstGeom prst="curvedConnector3">
            <a:avLst>
              <a:gd name="adj1" fmla="val -243324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62"/>
          <p:cNvCxnSpPr>
            <a:stCxn id="4" idx="2"/>
            <a:endCxn id="4" idx="4"/>
          </p:cNvCxnSpPr>
          <p:nvPr/>
        </p:nvCxnSpPr>
        <p:spPr>
          <a:xfrm rot="10800000" flipH="1" flipV="1">
            <a:off x="5400675" y="2581275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62000" y="5715000"/>
            <a:ext cx="514910" cy="667310"/>
          </a:xfrm>
          <a:prstGeom prst="line">
            <a:avLst/>
          </a:prstGeom>
          <a:ln w="57150">
            <a:solidFill>
              <a:srgbClr val="002060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1154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0</a:t>
            </a:r>
            <a:endParaRPr lang="pt-BR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114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latin typeface="+mj-lt"/>
              </a:rPr>
              <a:t>3</a:t>
            </a:r>
            <a:endParaRPr lang="pt-BR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3048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2</a:t>
            </a:r>
            <a:endParaRPr lang="pt-BR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1400" y="2057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2209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600" y="5105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cxnSp>
        <p:nvCxnSpPr>
          <p:cNvPr id="29" name="Straight Connector 28"/>
          <p:cNvCxnSpPr>
            <a:stCxn id="5" idx="5"/>
            <a:endCxn id="31" idx="0"/>
          </p:cNvCxnSpPr>
          <p:nvPr/>
        </p:nvCxnSpPr>
        <p:spPr>
          <a:xfrm>
            <a:off x="4114520" y="2742920"/>
            <a:ext cx="213005" cy="5813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098925" y="332422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3400" y="3048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cxnSp>
        <p:nvCxnSpPr>
          <p:cNvPr id="38" name="Curved Connector 62"/>
          <p:cNvCxnSpPr>
            <a:stCxn id="31" idx="6"/>
            <a:endCxn id="31" idx="4"/>
          </p:cNvCxnSpPr>
          <p:nvPr/>
        </p:nvCxnSpPr>
        <p:spPr>
          <a:xfrm flipH="1">
            <a:off x="4327525" y="3552825"/>
            <a:ext cx="228600" cy="228600"/>
          </a:xfrm>
          <a:prstGeom prst="curvedConnector4">
            <a:avLst>
              <a:gd name="adj1" fmla="val -100000"/>
              <a:gd name="adj2" fmla="val 361539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62"/>
          <p:cNvCxnSpPr>
            <a:stCxn id="31" idx="3"/>
            <a:endCxn id="5" idx="4"/>
          </p:cNvCxnSpPr>
          <p:nvPr/>
        </p:nvCxnSpPr>
        <p:spPr>
          <a:xfrm rot="5400000" flipH="1">
            <a:off x="3607080" y="3155671"/>
            <a:ext cx="904595" cy="213005"/>
          </a:xfrm>
          <a:prstGeom prst="curvedConnector3">
            <a:avLst>
              <a:gd name="adj1" fmla="val -32673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77000" y="1752600"/>
            <a:ext cx="18549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Inserindo</a:t>
            </a:r>
          </a:p>
          <a:p>
            <a:r>
              <a:rPr lang="pt-BR" sz="2800" dirty="0" smtClean="0"/>
              <a:t>I = 01001</a:t>
            </a:r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H = 01000</a:t>
            </a:r>
            <a:endParaRPr lang="pt-BR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3733800" y="5334000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Primeiro bit que diferencia chaves não foi utilizada na busca</a:t>
            </a:r>
            <a:endParaRPr lang="pt-BR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binária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29200"/>
          </a:xfrm>
        </p:spPr>
        <p:txBody>
          <a:bodyPr/>
          <a:lstStyle/>
          <a:p>
            <a:r>
              <a:rPr lang="pt-BR" dirty="0" smtClean="0"/>
              <a:t>Cada nó no nível </a:t>
            </a:r>
            <a:r>
              <a:rPr lang="pt-BR" i="1" dirty="0" smtClean="0">
                <a:latin typeface="+mj-lt"/>
              </a:rPr>
              <a:t>i</a:t>
            </a:r>
            <a:r>
              <a:rPr lang="pt-BR" dirty="0" smtClean="0"/>
              <a:t> representa o conjunto de todas as chaves que começam com a mesma sequência de </a:t>
            </a:r>
            <a:r>
              <a:rPr lang="pt-BR" i="1" dirty="0" smtClean="0">
                <a:latin typeface="+mj-lt"/>
              </a:rPr>
              <a:t>i</a:t>
            </a:r>
            <a:r>
              <a:rPr lang="pt-BR" dirty="0" smtClean="0"/>
              <a:t> bits</a:t>
            </a:r>
          </a:p>
          <a:p>
            <a:r>
              <a:rPr lang="pt-BR" dirty="0" smtClean="0"/>
              <a:t>Cada nó tem duas ramificações, uma para as chaves cujo bit </a:t>
            </a:r>
            <a:r>
              <a:rPr lang="pt-BR" dirty="0" smtClean="0">
                <a:latin typeface="+mj-lt"/>
              </a:rPr>
              <a:t>(i+1) </a:t>
            </a:r>
            <a:r>
              <a:rPr lang="pt-BR" dirty="0" smtClean="0"/>
              <a:t>é 0 e outra para chaves cujo bit </a:t>
            </a:r>
            <a:r>
              <a:rPr lang="pt-BR" dirty="0" smtClean="0">
                <a:latin typeface="+mj-lt"/>
              </a:rPr>
              <a:t>(i+1) </a:t>
            </a:r>
            <a:r>
              <a:rPr lang="pt-BR" dirty="0" smtClean="0"/>
              <a:t>é </a:t>
            </a:r>
            <a:r>
              <a:rPr lang="pt-BR" dirty="0"/>
              <a:t>1</a:t>
            </a:r>
          </a:p>
        </p:txBody>
      </p:sp>
      <p:pic>
        <p:nvPicPr>
          <p:cNvPr id="7" name="Picture 2" descr="C:\Users\Cunha\Desktop\lett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810000"/>
            <a:ext cx="2427556" cy="2814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Patricia – exemplo de inserção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5400675" y="23526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R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24275" y="23526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62475" y="13620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86075" y="33432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E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47875" y="43338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C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09675" y="53244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10" name="Straight Connector 9"/>
          <p:cNvCxnSpPr>
            <a:stCxn id="6" idx="5"/>
            <a:endCxn id="4" idx="1"/>
          </p:cNvCxnSpPr>
          <p:nvPr/>
        </p:nvCxnSpPr>
        <p:spPr>
          <a:xfrm>
            <a:off x="4953000" y="17526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7"/>
            <a:endCxn id="6" idx="3"/>
          </p:cNvCxnSpPr>
          <p:nvPr/>
        </p:nvCxnSpPr>
        <p:spPr>
          <a:xfrm flipV="1">
            <a:off x="4114800" y="17526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7"/>
          </p:cNvCxnSpPr>
          <p:nvPr/>
        </p:nvCxnSpPr>
        <p:spPr>
          <a:xfrm flipH="1">
            <a:off x="3276600" y="27432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7"/>
            <a:endCxn id="7" idx="3"/>
          </p:cNvCxnSpPr>
          <p:nvPr/>
        </p:nvCxnSpPr>
        <p:spPr>
          <a:xfrm flipV="1">
            <a:off x="2438400" y="37338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9" idx="7"/>
          </p:cNvCxnSpPr>
          <p:nvPr/>
        </p:nvCxnSpPr>
        <p:spPr>
          <a:xfrm flipH="1">
            <a:off x="1600200" y="47244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62"/>
          <p:cNvCxnSpPr>
            <a:stCxn id="9" idx="6"/>
            <a:endCxn id="9" idx="4"/>
          </p:cNvCxnSpPr>
          <p:nvPr/>
        </p:nvCxnSpPr>
        <p:spPr>
          <a:xfrm flipH="1">
            <a:off x="1438275" y="5553075"/>
            <a:ext cx="228600" cy="228600"/>
          </a:xfrm>
          <a:prstGeom prst="curvedConnector4">
            <a:avLst>
              <a:gd name="adj1" fmla="val -100000"/>
              <a:gd name="adj2" fmla="val 392308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62"/>
          <p:cNvCxnSpPr>
            <a:stCxn id="8" idx="6"/>
            <a:endCxn id="8" idx="4"/>
          </p:cNvCxnSpPr>
          <p:nvPr/>
        </p:nvCxnSpPr>
        <p:spPr>
          <a:xfrm flipH="1">
            <a:off x="2276475" y="4562475"/>
            <a:ext cx="228600" cy="228600"/>
          </a:xfrm>
          <a:prstGeom prst="curvedConnector4">
            <a:avLst>
              <a:gd name="adj1" fmla="val -100000"/>
              <a:gd name="adj2" fmla="val 384616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62"/>
          <p:cNvCxnSpPr>
            <a:stCxn id="7" idx="6"/>
            <a:endCxn id="7" idx="4"/>
          </p:cNvCxnSpPr>
          <p:nvPr/>
        </p:nvCxnSpPr>
        <p:spPr>
          <a:xfrm flipH="1">
            <a:off x="3114675" y="3571875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62"/>
          <p:cNvCxnSpPr>
            <a:stCxn id="4" idx="5"/>
            <a:endCxn id="6" idx="4"/>
          </p:cNvCxnSpPr>
          <p:nvPr/>
        </p:nvCxnSpPr>
        <p:spPr>
          <a:xfrm rot="5400000" flipH="1">
            <a:off x="4829175" y="1781176"/>
            <a:ext cx="923645" cy="999845"/>
          </a:xfrm>
          <a:prstGeom prst="curvedConnector3">
            <a:avLst>
              <a:gd name="adj1" fmla="val -243324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62"/>
          <p:cNvCxnSpPr>
            <a:stCxn id="4" idx="2"/>
            <a:endCxn id="4" idx="4"/>
          </p:cNvCxnSpPr>
          <p:nvPr/>
        </p:nvCxnSpPr>
        <p:spPr>
          <a:xfrm rot="10800000" flipH="1" flipV="1">
            <a:off x="5400675" y="2581275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62000" y="5715000"/>
            <a:ext cx="514910" cy="667310"/>
          </a:xfrm>
          <a:prstGeom prst="line">
            <a:avLst/>
          </a:prstGeom>
          <a:ln w="57150">
            <a:solidFill>
              <a:srgbClr val="002060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1154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0</a:t>
            </a:r>
            <a:endParaRPr lang="pt-BR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114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latin typeface="+mj-lt"/>
              </a:rPr>
              <a:t>3</a:t>
            </a:r>
            <a:endParaRPr lang="pt-BR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3048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2</a:t>
            </a:r>
            <a:endParaRPr lang="pt-BR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1400" y="2057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2209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600" y="5105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000" y="1752600"/>
            <a:ext cx="18016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Inserindo</a:t>
            </a:r>
          </a:p>
          <a:p>
            <a:r>
              <a:rPr lang="pt-BR" sz="2800" dirty="0" smtClean="0"/>
              <a:t>N = 01110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I = 01001</a:t>
            </a:r>
          </a:p>
        </p:txBody>
      </p:sp>
      <p:cxnSp>
        <p:nvCxnSpPr>
          <p:cNvPr id="29" name="Straight Connector 28"/>
          <p:cNvCxnSpPr>
            <a:stCxn id="5" idx="5"/>
            <a:endCxn id="31" idx="0"/>
          </p:cNvCxnSpPr>
          <p:nvPr/>
        </p:nvCxnSpPr>
        <p:spPr>
          <a:xfrm>
            <a:off x="4114520" y="2742920"/>
            <a:ext cx="213005" cy="5813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098925" y="332422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3400" y="3048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cxnSp>
        <p:nvCxnSpPr>
          <p:cNvPr id="38" name="Curved Connector 62"/>
          <p:cNvCxnSpPr>
            <a:stCxn id="31" idx="6"/>
            <a:endCxn id="31" idx="4"/>
          </p:cNvCxnSpPr>
          <p:nvPr/>
        </p:nvCxnSpPr>
        <p:spPr>
          <a:xfrm flipH="1">
            <a:off x="4327525" y="3552825"/>
            <a:ext cx="228600" cy="228600"/>
          </a:xfrm>
          <a:prstGeom prst="curvedConnector4">
            <a:avLst>
              <a:gd name="adj1" fmla="val -100000"/>
              <a:gd name="adj2" fmla="val 361539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62"/>
          <p:cNvCxnSpPr>
            <a:stCxn id="31" idx="3"/>
            <a:endCxn id="5" idx="4"/>
          </p:cNvCxnSpPr>
          <p:nvPr/>
        </p:nvCxnSpPr>
        <p:spPr>
          <a:xfrm rot="5400000" flipH="1">
            <a:off x="3607080" y="3155671"/>
            <a:ext cx="904595" cy="213005"/>
          </a:xfrm>
          <a:prstGeom prst="curvedConnector3">
            <a:avLst>
              <a:gd name="adj1" fmla="val -32673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Patricia – exemplo de inserção (caso 2)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5400675" y="23526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R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24275" y="23526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H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62475" y="13620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86075" y="33432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E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47875" y="43338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C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09675" y="532447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10" name="Straight Connector 9"/>
          <p:cNvCxnSpPr>
            <a:stCxn id="6" idx="5"/>
            <a:endCxn id="4" idx="1"/>
          </p:cNvCxnSpPr>
          <p:nvPr/>
        </p:nvCxnSpPr>
        <p:spPr>
          <a:xfrm>
            <a:off x="4953000" y="17526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7"/>
            <a:endCxn id="6" idx="3"/>
          </p:cNvCxnSpPr>
          <p:nvPr/>
        </p:nvCxnSpPr>
        <p:spPr>
          <a:xfrm flipV="1">
            <a:off x="4114800" y="17526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7"/>
          </p:cNvCxnSpPr>
          <p:nvPr/>
        </p:nvCxnSpPr>
        <p:spPr>
          <a:xfrm flipH="1">
            <a:off x="3276600" y="27432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7"/>
            <a:endCxn id="7" idx="3"/>
          </p:cNvCxnSpPr>
          <p:nvPr/>
        </p:nvCxnSpPr>
        <p:spPr>
          <a:xfrm flipV="1">
            <a:off x="2438400" y="37338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9" idx="7"/>
          </p:cNvCxnSpPr>
          <p:nvPr/>
        </p:nvCxnSpPr>
        <p:spPr>
          <a:xfrm flipH="1">
            <a:off x="1600200" y="4724400"/>
            <a:ext cx="514350" cy="666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62"/>
          <p:cNvCxnSpPr>
            <a:stCxn id="9" idx="6"/>
            <a:endCxn id="9" idx="4"/>
          </p:cNvCxnSpPr>
          <p:nvPr/>
        </p:nvCxnSpPr>
        <p:spPr>
          <a:xfrm flipH="1">
            <a:off x="1438275" y="5553075"/>
            <a:ext cx="228600" cy="228600"/>
          </a:xfrm>
          <a:prstGeom prst="curvedConnector4">
            <a:avLst>
              <a:gd name="adj1" fmla="val -100000"/>
              <a:gd name="adj2" fmla="val 392308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62"/>
          <p:cNvCxnSpPr>
            <a:stCxn id="8" idx="6"/>
            <a:endCxn id="8" idx="4"/>
          </p:cNvCxnSpPr>
          <p:nvPr/>
        </p:nvCxnSpPr>
        <p:spPr>
          <a:xfrm flipH="1">
            <a:off x="2276475" y="4562475"/>
            <a:ext cx="228600" cy="228600"/>
          </a:xfrm>
          <a:prstGeom prst="curvedConnector4">
            <a:avLst>
              <a:gd name="adj1" fmla="val -100000"/>
              <a:gd name="adj2" fmla="val 384616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62"/>
          <p:cNvCxnSpPr>
            <a:stCxn id="7" idx="6"/>
            <a:endCxn id="7" idx="4"/>
          </p:cNvCxnSpPr>
          <p:nvPr/>
        </p:nvCxnSpPr>
        <p:spPr>
          <a:xfrm flipH="1">
            <a:off x="3114675" y="3571875"/>
            <a:ext cx="228600" cy="228600"/>
          </a:xfrm>
          <a:prstGeom prst="curvedConnector4">
            <a:avLst>
              <a:gd name="adj1" fmla="val 7692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62"/>
          <p:cNvCxnSpPr>
            <a:stCxn id="4" idx="5"/>
            <a:endCxn id="6" idx="4"/>
          </p:cNvCxnSpPr>
          <p:nvPr/>
        </p:nvCxnSpPr>
        <p:spPr>
          <a:xfrm rot="5400000" flipH="1">
            <a:off x="4829175" y="1781176"/>
            <a:ext cx="923645" cy="999845"/>
          </a:xfrm>
          <a:prstGeom prst="curvedConnector3">
            <a:avLst>
              <a:gd name="adj1" fmla="val -243324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62"/>
          <p:cNvCxnSpPr>
            <a:stCxn id="4" idx="2"/>
            <a:endCxn id="4" idx="4"/>
          </p:cNvCxnSpPr>
          <p:nvPr/>
        </p:nvCxnSpPr>
        <p:spPr>
          <a:xfrm rot="10800000" flipH="1" flipV="1">
            <a:off x="5400675" y="2581275"/>
            <a:ext cx="228600" cy="228600"/>
          </a:xfrm>
          <a:prstGeom prst="curvedConnector4">
            <a:avLst>
              <a:gd name="adj1" fmla="val -100000"/>
              <a:gd name="adj2" fmla="val 415385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62000" y="5715000"/>
            <a:ext cx="514910" cy="667310"/>
          </a:xfrm>
          <a:prstGeom prst="line">
            <a:avLst/>
          </a:prstGeom>
          <a:ln w="57150">
            <a:solidFill>
              <a:srgbClr val="002060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1154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0</a:t>
            </a:r>
            <a:endParaRPr lang="pt-BR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114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latin typeface="+mj-lt"/>
              </a:rPr>
              <a:t>3</a:t>
            </a:r>
            <a:endParaRPr lang="pt-BR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3048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2</a:t>
            </a:r>
            <a:endParaRPr lang="pt-BR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1400" y="2057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2209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600" y="5105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cxnSp>
        <p:nvCxnSpPr>
          <p:cNvPr id="29" name="Straight Connector 28"/>
          <p:cNvCxnSpPr>
            <a:stCxn id="5" idx="5"/>
            <a:endCxn id="31" idx="0"/>
          </p:cNvCxnSpPr>
          <p:nvPr/>
        </p:nvCxnSpPr>
        <p:spPr>
          <a:xfrm>
            <a:off x="4114520" y="2742920"/>
            <a:ext cx="213005" cy="5813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098925" y="3324225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N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7448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2</a:t>
            </a:r>
            <a:endParaRPr lang="pt-BR" b="1" dirty="0">
              <a:latin typeface="+mj-lt"/>
            </a:endParaRPr>
          </a:p>
        </p:txBody>
      </p:sp>
      <p:cxnSp>
        <p:nvCxnSpPr>
          <p:cNvPr id="38" name="Curved Connector 62"/>
          <p:cNvCxnSpPr>
            <a:stCxn id="31" idx="6"/>
            <a:endCxn id="31" idx="4"/>
          </p:cNvCxnSpPr>
          <p:nvPr/>
        </p:nvCxnSpPr>
        <p:spPr>
          <a:xfrm flipH="1">
            <a:off x="4327525" y="3552825"/>
            <a:ext cx="228600" cy="228600"/>
          </a:xfrm>
          <a:prstGeom prst="curvedConnector4">
            <a:avLst>
              <a:gd name="adj1" fmla="val -100000"/>
              <a:gd name="adj2" fmla="val 361539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1" idx="3"/>
            <a:endCxn id="34" idx="0"/>
          </p:cNvCxnSpPr>
          <p:nvPr/>
        </p:nvCxnSpPr>
        <p:spPr>
          <a:xfrm flipH="1">
            <a:off x="3886200" y="3714470"/>
            <a:ext cx="279680" cy="5527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657600" y="4267200"/>
            <a:ext cx="457200" cy="45720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endParaRPr lang="pt-BR" sz="20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40" name="Curved Connector 62"/>
          <p:cNvCxnSpPr>
            <a:stCxn id="34" idx="6"/>
            <a:endCxn id="34" idx="4"/>
          </p:cNvCxnSpPr>
          <p:nvPr/>
        </p:nvCxnSpPr>
        <p:spPr>
          <a:xfrm flipH="1">
            <a:off x="3886200" y="4495800"/>
            <a:ext cx="228600" cy="228600"/>
          </a:xfrm>
          <a:prstGeom prst="curvedConnector4">
            <a:avLst>
              <a:gd name="adj1" fmla="val -100000"/>
              <a:gd name="adj2" fmla="val 353846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62"/>
          <p:cNvCxnSpPr>
            <a:stCxn id="34" idx="2"/>
            <a:endCxn id="5" idx="4"/>
          </p:cNvCxnSpPr>
          <p:nvPr/>
        </p:nvCxnSpPr>
        <p:spPr>
          <a:xfrm rot="10800000" flipH="1">
            <a:off x="3657599" y="2809876"/>
            <a:ext cx="295275" cy="1685925"/>
          </a:xfrm>
          <a:prstGeom prst="curvedConnector4">
            <a:avLst>
              <a:gd name="adj1" fmla="val -77419"/>
              <a:gd name="adj2" fmla="val 56780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81400" y="3962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j-lt"/>
              </a:rPr>
              <a:t>4</a:t>
            </a:r>
            <a:endParaRPr lang="pt-BR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7000" y="1752600"/>
            <a:ext cx="18016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Inserindo</a:t>
            </a:r>
          </a:p>
          <a:p>
            <a:r>
              <a:rPr lang="pt-BR" sz="2800" dirty="0" smtClean="0"/>
              <a:t>N = 01110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I = 01001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14800" y="533400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Primeiro bit que diferencia chaves foi pulado na busca</a:t>
            </a:r>
            <a:endParaRPr lang="pt-BR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Patricia – inserção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80241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insere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(struct no *pat, struct registro *reg) {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chave = reg-&gt;chave;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registro *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ichave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pesquisaR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esq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chave, -1);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ichave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ObtemChave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chave=0 se 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=NULL */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(chave == ichave)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chave já existe */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procura pelo bit diferenciador */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(digito(chave, i) == digito(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ichave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i)) i++;</a:t>
            </a:r>
          </a:p>
          <a:p>
            <a:endParaRPr lang="pt-BR" sz="20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 é o bit diferenciador */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esq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insereR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pat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esq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reg, i, pat);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Patricia – inserção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49463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struct no *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insereR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no *t, struct registro *reg,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           int bit, struct no *pai) 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chave = reg-&gt;chave;</a:t>
            </a: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if((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-&gt;bit &gt;= bit) || (t-&gt;bit &lt;= pai-&gt;bit)) {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struct no *x = cria_pat(reg, bit);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x-&gt;esq = digito(chave, x-&gt;bit) ? t : x;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x-&gt;dir = digito(chave, x-&gt;bit) ? x : t;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return x;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}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(digito(chave,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-&gt;bit) == 0) {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t-&gt;esq = insereR(t-&gt;esq, reg, bit,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t-&gt;dir = insereR(t-&gt;dir, reg, bit, t);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return t;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5791200" y="914400"/>
            <a:ext cx="1219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267200" y="5011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Pulou um Bit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3048000" y="914400"/>
            <a:ext cx="1371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629400" y="346948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Bit ainda não usado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Inserção numa árvore patricia com N chaves aleatórias requer aproximadamente lg(N) </a:t>
            </a:r>
            <a:r>
              <a:rPr lang="pt-BR" b="1" dirty="0" smtClean="0"/>
              <a:t>comparações de bits</a:t>
            </a:r>
            <a:r>
              <a:rPr lang="pt-BR" dirty="0" smtClean="0"/>
              <a:t> no caso médio e 2lg(N) comparações no pior caso</a:t>
            </a:r>
          </a:p>
          <a:p>
            <a:endParaRPr lang="pt-BR" dirty="0" smtClean="0"/>
          </a:p>
          <a:p>
            <a:r>
              <a:rPr lang="pt-BR" dirty="0" smtClean="0"/>
              <a:t>É feita apenas uma comparação de chave inteira</a:t>
            </a:r>
          </a:p>
          <a:p>
            <a:pPr lvl="1"/>
            <a:r>
              <a:rPr lang="pt-BR" dirty="0" smtClean="0"/>
              <a:t>Bom para quando as chaves forem muito grandes</a:t>
            </a:r>
          </a:p>
          <a:p>
            <a:endParaRPr lang="pt-BR" dirty="0" smtClean="0"/>
          </a:p>
          <a:p>
            <a:r>
              <a:rPr lang="pt-BR" dirty="0" smtClean="0"/>
              <a:t>Não existe desperdício de memória nos nós internos</a:t>
            </a:r>
          </a:p>
          <a:p>
            <a:endParaRPr lang="pt-BR" dirty="0" smtClean="0"/>
          </a:p>
          <a:p>
            <a:r>
              <a:rPr lang="pt-BR" dirty="0" smtClean="0"/>
              <a:t>Não existe caminhos de direção única</a:t>
            </a:r>
          </a:p>
        </p:txBody>
      </p:sp>
    </p:spTree>
    <p:extLst>
      <p:ext uri="{BB962C8B-B14F-4D97-AF65-F5344CB8AC3E}">
        <p14:creationId xmlns="" xmlns:p14="http://schemas.microsoft.com/office/powerpoint/2010/main" val="763950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Implemente as funções</a:t>
            </a:r>
          </a:p>
          <a:p>
            <a:pPr lvl="1"/>
            <a:r>
              <a:rPr lang="pt-BR" dirty="0" smtClean="0"/>
              <a:t>struct no * cria_trie(struct registro *reg);</a:t>
            </a:r>
          </a:p>
          <a:p>
            <a:endParaRPr lang="pt-BR" dirty="0" smtClean="0"/>
          </a:p>
          <a:p>
            <a:r>
              <a:rPr lang="pt-BR" dirty="0" smtClean="0"/>
              <a:t>Mostre a </a:t>
            </a:r>
            <a:r>
              <a:rPr lang="pt-BR" i="1" dirty="0" smtClean="0"/>
              <a:t>trie </a:t>
            </a:r>
            <a:r>
              <a:rPr lang="pt-BR" dirty="0" smtClean="0"/>
              <a:t>resultante da inserção das chaves E X M P L O F 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733800"/>
          <a:ext cx="75438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5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E:</a:t>
                      </a:r>
                      <a:r>
                        <a:rPr lang="pt-BR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00101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X:</a:t>
                      </a:r>
                      <a:r>
                        <a:rPr lang="pt-BR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11000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M:</a:t>
                      </a:r>
                      <a:r>
                        <a:rPr lang="pt-BR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01101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P: 10000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L: 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O: 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F: 00110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A: 00001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12093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Implemente as funções</a:t>
            </a:r>
          </a:p>
          <a:p>
            <a:pPr lvl="1"/>
            <a:r>
              <a:rPr lang="pt-BR" smtClean="0"/>
              <a:t>struct</a:t>
            </a:r>
            <a:r>
              <a:rPr lang="pt-BR" dirty="0" smtClean="0"/>
              <a:t> no * cria_pat(struct registro *reg, int bit);</a:t>
            </a:r>
          </a:p>
          <a:p>
            <a:r>
              <a:rPr lang="pt-BR" dirty="0" smtClean="0"/>
              <a:t>Mostre a </a:t>
            </a:r>
            <a:r>
              <a:rPr lang="pt-BR" i="1" dirty="0" smtClean="0"/>
              <a:t>trie </a:t>
            </a:r>
            <a:r>
              <a:rPr lang="pt-BR" dirty="0" smtClean="0"/>
              <a:t>resultante da inserção das chaves E X M P L O F A</a:t>
            </a:r>
          </a:p>
          <a:p>
            <a:r>
              <a:rPr lang="pt-BR" dirty="0" smtClean="0"/>
              <a:t>Mostre a árvore patricia resultante da inserção das chaves E X M P L O F 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439920"/>
          <a:ext cx="75438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5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E:</a:t>
                      </a:r>
                      <a:r>
                        <a:rPr lang="pt-BR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00101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X:</a:t>
                      </a:r>
                      <a:r>
                        <a:rPr lang="pt-BR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11000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M:</a:t>
                      </a:r>
                      <a:r>
                        <a:rPr lang="pt-BR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01101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P: 10000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L: 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O: 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F: 00110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latin typeface="Courier New" pitchFamily="49" charset="0"/>
                          <a:cs typeface="Courier New" pitchFamily="49" charset="0"/>
                        </a:rPr>
                        <a:t>A: 00001</a:t>
                      </a:r>
                      <a:endParaRPr lang="pt-BR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2400" dirty="0" err="1" smtClean="0"/>
              <a:t>Ziviani</a:t>
            </a:r>
            <a:r>
              <a:rPr lang="pt-BR" sz="2400" dirty="0" smtClean="0"/>
              <a:t>, N., </a:t>
            </a:r>
            <a:r>
              <a:rPr lang="pt-BR" sz="2400" b="1" dirty="0" smtClean="0"/>
              <a:t>Projeto de Algoritmos com Implementações em Pascal e C</a:t>
            </a:r>
            <a:r>
              <a:rPr lang="pt-BR" sz="2400" dirty="0" smtClean="0"/>
              <a:t>, 3ª Edição, </a:t>
            </a:r>
            <a:r>
              <a:rPr lang="pt-BR" sz="2400" dirty="0" err="1" smtClean="0"/>
              <a:t>Cengage</a:t>
            </a:r>
            <a:r>
              <a:rPr lang="pt-BR" sz="2400" dirty="0" smtClean="0"/>
              <a:t> </a:t>
            </a:r>
            <a:r>
              <a:rPr lang="pt-BR" sz="2400" dirty="0" err="1" smtClean="0"/>
              <a:t>Learning</a:t>
            </a:r>
            <a:r>
              <a:rPr lang="pt-BR" sz="2400" dirty="0" smtClean="0"/>
              <a:t>, 2011.</a:t>
            </a:r>
          </a:p>
          <a:p>
            <a:pPr lvl="2"/>
            <a:r>
              <a:rPr lang="pt-BR" sz="2000" dirty="0" smtClean="0"/>
              <a:t>Capítulo 5 (seção 5.4)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binária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29200"/>
          </a:xfrm>
        </p:spPr>
        <p:txBody>
          <a:bodyPr/>
          <a:lstStyle/>
          <a:p>
            <a:r>
              <a:rPr lang="pt-BR" dirty="0" smtClean="0"/>
              <a:t>Cada nó no nível </a:t>
            </a:r>
            <a:r>
              <a:rPr lang="pt-BR" i="1" dirty="0" smtClean="0">
                <a:latin typeface="+mj-lt"/>
              </a:rPr>
              <a:t>i</a:t>
            </a:r>
            <a:r>
              <a:rPr lang="pt-BR" dirty="0" smtClean="0"/>
              <a:t> representa o conjunto de todas as chaves que começam com a mesma sequência de </a:t>
            </a:r>
            <a:r>
              <a:rPr lang="pt-BR" i="1" dirty="0" smtClean="0">
                <a:latin typeface="+mj-lt"/>
              </a:rPr>
              <a:t>i</a:t>
            </a:r>
            <a:r>
              <a:rPr lang="pt-BR" dirty="0" smtClean="0"/>
              <a:t> bits</a:t>
            </a:r>
          </a:p>
          <a:p>
            <a:r>
              <a:rPr lang="pt-BR" dirty="0" smtClean="0"/>
              <a:t>Cada nó tem duas ramificações, uma para as chaves cujo bit </a:t>
            </a:r>
            <a:r>
              <a:rPr lang="pt-BR" dirty="0" smtClean="0">
                <a:latin typeface="+mj-lt"/>
              </a:rPr>
              <a:t>(i+1) </a:t>
            </a:r>
            <a:r>
              <a:rPr lang="pt-BR" dirty="0" smtClean="0"/>
              <a:t>é 0 e outra para chaves cujo bit </a:t>
            </a:r>
            <a:r>
              <a:rPr lang="pt-BR" dirty="0" smtClean="0">
                <a:latin typeface="+mj-lt"/>
              </a:rPr>
              <a:t>(i+1) </a:t>
            </a:r>
            <a:r>
              <a:rPr lang="pt-BR" dirty="0" smtClean="0"/>
              <a:t>é 1</a:t>
            </a:r>
            <a:endParaRPr lang="pt-BR" dirty="0"/>
          </a:p>
        </p:txBody>
      </p:sp>
      <p:pic>
        <p:nvPicPr>
          <p:cNvPr id="5" name="Picture 3" descr="C:\Users\Cunha\Desktop\tr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81400"/>
            <a:ext cx="5222875" cy="3045460"/>
          </a:xfrm>
          <a:prstGeom prst="rect">
            <a:avLst/>
          </a:prstGeom>
          <a:noFill/>
        </p:spPr>
      </p:pic>
      <p:pic>
        <p:nvPicPr>
          <p:cNvPr id="7" name="Picture 2" descr="C:\Users\Cunha\Desktop\let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1981200" cy="2297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81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 </a:t>
            </a:r>
            <a:r>
              <a:rPr lang="pt-BR" dirty="0" smtClean="0"/>
              <a:t>binária – exemplo de pesquisa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Busca em uma </a:t>
            </a:r>
            <a:r>
              <a:rPr lang="pt-BR" i="1" dirty="0" smtClean="0"/>
              <a:t>trie</a:t>
            </a:r>
            <a:r>
              <a:rPr lang="pt-BR" dirty="0" smtClean="0"/>
              <a:t> binária é parecida com pesquisa em árvore de busca</a:t>
            </a:r>
          </a:p>
          <a:p>
            <a:pPr lvl="1"/>
            <a:r>
              <a:rPr lang="pt-BR" dirty="0" smtClean="0"/>
              <a:t>Mas não comparamos chaves</a:t>
            </a:r>
          </a:p>
          <a:p>
            <a:pPr lvl="1"/>
            <a:r>
              <a:rPr lang="pt-BR" dirty="0" smtClean="0"/>
              <a:t>Percorremos a </a:t>
            </a:r>
            <a:r>
              <a:rPr lang="pt-BR" i="1" dirty="0" smtClean="0"/>
              <a:t>trie</a:t>
            </a:r>
            <a:r>
              <a:rPr lang="pt-BR" dirty="0" smtClean="0"/>
              <a:t> de acordo com os bits da chave</a:t>
            </a:r>
            <a:endParaRPr lang="pt-BR" dirty="0"/>
          </a:p>
        </p:txBody>
      </p:sp>
      <p:pic>
        <p:nvPicPr>
          <p:cNvPr id="5" name="Picture 3" descr="C:\Users\Cunha\Desktop\tr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5162"/>
            <a:ext cx="5222875" cy="3045460"/>
          </a:xfrm>
          <a:prstGeom prst="rect">
            <a:avLst/>
          </a:prstGeom>
          <a:noFill/>
        </p:spPr>
      </p:pic>
      <p:pic>
        <p:nvPicPr>
          <p:cNvPr id="7" name="Picture 2" descr="C:\Users\Cunha\Desktop\let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505200"/>
            <a:ext cx="2427556" cy="28146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87412" y="5832896"/>
            <a:ext cx="4074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</a:t>
            </a:r>
            <a:r>
              <a:rPr lang="pt-BR" dirty="0" smtClean="0"/>
              <a:t> – estruturas</a:t>
            </a:r>
            <a:endParaRPr lang="pt-BR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40318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registro {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int chave;</a:t>
            </a:r>
          </a:p>
          <a:p>
            <a:r>
              <a:rPr 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outros dados */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no {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no *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esq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no *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registro *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pt-BR" sz="2000" dirty="0">
                <a:latin typeface="Courier New" pitchFamily="49" charset="0"/>
                <a:cs typeface="Courier New" pitchFamily="49" charset="0"/>
              </a:rPr>
            </a:br>
            <a:r>
              <a:rPr lang="pt-BR" sz="20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Trie </a:t>
            </a:r>
            <a:r>
              <a:rPr lang="pt-BR" dirty="0" smtClean="0"/>
              <a:t>binária – pesquisa</a:t>
            </a:r>
            <a:endParaRPr lang="pt-BR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struct registro *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pesquisaR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no *t,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chave,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p) {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if(t == NULL) return NULL;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if(t-&gt;esq == NULL &amp;&amp; t-&gt;dir == NULL)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int regchave = t-&gt;reg-&gt;chave;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regchave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== chave) { return t-&gt;reg;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else { return NULL; 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(digito(chave, p) == 0) {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/*busca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sub-árvore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esquerda */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return pesquisaR(t-&gt;esq, chave, p+1);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else {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busca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sub-árvore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direita */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pesquisaR(t-&gt;dir, chave,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+1); 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registro *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pesquisa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no *trie, int chave){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return pesquisaR(trie, chave, 0);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busca em árvore Trie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a árvore abaixo.</a:t>
            </a:r>
          </a:p>
          <a:p>
            <a:r>
              <a:rPr lang="pt-BR" dirty="0" smtClean="0"/>
              <a:t>Busque o item cuja chave é igual a 010010</a:t>
            </a:r>
          </a:p>
          <a:p>
            <a:endParaRPr lang="pt-BR" dirty="0"/>
          </a:p>
        </p:txBody>
      </p:sp>
      <p:pic>
        <p:nvPicPr>
          <p:cNvPr id="6" name="Picture 3" descr="C:\Users\Cunha\Desktop\tr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743200"/>
            <a:ext cx="5222875" cy="3045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688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0 - Intro</Template>
  <TotalTime>2025</TotalTime>
  <Words>2729</Words>
  <Application>Microsoft Office PowerPoint</Application>
  <PresentationFormat>Apresentação na tela (4:3)</PresentationFormat>
  <Paragraphs>461</Paragraphs>
  <Slides>47</Slides>
  <Notes>3</Notes>
  <HiddenSlides>19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Edge</vt:lpstr>
      <vt:lpstr>Pesquisa Digital</vt:lpstr>
      <vt:lpstr>Pesquisa digital</vt:lpstr>
      <vt:lpstr>Pesquisa digital</vt:lpstr>
      <vt:lpstr>Trie binária</vt:lpstr>
      <vt:lpstr>Trie binária</vt:lpstr>
      <vt:lpstr>Trie binária – exemplo de pesquisa</vt:lpstr>
      <vt:lpstr>Trie – estruturas</vt:lpstr>
      <vt:lpstr>Trie binária – pesquisa</vt:lpstr>
      <vt:lpstr>Exemplo de busca em árvore Trie</vt:lpstr>
      <vt:lpstr>Trie binária – exemplo de inserção</vt:lpstr>
      <vt:lpstr>Trie binária – exemplo de inserção</vt:lpstr>
      <vt:lpstr>Trie binária – exemplo de inserção</vt:lpstr>
      <vt:lpstr>Trie binária – exemplo de inserção</vt:lpstr>
      <vt:lpstr>Trie binária – exemplo de inserção</vt:lpstr>
      <vt:lpstr>Trie binária – exemplo de inserção</vt:lpstr>
      <vt:lpstr>Trie – exemplo de inserção</vt:lpstr>
      <vt:lpstr>Trie – inserção</vt:lpstr>
      <vt:lpstr>Trie – inserção</vt:lpstr>
      <vt:lpstr>Vantagens</vt:lpstr>
      <vt:lpstr>Desvantagens</vt:lpstr>
      <vt:lpstr>Tries M-árias</vt:lpstr>
      <vt:lpstr>Trie de Caracteres</vt:lpstr>
      <vt:lpstr>Patricia</vt:lpstr>
      <vt:lpstr>Slide 24</vt:lpstr>
      <vt:lpstr>Patricia: Pesquisa e Inserção </vt:lpstr>
      <vt:lpstr>Slide 26</vt:lpstr>
      <vt:lpstr>Slide 27</vt:lpstr>
      <vt:lpstr>Árvore Patrícia</vt:lpstr>
      <vt:lpstr>Patricia</vt:lpstr>
      <vt:lpstr>Patricia</vt:lpstr>
      <vt:lpstr>Patricia – Pesquisa</vt:lpstr>
      <vt:lpstr>Patricia – exemplo de pesquisa</vt:lpstr>
      <vt:lpstr>Patricia – estruturas</vt:lpstr>
      <vt:lpstr>Patricia – pesquisa</vt:lpstr>
      <vt:lpstr>Patricia – Inserção</vt:lpstr>
      <vt:lpstr>Patricia – Inserção</vt:lpstr>
      <vt:lpstr>Patricia – Inserção</vt:lpstr>
      <vt:lpstr>Patricia – exemplo de inserção</vt:lpstr>
      <vt:lpstr>Patricia – exemplo de inserção (caso 1)</vt:lpstr>
      <vt:lpstr>Patricia – exemplo de inserção</vt:lpstr>
      <vt:lpstr>Patricia – exemplo de inserção (caso 2)</vt:lpstr>
      <vt:lpstr>Patricia – inserção</vt:lpstr>
      <vt:lpstr>Patricia – inserção</vt:lpstr>
      <vt:lpstr>Considerações</vt:lpstr>
      <vt:lpstr>Exercícios</vt:lpstr>
      <vt:lpstr>Exercícios</vt:lpstr>
      <vt:lpstr>Referências</vt:lpstr>
    </vt:vector>
  </TitlesOfParts>
  <Company>THOMSON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rprates</cp:lastModifiedBy>
  <cp:revision>403</cp:revision>
  <dcterms:created xsi:type="dcterms:W3CDTF">2012-06-12T15:00:39Z</dcterms:created>
  <dcterms:modified xsi:type="dcterms:W3CDTF">2019-06-11T18:43:22Z</dcterms:modified>
</cp:coreProperties>
</file>