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310" r:id="rId4"/>
    <p:sldId id="311" r:id="rId5"/>
    <p:sldId id="312" r:id="rId6"/>
    <p:sldId id="314" r:id="rId7"/>
    <p:sldId id="315" r:id="rId8"/>
    <p:sldId id="316" r:id="rId9"/>
    <p:sldId id="313" r:id="rId10"/>
    <p:sldId id="317" r:id="rId11"/>
    <p:sldId id="318" r:id="rId12"/>
    <p:sldId id="319" r:id="rId13"/>
    <p:sldId id="277" r:id="rId14"/>
    <p:sldId id="259" r:id="rId15"/>
    <p:sldId id="278" r:id="rId16"/>
    <p:sldId id="275" r:id="rId17"/>
    <p:sldId id="276" r:id="rId18"/>
    <p:sldId id="283" r:id="rId19"/>
    <p:sldId id="284" r:id="rId20"/>
    <p:sldId id="285" r:id="rId21"/>
    <p:sldId id="286" r:id="rId22"/>
    <p:sldId id="287" r:id="rId23"/>
    <p:sldId id="290" r:id="rId24"/>
    <p:sldId id="291" r:id="rId25"/>
    <p:sldId id="292" r:id="rId26"/>
    <p:sldId id="293" r:id="rId27"/>
    <p:sldId id="294" r:id="rId28"/>
    <p:sldId id="279" r:id="rId29"/>
    <p:sldId id="282" r:id="rId30"/>
    <p:sldId id="302" r:id="rId31"/>
    <p:sldId id="295" r:id="rId32"/>
    <p:sldId id="296" r:id="rId33"/>
    <p:sldId id="297" r:id="rId34"/>
    <p:sldId id="298" r:id="rId35"/>
    <p:sldId id="309" r:id="rId36"/>
    <p:sldId id="299" r:id="rId37"/>
    <p:sldId id="307" r:id="rId38"/>
    <p:sldId id="308" r:id="rId39"/>
    <p:sldId id="300" r:id="rId40"/>
    <p:sldId id="305" r:id="rId41"/>
    <p:sldId id="306" r:id="rId42"/>
    <p:sldId id="304" r:id="rId43"/>
    <p:sldId id="301" r:id="rId44"/>
    <p:sldId id="303" r:id="rId45"/>
    <p:sldId id="32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43DE7-15FD-467F-B2FC-697F8E6A1074}" v="3" dt="2020-09-08T20:42:40.34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1" autoAdjust="0"/>
    <p:restoredTop sz="94660"/>
  </p:normalViewPr>
  <p:slideViewPr>
    <p:cSldViewPr snapToGrid="0">
      <p:cViewPr varScale="1">
        <p:scale>
          <a:sx n="100" d="100"/>
          <a:sy n="100" d="100"/>
        </p:scale>
        <p:origin x="2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O" userId="1db71ece-2104-44f2-9e52-979631d51120" providerId="ADAL" clId="{5CA43DE7-15FD-467F-B2FC-697F8E6A1074}"/>
    <pc:docChg chg="undo redo custSel addSld delSld modSld">
      <pc:chgData name="BRENO" userId="1db71ece-2104-44f2-9e52-979631d51120" providerId="ADAL" clId="{5CA43DE7-15FD-467F-B2FC-697F8E6A1074}" dt="2020-09-08T20:52:01.134" v="215" actId="1076"/>
      <pc:docMkLst>
        <pc:docMk/>
      </pc:docMkLst>
      <pc:sldChg chg="modSp mod">
        <pc:chgData name="BRENO" userId="1db71ece-2104-44f2-9e52-979631d51120" providerId="ADAL" clId="{5CA43DE7-15FD-467F-B2FC-697F8E6A1074}" dt="2020-08-25T22:13:13.918" v="25" actId="255"/>
        <pc:sldMkLst>
          <pc:docMk/>
          <pc:sldMk cId="3451507528" sldId="256"/>
        </pc:sldMkLst>
        <pc:spChg chg="mod">
          <ac:chgData name="BRENO" userId="1db71ece-2104-44f2-9e52-979631d51120" providerId="ADAL" clId="{5CA43DE7-15FD-467F-B2FC-697F8E6A1074}" dt="2020-08-25T22:13:13.918" v="25" actId="255"/>
          <ac:spMkLst>
            <pc:docMk/>
            <pc:sldMk cId="3451507528" sldId="256"/>
            <ac:spMk id="3" creationId="{CCE9658B-AA47-473B-A21C-7862D222638D}"/>
          </ac:spMkLst>
        </pc:spChg>
      </pc:sldChg>
      <pc:sldChg chg="modSp mod">
        <pc:chgData name="BRENO" userId="1db71ece-2104-44f2-9e52-979631d51120" providerId="ADAL" clId="{5CA43DE7-15FD-467F-B2FC-697F8E6A1074}" dt="2020-09-08T20:39:51.783" v="148" actId="20577"/>
        <pc:sldMkLst>
          <pc:docMk/>
          <pc:sldMk cId="97253910" sldId="257"/>
        </pc:sldMkLst>
        <pc:spChg chg="mod">
          <ac:chgData name="BRENO" userId="1db71ece-2104-44f2-9e52-979631d51120" providerId="ADAL" clId="{5CA43DE7-15FD-467F-B2FC-697F8E6A1074}" dt="2020-09-08T20:39:51.783" v="148" actId="20577"/>
          <ac:spMkLst>
            <pc:docMk/>
            <pc:sldMk cId="97253910" sldId="257"/>
            <ac:spMk id="3" creationId="{5E6AD29D-D607-4BC2-A798-58D5FD620BB6}"/>
          </ac:spMkLst>
        </pc:spChg>
      </pc:sldChg>
      <pc:sldChg chg="del">
        <pc:chgData name="BRENO" userId="1db71ece-2104-44f2-9e52-979631d51120" providerId="ADAL" clId="{5CA43DE7-15FD-467F-B2FC-697F8E6A1074}" dt="2020-08-25T22:19:16.028" v="26" actId="47"/>
        <pc:sldMkLst>
          <pc:docMk/>
          <pc:sldMk cId="2710191358" sldId="258"/>
        </pc:sldMkLst>
      </pc:sldChg>
      <pc:sldChg chg="addSp delSp modSp add del mod">
        <pc:chgData name="BRENO" userId="1db71ece-2104-44f2-9e52-979631d51120" providerId="ADAL" clId="{5CA43DE7-15FD-467F-B2FC-697F8E6A1074}" dt="2020-09-08T20:42:09.472" v="166" actId="14100"/>
        <pc:sldMkLst>
          <pc:docMk/>
          <pc:sldMk cId="3880366735" sldId="259"/>
        </pc:sldMkLst>
        <pc:spChg chg="del">
          <ac:chgData name="BRENO" userId="1db71ece-2104-44f2-9e52-979631d51120" providerId="ADAL" clId="{5CA43DE7-15FD-467F-B2FC-697F8E6A1074}" dt="2020-09-08T20:41:12.881" v="155" actId="478"/>
          <ac:spMkLst>
            <pc:docMk/>
            <pc:sldMk cId="3880366735" sldId="259"/>
            <ac:spMk id="2" creationId="{0DE4C042-57A9-4DDC-BB4B-CEE90A5E1B71}"/>
          </ac:spMkLst>
        </pc:spChg>
        <pc:spChg chg="add del mod">
          <ac:chgData name="BRENO" userId="1db71ece-2104-44f2-9e52-979631d51120" providerId="ADAL" clId="{5CA43DE7-15FD-467F-B2FC-697F8E6A1074}" dt="2020-09-08T20:41:04.631" v="152"/>
          <ac:spMkLst>
            <pc:docMk/>
            <pc:sldMk cId="3880366735" sldId="259"/>
            <ac:spMk id="4" creationId="{5D97FEEB-45D8-409D-B429-42505636A5B0}"/>
          </ac:spMkLst>
        </pc:spChg>
        <pc:spChg chg="add mod">
          <ac:chgData name="BRENO" userId="1db71ece-2104-44f2-9e52-979631d51120" providerId="ADAL" clId="{5CA43DE7-15FD-467F-B2FC-697F8E6A1074}" dt="2020-09-08T20:41:12.881" v="155" actId="478"/>
          <ac:spMkLst>
            <pc:docMk/>
            <pc:sldMk cId="3880366735" sldId="259"/>
            <ac:spMk id="8" creationId="{DE5A0650-BF34-4F6A-AEEE-A9D0E8879D5E}"/>
          </ac:spMkLst>
        </pc:spChg>
        <pc:spChg chg="add del mod">
          <ac:chgData name="BRENO" userId="1db71ece-2104-44f2-9e52-979631d51120" providerId="ADAL" clId="{5CA43DE7-15FD-467F-B2FC-697F8E6A1074}" dt="2020-09-08T20:41:44.180" v="159"/>
          <ac:spMkLst>
            <pc:docMk/>
            <pc:sldMk cId="3880366735" sldId="259"/>
            <ac:spMk id="10" creationId="{41A67159-BC2C-4DD6-844C-3AA22B1753BB}"/>
          </ac:spMkLst>
        </pc:spChg>
        <pc:graphicFrameChg chg="del modGraphic">
          <ac:chgData name="BRENO" userId="1db71ece-2104-44f2-9e52-979631d51120" providerId="ADAL" clId="{5CA43DE7-15FD-467F-B2FC-697F8E6A1074}" dt="2020-09-08T20:40:06.199" v="151" actId="478"/>
          <ac:graphicFrameMkLst>
            <pc:docMk/>
            <pc:sldMk cId="3880366735" sldId="259"/>
            <ac:graphicFrameMk id="5" creationId="{F11F0D69-7C7F-40E3-BE71-6134B586AB16}"/>
          </ac:graphicFrameMkLst>
        </pc:graphicFrameChg>
        <pc:graphicFrameChg chg="add del mod modGraphic">
          <ac:chgData name="BRENO" userId="1db71ece-2104-44f2-9e52-979631d51120" providerId="ADAL" clId="{5CA43DE7-15FD-467F-B2FC-697F8E6A1074}" dt="2020-09-08T20:41:42.057" v="158" actId="478"/>
          <ac:graphicFrameMkLst>
            <pc:docMk/>
            <pc:sldMk cId="3880366735" sldId="259"/>
            <ac:graphicFrameMk id="6" creationId="{B06F7FE3-43CF-4D58-9B3A-718657B04624}"/>
          </ac:graphicFrameMkLst>
        </pc:graphicFrameChg>
        <pc:graphicFrameChg chg="add mod modGraphic">
          <ac:chgData name="BRENO" userId="1db71ece-2104-44f2-9e52-979631d51120" providerId="ADAL" clId="{5CA43DE7-15FD-467F-B2FC-697F8E6A1074}" dt="2020-09-08T20:42:09.472" v="166" actId="14100"/>
          <ac:graphicFrameMkLst>
            <pc:docMk/>
            <pc:sldMk cId="3880366735" sldId="259"/>
            <ac:graphicFrameMk id="11" creationId="{9843AFCD-9395-4906-BFDB-D2F02B9841BE}"/>
          </ac:graphicFrameMkLst>
        </pc:graphicFrameChg>
      </pc:sldChg>
      <pc:sldChg chg="del">
        <pc:chgData name="BRENO" userId="1db71ece-2104-44f2-9e52-979631d51120" providerId="ADAL" clId="{5CA43DE7-15FD-467F-B2FC-697F8E6A1074}" dt="2020-08-25T22:19:18.113" v="27" actId="47"/>
        <pc:sldMkLst>
          <pc:docMk/>
          <pc:sldMk cId="775336986" sldId="260"/>
        </pc:sldMkLst>
      </pc:sldChg>
      <pc:sldChg chg="del">
        <pc:chgData name="BRENO" userId="1db71ece-2104-44f2-9e52-979631d51120" providerId="ADAL" clId="{5CA43DE7-15FD-467F-B2FC-697F8E6A1074}" dt="2020-08-25T22:19:18.747" v="28" actId="47"/>
        <pc:sldMkLst>
          <pc:docMk/>
          <pc:sldMk cId="2076103887" sldId="261"/>
        </pc:sldMkLst>
      </pc:sldChg>
      <pc:sldChg chg="del">
        <pc:chgData name="BRENO" userId="1db71ece-2104-44f2-9e52-979631d51120" providerId="ADAL" clId="{5CA43DE7-15FD-467F-B2FC-697F8E6A1074}" dt="2020-08-25T22:19:19.173" v="29" actId="47"/>
        <pc:sldMkLst>
          <pc:docMk/>
          <pc:sldMk cId="4223380098" sldId="262"/>
        </pc:sldMkLst>
      </pc:sldChg>
      <pc:sldChg chg="del">
        <pc:chgData name="BRENO" userId="1db71ece-2104-44f2-9e52-979631d51120" providerId="ADAL" clId="{5CA43DE7-15FD-467F-B2FC-697F8E6A1074}" dt="2020-08-25T22:19:19.598" v="30" actId="47"/>
        <pc:sldMkLst>
          <pc:docMk/>
          <pc:sldMk cId="2687308666" sldId="263"/>
        </pc:sldMkLst>
      </pc:sldChg>
      <pc:sldChg chg="del">
        <pc:chgData name="BRENO" userId="1db71ece-2104-44f2-9e52-979631d51120" providerId="ADAL" clId="{5CA43DE7-15FD-467F-B2FC-697F8E6A1074}" dt="2020-08-25T22:19:20.008" v="31" actId="47"/>
        <pc:sldMkLst>
          <pc:docMk/>
          <pc:sldMk cId="207007801" sldId="264"/>
        </pc:sldMkLst>
      </pc:sldChg>
      <pc:sldChg chg="del">
        <pc:chgData name="BRENO" userId="1db71ece-2104-44f2-9e52-979631d51120" providerId="ADAL" clId="{5CA43DE7-15FD-467F-B2FC-697F8E6A1074}" dt="2020-08-25T22:19:20.407" v="32" actId="47"/>
        <pc:sldMkLst>
          <pc:docMk/>
          <pc:sldMk cId="3566949249" sldId="265"/>
        </pc:sldMkLst>
      </pc:sldChg>
      <pc:sldChg chg="del">
        <pc:chgData name="BRENO" userId="1db71ece-2104-44f2-9e52-979631d51120" providerId="ADAL" clId="{5CA43DE7-15FD-467F-B2FC-697F8E6A1074}" dt="2020-08-25T22:19:20.797" v="33" actId="47"/>
        <pc:sldMkLst>
          <pc:docMk/>
          <pc:sldMk cId="918377000" sldId="266"/>
        </pc:sldMkLst>
      </pc:sldChg>
      <pc:sldChg chg="del">
        <pc:chgData name="BRENO" userId="1db71ece-2104-44f2-9e52-979631d51120" providerId="ADAL" clId="{5CA43DE7-15FD-467F-B2FC-697F8E6A1074}" dt="2020-08-25T22:19:21.177" v="34" actId="47"/>
        <pc:sldMkLst>
          <pc:docMk/>
          <pc:sldMk cId="2296966008" sldId="267"/>
        </pc:sldMkLst>
      </pc:sldChg>
      <pc:sldChg chg="del">
        <pc:chgData name="BRENO" userId="1db71ece-2104-44f2-9e52-979631d51120" providerId="ADAL" clId="{5CA43DE7-15FD-467F-B2FC-697F8E6A1074}" dt="2020-08-25T22:19:21.533" v="35" actId="47"/>
        <pc:sldMkLst>
          <pc:docMk/>
          <pc:sldMk cId="2452905682" sldId="268"/>
        </pc:sldMkLst>
      </pc:sldChg>
      <pc:sldChg chg="del">
        <pc:chgData name="BRENO" userId="1db71ece-2104-44f2-9e52-979631d51120" providerId="ADAL" clId="{5CA43DE7-15FD-467F-B2FC-697F8E6A1074}" dt="2020-08-25T22:19:21.933" v="36" actId="47"/>
        <pc:sldMkLst>
          <pc:docMk/>
          <pc:sldMk cId="3115344936" sldId="269"/>
        </pc:sldMkLst>
      </pc:sldChg>
      <pc:sldChg chg="del">
        <pc:chgData name="BRENO" userId="1db71ece-2104-44f2-9e52-979631d51120" providerId="ADAL" clId="{5CA43DE7-15FD-467F-B2FC-697F8E6A1074}" dt="2020-08-25T22:19:22.253" v="37" actId="47"/>
        <pc:sldMkLst>
          <pc:docMk/>
          <pc:sldMk cId="779374626" sldId="270"/>
        </pc:sldMkLst>
      </pc:sldChg>
      <pc:sldChg chg="del">
        <pc:chgData name="BRENO" userId="1db71ece-2104-44f2-9e52-979631d51120" providerId="ADAL" clId="{5CA43DE7-15FD-467F-B2FC-697F8E6A1074}" dt="2020-08-25T22:19:22.627" v="38" actId="47"/>
        <pc:sldMkLst>
          <pc:docMk/>
          <pc:sldMk cId="3843859638" sldId="271"/>
        </pc:sldMkLst>
      </pc:sldChg>
      <pc:sldChg chg="del">
        <pc:chgData name="BRENO" userId="1db71ece-2104-44f2-9e52-979631d51120" providerId="ADAL" clId="{5CA43DE7-15FD-467F-B2FC-697F8E6A1074}" dt="2020-08-25T22:19:23.243" v="39" actId="47"/>
        <pc:sldMkLst>
          <pc:docMk/>
          <pc:sldMk cId="3308024705" sldId="272"/>
        </pc:sldMkLst>
      </pc:sldChg>
      <pc:sldChg chg="del">
        <pc:chgData name="BRENO" userId="1db71ece-2104-44f2-9e52-979631d51120" providerId="ADAL" clId="{5CA43DE7-15FD-467F-B2FC-697F8E6A1074}" dt="2020-08-25T22:19:25.440" v="40" actId="47"/>
        <pc:sldMkLst>
          <pc:docMk/>
          <pc:sldMk cId="1859984865" sldId="273"/>
        </pc:sldMkLst>
      </pc:sldChg>
      <pc:sldChg chg="del">
        <pc:chgData name="BRENO" userId="1db71ece-2104-44f2-9e52-979631d51120" providerId="ADAL" clId="{5CA43DE7-15FD-467F-B2FC-697F8E6A1074}" dt="2020-08-25T22:19:25.958" v="41" actId="47"/>
        <pc:sldMkLst>
          <pc:docMk/>
          <pc:sldMk cId="4033199507" sldId="274"/>
        </pc:sldMkLst>
      </pc:sldChg>
      <pc:sldChg chg="addSp delSp modSp mod">
        <pc:chgData name="BRENO" userId="1db71ece-2104-44f2-9e52-979631d51120" providerId="ADAL" clId="{5CA43DE7-15FD-467F-B2FC-697F8E6A1074}" dt="2020-09-08T20:42:54.439" v="173" actId="1076"/>
        <pc:sldMkLst>
          <pc:docMk/>
          <pc:sldMk cId="1677312206" sldId="275"/>
        </pc:sldMkLst>
        <pc:spChg chg="del">
          <ac:chgData name="BRENO" userId="1db71ece-2104-44f2-9e52-979631d51120" providerId="ADAL" clId="{5CA43DE7-15FD-467F-B2FC-697F8E6A1074}" dt="2020-09-08T20:42:37.384" v="168" actId="478"/>
          <ac:spMkLst>
            <pc:docMk/>
            <pc:sldMk cId="1677312206" sldId="275"/>
            <ac:spMk id="2" creationId="{0DE4C042-57A9-4DDC-BB4B-CEE90A5E1B71}"/>
          </ac:spMkLst>
        </pc:spChg>
        <pc:spChg chg="add del mod">
          <ac:chgData name="BRENO" userId="1db71ece-2104-44f2-9e52-979631d51120" providerId="ADAL" clId="{5CA43DE7-15FD-467F-B2FC-697F8E6A1074}" dt="2020-09-08T20:42:40.344" v="169"/>
          <ac:spMkLst>
            <pc:docMk/>
            <pc:sldMk cId="1677312206" sldId="275"/>
            <ac:spMk id="4" creationId="{3744D7F8-CFA6-4AE2-AF5F-200334ACE9BE}"/>
          </ac:spMkLst>
        </pc:spChg>
        <pc:spChg chg="add mod">
          <ac:chgData name="BRENO" userId="1db71ece-2104-44f2-9e52-979631d51120" providerId="ADAL" clId="{5CA43DE7-15FD-467F-B2FC-697F8E6A1074}" dt="2020-09-08T20:42:37.384" v="168" actId="478"/>
          <ac:spMkLst>
            <pc:docMk/>
            <pc:sldMk cId="1677312206" sldId="275"/>
            <ac:spMk id="7" creationId="{495B206C-58EB-4A10-B2B9-BBD14ABAFD07}"/>
          </ac:spMkLst>
        </pc:spChg>
        <pc:graphicFrameChg chg="del modGraphic">
          <ac:chgData name="BRENO" userId="1db71ece-2104-44f2-9e52-979631d51120" providerId="ADAL" clId="{5CA43DE7-15FD-467F-B2FC-697F8E6A1074}" dt="2020-09-08T20:42:17.058" v="167" actId="478"/>
          <ac:graphicFrameMkLst>
            <pc:docMk/>
            <pc:sldMk cId="1677312206" sldId="275"/>
            <ac:graphicFrameMk id="5" creationId="{82900240-8723-48DC-BEFC-E1CED2A0DCEF}"/>
          </ac:graphicFrameMkLst>
        </pc:graphicFrameChg>
        <pc:graphicFrameChg chg="add mod modGraphic">
          <ac:chgData name="BRENO" userId="1db71ece-2104-44f2-9e52-979631d51120" providerId="ADAL" clId="{5CA43DE7-15FD-467F-B2FC-697F8E6A1074}" dt="2020-09-08T20:42:54.439" v="173" actId="1076"/>
          <ac:graphicFrameMkLst>
            <pc:docMk/>
            <pc:sldMk cId="1677312206" sldId="275"/>
            <ac:graphicFrameMk id="8" creationId="{F0EBAD98-3191-4C44-BF90-1756F677727E}"/>
          </ac:graphicFrameMkLst>
        </pc:graphicFrameChg>
      </pc:sldChg>
      <pc:sldChg chg="addSp delSp modSp new mod">
        <pc:chgData name="BRENO" userId="1db71ece-2104-44f2-9e52-979631d51120" providerId="ADAL" clId="{5CA43DE7-15FD-467F-B2FC-697F8E6A1074}" dt="2020-09-08T20:51:26.478" v="210" actId="1076"/>
        <pc:sldMkLst>
          <pc:docMk/>
          <pc:sldMk cId="3810039122" sldId="276"/>
        </pc:sldMkLst>
        <pc:spChg chg="mod">
          <ac:chgData name="BRENO" userId="1db71ece-2104-44f2-9e52-979631d51120" providerId="ADAL" clId="{5CA43DE7-15FD-467F-B2FC-697F8E6A1074}" dt="2020-08-25T23:05:42.344" v="141" actId="1076"/>
          <ac:spMkLst>
            <pc:docMk/>
            <pc:sldMk cId="3810039122" sldId="276"/>
            <ac:spMk id="2" creationId="{8FED7680-AFEA-4BE4-864B-F06A9DE711D6}"/>
          </ac:spMkLst>
        </pc:spChg>
        <pc:spChg chg="del">
          <ac:chgData name="BRENO" userId="1db71ece-2104-44f2-9e52-979631d51120" providerId="ADAL" clId="{5CA43DE7-15FD-467F-B2FC-697F8E6A1074}" dt="2020-08-25T22:25:25.328" v="55" actId="22"/>
          <ac:spMkLst>
            <pc:docMk/>
            <pc:sldMk cId="3810039122" sldId="276"/>
            <ac:spMk id="3" creationId="{A7CDA3F0-543F-44F8-9C03-DCF30BAB1FC5}"/>
          </ac:spMkLst>
        </pc:spChg>
        <pc:spChg chg="add del">
          <ac:chgData name="BRENO" userId="1db71ece-2104-44f2-9e52-979631d51120" providerId="ADAL" clId="{5CA43DE7-15FD-467F-B2FC-697F8E6A1074}" dt="2020-08-25T22:23:58.286" v="54" actId="22"/>
          <ac:spMkLst>
            <pc:docMk/>
            <pc:sldMk cId="3810039122" sldId="276"/>
            <ac:spMk id="5" creationId="{7412B1DB-2F10-4EF9-8B95-DCCD09B14D0E}"/>
          </ac:spMkLst>
        </pc:spChg>
        <pc:spChg chg="add del">
          <ac:chgData name="BRENO" userId="1db71ece-2104-44f2-9e52-979631d51120" providerId="ADAL" clId="{5CA43DE7-15FD-467F-B2FC-697F8E6A1074}" dt="2020-09-08T20:48:25.710" v="205" actId="478"/>
          <ac:spMkLst>
            <pc:docMk/>
            <pc:sldMk cId="3810039122" sldId="276"/>
            <ac:spMk id="6" creationId="{C9FF6B71-E1DD-4CF1-A920-0A8A16C56D04}"/>
          </ac:spMkLst>
        </pc:spChg>
        <pc:spChg chg="add mod">
          <ac:chgData name="BRENO" userId="1db71ece-2104-44f2-9e52-979631d51120" providerId="ADAL" clId="{5CA43DE7-15FD-467F-B2FC-697F8E6A1074}" dt="2020-08-25T23:05:28.730" v="133" actId="478"/>
          <ac:spMkLst>
            <pc:docMk/>
            <pc:sldMk cId="3810039122" sldId="276"/>
            <ac:spMk id="9" creationId="{5CCF648D-3267-42FF-ABBE-2A48DC3A5022}"/>
          </ac:spMkLst>
        </pc:spChg>
        <pc:picChg chg="add mod">
          <ac:chgData name="BRENO" userId="1db71ece-2104-44f2-9e52-979631d51120" providerId="ADAL" clId="{5CA43DE7-15FD-467F-B2FC-697F8E6A1074}" dt="2020-09-08T20:51:26.478" v="210" actId="1076"/>
          <ac:picMkLst>
            <pc:docMk/>
            <pc:sldMk cId="3810039122" sldId="276"/>
            <ac:picMk id="5" creationId="{9AE5FFBE-0A42-4910-AC03-67E2DF95BB21}"/>
          </ac:picMkLst>
        </pc:picChg>
        <pc:picChg chg="add del mod ord">
          <ac:chgData name="BRENO" userId="1db71ece-2104-44f2-9e52-979631d51120" providerId="ADAL" clId="{5CA43DE7-15FD-467F-B2FC-697F8E6A1074}" dt="2020-08-25T23:05:28.730" v="133" actId="478"/>
          <ac:picMkLst>
            <pc:docMk/>
            <pc:sldMk cId="3810039122" sldId="276"/>
            <ac:picMk id="7" creationId="{470BCE1E-9ABF-4D53-98D2-211A3D757E87}"/>
          </ac:picMkLst>
        </pc:picChg>
        <pc:picChg chg="add del mod">
          <ac:chgData name="BRENO" userId="1db71ece-2104-44f2-9e52-979631d51120" providerId="ADAL" clId="{5CA43DE7-15FD-467F-B2FC-697F8E6A1074}" dt="2020-09-08T20:48:16.175" v="203" actId="478"/>
          <ac:picMkLst>
            <pc:docMk/>
            <pc:sldMk cId="3810039122" sldId="276"/>
            <ac:picMk id="11" creationId="{F77CD039-896D-4450-A451-3001E060FC98}"/>
          </ac:picMkLst>
        </pc:picChg>
      </pc:sldChg>
      <pc:sldChg chg="delSp modSp new mod">
        <pc:chgData name="BRENO" userId="1db71ece-2104-44f2-9e52-979631d51120" providerId="ADAL" clId="{5CA43DE7-15FD-467F-B2FC-697F8E6A1074}" dt="2020-09-08T20:52:01.134" v="215" actId="1076"/>
        <pc:sldMkLst>
          <pc:docMk/>
          <pc:sldMk cId="4280877248" sldId="277"/>
        </pc:sldMkLst>
        <pc:spChg chg="mod">
          <ac:chgData name="BRENO" userId="1db71ece-2104-44f2-9e52-979631d51120" providerId="ADAL" clId="{5CA43DE7-15FD-467F-B2FC-697F8E6A1074}" dt="2020-09-08T20:52:01.134" v="215" actId="1076"/>
          <ac:spMkLst>
            <pc:docMk/>
            <pc:sldMk cId="4280877248" sldId="277"/>
            <ac:spMk id="2" creationId="{7AC8272E-EB0C-45EB-8BA9-94A1464A05D9}"/>
          </ac:spMkLst>
        </pc:spChg>
        <pc:spChg chg="del">
          <ac:chgData name="BRENO" userId="1db71ece-2104-44f2-9e52-979631d51120" providerId="ADAL" clId="{5CA43DE7-15FD-467F-B2FC-697F8E6A1074}" dt="2020-09-08T20:51:54.431" v="214" actId="478"/>
          <ac:spMkLst>
            <pc:docMk/>
            <pc:sldMk cId="4280877248" sldId="277"/>
            <ac:spMk id="3" creationId="{2757C778-B7EA-4AAC-B3B2-27D718EB0699}"/>
          </ac:spMkLst>
        </pc:spChg>
      </pc:sldChg>
      <pc:sldChg chg="delSp modSp new mod">
        <pc:chgData name="BRENO" userId="1db71ece-2104-44f2-9e52-979631d51120" providerId="ADAL" clId="{5CA43DE7-15FD-467F-B2FC-697F8E6A1074}" dt="2020-09-08T20:51:50.862" v="213" actId="1076"/>
        <pc:sldMkLst>
          <pc:docMk/>
          <pc:sldMk cId="4181013413" sldId="278"/>
        </pc:sldMkLst>
        <pc:spChg chg="mod">
          <ac:chgData name="BRENO" userId="1db71ece-2104-44f2-9e52-979631d51120" providerId="ADAL" clId="{5CA43DE7-15FD-467F-B2FC-697F8E6A1074}" dt="2020-09-08T20:51:50.862" v="213" actId="1076"/>
          <ac:spMkLst>
            <pc:docMk/>
            <pc:sldMk cId="4181013413" sldId="278"/>
            <ac:spMk id="2" creationId="{4BB03D7E-B45A-41CC-8BCD-1A361718D683}"/>
          </ac:spMkLst>
        </pc:spChg>
        <pc:spChg chg="del">
          <ac:chgData name="BRENO" userId="1db71ece-2104-44f2-9e52-979631d51120" providerId="ADAL" clId="{5CA43DE7-15FD-467F-B2FC-697F8E6A1074}" dt="2020-09-08T20:51:44.430" v="212" actId="478"/>
          <ac:spMkLst>
            <pc:docMk/>
            <pc:sldMk cId="4181013413" sldId="278"/>
            <ac:spMk id="3" creationId="{8851D728-B8B7-4833-9423-C86AD768E4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EBC13-F8B3-4D3B-9023-18B94FF5F7EC}" type="datetimeFigureOut">
              <a:rPr lang="pt-BR" smtClean="0"/>
              <a:t>11/12/2020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CDF77-C3A0-4BB4-829B-4B693A06EF7D}" type="slidenum">
              <a:rPr lang="pt-BR" smtClean="0"/>
              <a:t>‹nº›</a:t>
            </a:fld>
            <a:endParaRPr lang="pt-BR"/>
          </a:p>
        </p:txBody>
      </p:sp>
    </p:spTree>
    <p:extLst>
      <p:ext uri="{BB962C8B-B14F-4D97-AF65-F5344CB8AC3E}">
        <p14:creationId xmlns:p14="http://schemas.microsoft.com/office/powerpoint/2010/main" val="408166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t-BR"/>
              <a:t>Clique para editar o título Mestre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2B9F9F2-EDAB-4A5D-A540-6B6F86FEF2E7}" type="datetimeFigureOut">
              <a:rPr lang="en-US" smtClean="0"/>
              <a:t>12/11/2020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176941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2B9F9F2-EDAB-4A5D-A540-6B6F86FEF2E7}"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3208395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2B9F9F2-EDAB-4A5D-A540-6B6F86FEF2E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841368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2B9F9F2-EDAB-4A5D-A540-6B6F86FEF2E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460492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2B9F9F2-EDAB-4A5D-A540-6B6F86FEF2E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1073453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2B9F9F2-EDAB-4A5D-A540-6B6F86FEF2E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1158812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2B9F9F2-EDAB-4A5D-A540-6B6F86FEF2E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3408274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2B9F9F2-EDAB-4A5D-A540-6B6F86FEF2E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2949398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2B9F9F2-EDAB-4A5D-A540-6B6F86FEF2E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14698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2B9F9F2-EDAB-4A5D-A540-6B6F86FEF2E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202420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2B9F9F2-EDAB-4A5D-A540-6B6F86FEF2E7}"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191093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2B9F9F2-EDAB-4A5D-A540-6B6F86FEF2E7}"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194449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2B9F9F2-EDAB-4A5D-A540-6B6F86FEF2E7}"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23528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2B9F9F2-EDAB-4A5D-A540-6B6F86FEF2E7}"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314708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9F9F2-EDAB-4A5D-A540-6B6F86FEF2E7}"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36222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2B9F9F2-EDAB-4A5D-A540-6B6F86FEF2E7}"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1724794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2B9F9F2-EDAB-4A5D-A540-6B6F86FEF2E7}"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C5E67-36DA-4043-BCFA-37318F140AE7}" type="slidenum">
              <a:rPr lang="en-US" smtClean="0"/>
              <a:t>‹nº›</a:t>
            </a:fld>
            <a:endParaRPr lang="en-US"/>
          </a:p>
        </p:txBody>
      </p:sp>
    </p:spTree>
    <p:extLst>
      <p:ext uri="{BB962C8B-B14F-4D97-AF65-F5344CB8AC3E}">
        <p14:creationId xmlns:p14="http://schemas.microsoft.com/office/powerpoint/2010/main" val="85419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B9F9F2-EDAB-4A5D-A540-6B6F86FEF2E7}" type="datetimeFigureOut">
              <a:rPr lang="en-US" smtClean="0"/>
              <a:t>12/11/2020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CC5E67-36DA-4043-BCFA-37318F140AE7}" type="slidenum">
              <a:rPr lang="en-US" smtClean="0"/>
              <a:t>‹nº›</a:t>
            </a:fld>
            <a:endParaRPr lang="en-US"/>
          </a:p>
        </p:txBody>
      </p:sp>
    </p:spTree>
    <p:extLst>
      <p:ext uri="{BB962C8B-B14F-4D97-AF65-F5344CB8AC3E}">
        <p14:creationId xmlns:p14="http://schemas.microsoft.com/office/powerpoint/2010/main" val="4278678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com/Ciphyrus/loja-de-ma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F3855-8C61-447A-9FEE-7098ADFCFFD6}"/>
              </a:ext>
            </a:extLst>
          </p:cNvPr>
          <p:cNvSpPr>
            <a:spLocks noGrp="1"/>
          </p:cNvSpPr>
          <p:nvPr>
            <p:ph type="ctrTitle"/>
          </p:nvPr>
        </p:nvSpPr>
        <p:spPr/>
        <p:txBody>
          <a:bodyPr/>
          <a:lstStyle/>
          <a:p>
            <a:r>
              <a:rPr lang="pt-BR"/>
              <a:t>Projeto de LES</a:t>
            </a:r>
            <a:endParaRPr lang="pt-BR" dirty="0"/>
          </a:p>
        </p:txBody>
      </p:sp>
      <p:sp>
        <p:nvSpPr>
          <p:cNvPr id="3" name="Subtítulo 2">
            <a:extLst>
              <a:ext uri="{FF2B5EF4-FFF2-40B4-BE49-F238E27FC236}">
                <a16:creationId xmlns:a16="http://schemas.microsoft.com/office/drawing/2014/main" id="{CCE9658B-AA47-473B-A21C-7862D222638D}"/>
              </a:ext>
            </a:extLst>
          </p:cNvPr>
          <p:cNvSpPr>
            <a:spLocks noGrp="1"/>
          </p:cNvSpPr>
          <p:nvPr>
            <p:ph type="subTitle" idx="1"/>
          </p:nvPr>
        </p:nvSpPr>
        <p:spPr/>
        <p:txBody>
          <a:bodyPr/>
          <a:lstStyle/>
          <a:p>
            <a:r>
              <a:rPr lang="pt-BR"/>
              <a:t>Breno Gabriel Rodrigues da Silva</a:t>
            </a:r>
          </a:p>
          <a:p>
            <a:r>
              <a:rPr lang="en-US"/>
              <a:t>Lucas Ferreira dos Reis</a:t>
            </a:r>
          </a:p>
          <a:p>
            <a:r>
              <a:rPr lang="en-US"/>
              <a:t>GROUP ID: LT-821</a:t>
            </a:r>
            <a:endParaRPr lang="en-US" dirty="0"/>
          </a:p>
        </p:txBody>
      </p:sp>
    </p:spTree>
    <p:extLst>
      <p:ext uri="{BB962C8B-B14F-4D97-AF65-F5344CB8AC3E}">
        <p14:creationId xmlns:p14="http://schemas.microsoft.com/office/powerpoint/2010/main" val="345150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7CA-E778-4EBC-9D27-2221746E07BC}"/>
              </a:ext>
            </a:extLst>
          </p:cNvPr>
          <p:cNvSpPr>
            <a:spLocks noGrp="1"/>
          </p:cNvSpPr>
          <p:nvPr>
            <p:ph type="title"/>
          </p:nvPr>
        </p:nvSpPr>
        <p:spPr>
          <a:xfrm>
            <a:off x="1484310" y="383797"/>
            <a:ext cx="10018713" cy="1752599"/>
          </a:xfrm>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A2ABF134-B8C0-405B-95B8-1C45A01DA27F}"/>
              </a:ext>
            </a:extLst>
          </p:cNvPr>
          <p:cNvSpPr>
            <a:spLocks noGrp="1"/>
          </p:cNvSpPr>
          <p:nvPr>
            <p:ph idx="1"/>
          </p:nvPr>
        </p:nvSpPr>
        <p:spPr>
          <a:xfrm>
            <a:off x="1484310" y="1938557"/>
            <a:ext cx="10018713" cy="2024543"/>
          </a:xfrm>
        </p:spPr>
        <p:txBody>
          <a:bodyPr>
            <a:normAutofit/>
          </a:bodyPr>
          <a:lstStyle/>
          <a:p>
            <a:pPr marL="0" indent="0" algn="just">
              <a:lnSpc>
                <a:spcPct val="150000"/>
              </a:lnSpc>
              <a:spcAft>
                <a:spcPts val="800"/>
              </a:spcAft>
              <a:buNone/>
            </a:pPr>
            <a:r>
              <a:rPr lang="pt-BR" sz="1100" b="1" dirty="0">
                <a:effectLst/>
                <a:latin typeface="Arial" panose="020B0604020202020204" pitchFamily="34" charset="0"/>
                <a:ea typeface="Calibri" panose="020F0502020204030204" pitchFamily="34" charset="0"/>
                <a:cs typeface="Times New Roman" panose="02020603050405020304" pitchFamily="18" charset="0"/>
              </a:rPr>
              <a:t>Grupo: Cadastro de mangás</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100" dirty="0">
                <a:effectLst/>
                <a:latin typeface="Arial" panose="020B0604020202020204" pitchFamily="34" charset="0"/>
                <a:ea typeface="Calibri" panose="020F0502020204030204" pitchFamily="34" charset="0"/>
                <a:cs typeface="Times New Roman" panose="02020603050405020304" pitchFamily="18" charset="0"/>
              </a:rPr>
              <a:t>RNF0021    Código de mangá: Todo mangá cadastrado deve receber um código único no sistema. </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1100" dirty="0">
                <a:effectLst/>
                <a:latin typeface="Arial" panose="020B0604020202020204" pitchFamily="34" charset="0"/>
                <a:ea typeface="Calibri" panose="020F0502020204030204" pitchFamily="34" charset="0"/>
                <a:cs typeface="Times New Roman" panose="02020603050405020304" pitchFamily="18" charset="0"/>
              </a:rPr>
              <a:t>RNF0013    Cadastro de domínios: Deve haver um script de implantação do sistema que insere todos os registros de tabelas de domínio necessárias por exemplo: grupo de precificação, autor, editora, fornecedor etc.</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413006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7CA-E778-4EBC-9D27-2221746E07BC}"/>
              </a:ext>
            </a:extLst>
          </p:cNvPr>
          <p:cNvSpPr>
            <a:spLocks noGrp="1"/>
          </p:cNvSpPr>
          <p:nvPr>
            <p:ph type="title"/>
          </p:nvPr>
        </p:nvSpPr>
        <p:spPr>
          <a:xfrm>
            <a:off x="1484309" y="324724"/>
            <a:ext cx="10018713" cy="1752599"/>
          </a:xfrm>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A2ABF134-B8C0-405B-95B8-1C45A01DA27F}"/>
              </a:ext>
            </a:extLst>
          </p:cNvPr>
          <p:cNvSpPr>
            <a:spLocks noGrp="1"/>
          </p:cNvSpPr>
          <p:nvPr>
            <p:ph idx="1"/>
          </p:nvPr>
        </p:nvSpPr>
        <p:spPr>
          <a:xfrm>
            <a:off x="1484309" y="1656477"/>
            <a:ext cx="10018713" cy="3124201"/>
          </a:xfrm>
        </p:spPr>
        <p:txBody>
          <a:bodyPr>
            <a:normAutofit fontScale="77500" lnSpcReduction="20000"/>
          </a:bodyPr>
          <a:lstStyle/>
          <a:p>
            <a:pPr marL="0" indent="0" algn="just">
              <a:lnSpc>
                <a:spcPct val="150000"/>
              </a:lnSpc>
              <a:spcAft>
                <a:spcPts val="800"/>
              </a:spcAft>
              <a:buNone/>
            </a:pPr>
            <a:r>
              <a:rPr lang="pt-BR" sz="1600" b="1" dirty="0">
                <a:effectLst/>
                <a:latin typeface="Arial" panose="020B0604020202020204" pitchFamily="34" charset="0"/>
                <a:ea typeface="Calibri" panose="020F0502020204030204" pitchFamily="34" charset="0"/>
                <a:cs typeface="Times New Roman" panose="02020603050405020304" pitchFamily="18" charset="0"/>
              </a:rPr>
              <a:t>Grupo: Cadastro de Clientes</a:t>
            </a:r>
            <a:endParaRPr lang="pt-BR"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RNF0031    Senha forte: A senha cadastrada pelo usuário deve ser composta de pelo menos 8 caracteres, ter letras maiúsculas e minúsculas além de conter caracteres especiais.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RNF0032    Confirmação de senha: O usuário obrigatoriamente deve digitar duas vezes a mesma senha no momento do registro dela.</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RNF0033    Senha criptografada: A senha deve ser criptografada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RF0034    Alteração apenas de endereços: O sistema deve possibilitar que endereços de entrega ou cobrança possam ser alterados ou adicionados de forma simples sem a necessidade da edição dos demais dados cadastrais.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RNF0035    Código de cliente    Todo cliente cadastrado deve receber um código único no sistema.</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602436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7CA-E778-4EBC-9D27-2221746E07BC}"/>
              </a:ext>
            </a:extLst>
          </p:cNvPr>
          <p:cNvSpPr>
            <a:spLocks noGrp="1"/>
          </p:cNvSpPr>
          <p:nvPr>
            <p:ph type="title"/>
          </p:nvPr>
        </p:nvSpPr>
        <p:spPr>
          <a:xfrm>
            <a:off x="1484309" y="324724"/>
            <a:ext cx="10018713" cy="1752599"/>
          </a:xfrm>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A2ABF134-B8C0-405B-95B8-1C45A01DA27F}"/>
              </a:ext>
            </a:extLst>
          </p:cNvPr>
          <p:cNvSpPr>
            <a:spLocks noGrp="1"/>
          </p:cNvSpPr>
          <p:nvPr>
            <p:ph idx="1"/>
          </p:nvPr>
        </p:nvSpPr>
        <p:spPr>
          <a:xfrm>
            <a:off x="1484308" y="2077323"/>
            <a:ext cx="10018713" cy="1674303"/>
          </a:xfrm>
        </p:spPr>
        <p:txBody>
          <a:bodyPr>
            <a:normAutofit/>
          </a:bodyPr>
          <a:lstStyle/>
          <a:p>
            <a:pPr marL="0" indent="0" algn="just">
              <a:lnSpc>
                <a:spcPct val="150000"/>
              </a:lnSpc>
              <a:spcAft>
                <a:spcPts val="800"/>
              </a:spcAft>
              <a:buNone/>
            </a:pPr>
            <a:r>
              <a:rPr lang="pt-BR" sz="1100" b="1" dirty="0">
                <a:effectLst/>
                <a:latin typeface="Arial" panose="020B0604020202020204" pitchFamily="34" charset="0"/>
                <a:ea typeface="Calibri" panose="020F0502020204030204" pitchFamily="34" charset="0"/>
                <a:cs typeface="Times New Roman" panose="02020603050405020304" pitchFamily="18" charset="0"/>
              </a:rPr>
              <a:t>Grupo: Gerenciar Vendas Eletrônicas</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1100" dirty="0">
                <a:effectLst/>
                <a:latin typeface="Arial" panose="020B0604020202020204" pitchFamily="34" charset="0"/>
                <a:ea typeface="Calibri" panose="020F0502020204030204" pitchFamily="34" charset="0"/>
                <a:cs typeface="Times New Roman" panose="02020603050405020304" pitchFamily="18" charset="0"/>
              </a:rPr>
              <a:t>RNF0042    Apresentar itens retirados do carrinho    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6082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8272E-EB0C-45EB-8BA9-94A1464A05D9}"/>
              </a:ext>
            </a:extLst>
          </p:cNvPr>
          <p:cNvSpPr>
            <a:spLocks noGrp="1"/>
          </p:cNvSpPr>
          <p:nvPr>
            <p:ph type="title"/>
          </p:nvPr>
        </p:nvSpPr>
        <p:spPr>
          <a:xfrm>
            <a:off x="1086643" y="2552700"/>
            <a:ext cx="10018713" cy="1752599"/>
          </a:xfrm>
        </p:spPr>
        <p:txBody>
          <a:bodyPr/>
          <a:lstStyle/>
          <a:p>
            <a:r>
              <a:rPr lang="pt-BR"/>
              <a:t>Estimativa de Prazos: BACKEND</a:t>
            </a:r>
            <a:endParaRPr lang="pt-BR" dirty="0"/>
          </a:p>
        </p:txBody>
      </p:sp>
    </p:spTree>
    <p:extLst>
      <p:ext uri="{BB962C8B-B14F-4D97-AF65-F5344CB8AC3E}">
        <p14:creationId xmlns:p14="http://schemas.microsoft.com/office/powerpoint/2010/main" val="4280877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ço Reservado para Conteúdo 4">
            <a:extLst>
              <a:ext uri="{FF2B5EF4-FFF2-40B4-BE49-F238E27FC236}">
                <a16:creationId xmlns:a16="http://schemas.microsoft.com/office/drawing/2014/main" id="{6BB9D97B-9BEB-4F07-925F-CB327320AB88}"/>
              </a:ext>
            </a:extLst>
          </p:cNvPr>
          <p:cNvGraphicFramePr>
            <a:graphicFrameLocks noGrp="1"/>
          </p:cNvGraphicFramePr>
          <p:nvPr>
            <p:ph idx="1"/>
            <p:extLst>
              <p:ext uri="{D42A27DB-BD31-4B8C-83A1-F6EECF244321}">
                <p14:modId xmlns:p14="http://schemas.microsoft.com/office/powerpoint/2010/main" val="3186668349"/>
              </p:ext>
            </p:extLst>
          </p:nvPr>
        </p:nvGraphicFramePr>
        <p:xfrm>
          <a:off x="2010031" y="342906"/>
          <a:ext cx="8171937" cy="6172188"/>
        </p:xfrm>
        <a:graphic>
          <a:graphicData uri="http://schemas.openxmlformats.org/drawingml/2006/table">
            <a:tbl>
              <a:tblPr>
                <a:tableStyleId>{5C22544A-7EE6-4342-B048-85BDC9FD1C3A}</a:tableStyleId>
              </a:tblPr>
              <a:tblGrid>
                <a:gridCol w="4123871">
                  <a:extLst>
                    <a:ext uri="{9D8B030D-6E8A-4147-A177-3AD203B41FA5}">
                      <a16:colId xmlns:a16="http://schemas.microsoft.com/office/drawing/2014/main" val="49548058"/>
                    </a:ext>
                  </a:extLst>
                </a:gridCol>
                <a:gridCol w="1080241">
                  <a:extLst>
                    <a:ext uri="{9D8B030D-6E8A-4147-A177-3AD203B41FA5}">
                      <a16:colId xmlns:a16="http://schemas.microsoft.com/office/drawing/2014/main" val="1056895296"/>
                    </a:ext>
                  </a:extLst>
                </a:gridCol>
                <a:gridCol w="1080241">
                  <a:extLst>
                    <a:ext uri="{9D8B030D-6E8A-4147-A177-3AD203B41FA5}">
                      <a16:colId xmlns:a16="http://schemas.microsoft.com/office/drawing/2014/main" val="1237909212"/>
                    </a:ext>
                  </a:extLst>
                </a:gridCol>
                <a:gridCol w="1080241">
                  <a:extLst>
                    <a:ext uri="{9D8B030D-6E8A-4147-A177-3AD203B41FA5}">
                      <a16:colId xmlns:a16="http://schemas.microsoft.com/office/drawing/2014/main" val="3181774841"/>
                    </a:ext>
                  </a:extLst>
                </a:gridCol>
                <a:gridCol w="272905">
                  <a:extLst>
                    <a:ext uri="{9D8B030D-6E8A-4147-A177-3AD203B41FA5}">
                      <a16:colId xmlns:a16="http://schemas.microsoft.com/office/drawing/2014/main" val="495678572"/>
                    </a:ext>
                  </a:extLst>
                </a:gridCol>
                <a:gridCol w="261533">
                  <a:extLst>
                    <a:ext uri="{9D8B030D-6E8A-4147-A177-3AD203B41FA5}">
                      <a16:colId xmlns:a16="http://schemas.microsoft.com/office/drawing/2014/main" val="1196909455"/>
                    </a:ext>
                  </a:extLst>
                </a:gridCol>
                <a:gridCol w="272905">
                  <a:extLst>
                    <a:ext uri="{9D8B030D-6E8A-4147-A177-3AD203B41FA5}">
                      <a16:colId xmlns:a16="http://schemas.microsoft.com/office/drawing/2014/main" val="2070966446"/>
                    </a:ext>
                  </a:extLst>
                </a:gridCol>
              </a:tblGrid>
              <a:tr h="162426">
                <a:tc>
                  <a:txBody>
                    <a:bodyPr/>
                    <a:lstStyle/>
                    <a:p>
                      <a:pPr algn="ctr" fontAlgn="ctr"/>
                      <a:r>
                        <a:rPr lang="pt-BR" sz="500" u="none" strike="noStrike">
                          <a:effectLst/>
                        </a:rPr>
                        <a:t>Atividade</a:t>
                      </a:r>
                      <a:endParaRPr lang="pt-BR" sz="500" b="1"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Otimista</a:t>
                      </a:r>
                      <a:endParaRPr lang="pt-BR" sz="500" b="1"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Realista</a:t>
                      </a:r>
                      <a:endParaRPr lang="pt-BR" sz="500" b="1"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Pessimista</a:t>
                      </a:r>
                      <a:endParaRPr lang="pt-BR" sz="500" b="1" i="0" u="none" strike="noStrike">
                        <a:solidFill>
                          <a:srgbClr val="000000"/>
                        </a:solidFill>
                        <a:effectLst/>
                        <a:latin typeface="Calibri" panose="020F0502020204030204" pitchFamily="34" charset="0"/>
                      </a:endParaRPr>
                    </a:p>
                  </a:txBody>
                  <a:tcPr marL="3915" marR="3915" marT="3915" marB="0" anchor="ctr"/>
                </a:tc>
                <a:tc gridSpan="3">
                  <a:txBody>
                    <a:bodyPr/>
                    <a:lstStyle/>
                    <a:p>
                      <a:pPr algn="ctr" fontAlgn="ctr"/>
                      <a:r>
                        <a:rPr lang="pt-BR" sz="500" u="none" strike="noStrike">
                          <a:effectLst/>
                        </a:rPr>
                        <a:t>Certeza</a:t>
                      </a:r>
                      <a:endParaRPr lang="pt-BR" sz="500" b="1" i="0" u="none" strike="noStrike">
                        <a:solidFill>
                          <a:srgbClr val="000000"/>
                        </a:solidFill>
                        <a:effectLst/>
                        <a:latin typeface="Calibri" panose="020F0502020204030204" pitchFamily="34" charset="0"/>
                      </a:endParaRPr>
                    </a:p>
                  </a:txBody>
                  <a:tcPr marL="3915" marR="3915" marT="3915" marB="0" anchor="ct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4100753822"/>
                  </a:ext>
                </a:extLst>
              </a:tr>
              <a:tr h="162426">
                <a:tc>
                  <a:txBody>
                    <a:bodyPr/>
                    <a:lstStyle/>
                    <a:p>
                      <a:pPr algn="ctr" fontAlgn="ctr"/>
                      <a:r>
                        <a:rPr lang="pt-BR" sz="500" u="none" strike="noStrike">
                          <a:effectLst/>
                        </a:rPr>
                        <a:t>Backend</a:t>
                      </a:r>
                      <a:endParaRPr lang="pt-BR" sz="500" b="1"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3789670375"/>
                  </a:ext>
                </a:extLst>
              </a:tr>
              <a:tr h="162426">
                <a:tc>
                  <a:txBody>
                    <a:bodyPr/>
                    <a:lstStyle/>
                    <a:p>
                      <a:pPr algn="l" fontAlgn="ctr"/>
                      <a:r>
                        <a:rPr lang="pt-BR" sz="500" u="none" strike="noStrike">
                          <a:effectLst/>
                        </a:rPr>
                        <a:t>Modelar classes de domínio</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6</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1016844431"/>
                  </a:ext>
                </a:extLst>
              </a:tr>
              <a:tr h="162426">
                <a:tc>
                  <a:txBody>
                    <a:bodyPr/>
                    <a:lstStyle/>
                    <a:p>
                      <a:pPr algn="l" fontAlgn="ctr"/>
                      <a:r>
                        <a:rPr lang="pt-BR" sz="500" u="none" strike="noStrike">
                          <a:effectLst/>
                        </a:rPr>
                        <a:t>Modelar Banco de Dados</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8</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12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1257230389"/>
                  </a:ext>
                </a:extLst>
              </a:tr>
              <a:tr h="162426">
                <a:tc>
                  <a:txBody>
                    <a:bodyPr/>
                    <a:lstStyle/>
                    <a:p>
                      <a:pPr algn="l" fontAlgn="ctr"/>
                      <a:r>
                        <a:rPr lang="pt-BR" sz="500" u="none" strike="noStrike">
                          <a:effectLst/>
                        </a:rPr>
                        <a:t>Cadastrar Mangá</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6</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576308128"/>
                  </a:ext>
                </a:extLst>
              </a:tr>
              <a:tr h="162426">
                <a:tc>
                  <a:txBody>
                    <a:bodyPr/>
                    <a:lstStyle/>
                    <a:p>
                      <a:pPr algn="l" fontAlgn="ctr"/>
                      <a:r>
                        <a:rPr lang="pt-BR" sz="500" u="none" strike="noStrike">
                          <a:effectLst/>
                        </a:rPr>
                        <a:t>Consulta de Mangá</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6</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0061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2584299137"/>
                  </a:ext>
                </a:extLst>
              </a:tr>
              <a:tr h="162426">
                <a:tc>
                  <a:txBody>
                    <a:bodyPr/>
                    <a:lstStyle/>
                    <a:p>
                      <a:pPr algn="l" fontAlgn="ctr"/>
                      <a:r>
                        <a:rPr lang="pt-BR" sz="500" u="none" strike="noStrike">
                          <a:effectLst/>
                        </a:rPr>
                        <a:t>Alterar de Mangá</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7</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771602002"/>
                  </a:ext>
                </a:extLst>
              </a:tr>
              <a:tr h="162426">
                <a:tc>
                  <a:txBody>
                    <a:bodyPr/>
                    <a:lstStyle/>
                    <a:p>
                      <a:pPr algn="l" fontAlgn="b"/>
                      <a:r>
                        <a:rPr lang="pt-BR" sz="500" u="none" strike="noStrike">
                          <a:effectLst/>
                        </a:rPr>
                        <a:t>Inativar Cadastro de Mangá</a:t>
                      </a:r>
                      <a:endParaRPr lang="pt-BR" sz="500" b="0" i="0" u="none" strike="noStrike">
                        <a:solidFill>
                          <a:srgbClr val="000000"/>
                        </a:solidFill>
                        <a:effectLst/>
                        <a:latin typeface="Calibri" panose="020F0502020204030204" pitchFamily="34" charset="0"/>
                      </a:endParaRPr>
                    </a:p>
                  </a:txBody>
                  <a:tcPr marL="3915" marR="3915" marT="3915" marB="0" anchor="b"/>
                </a:tc>
                <a:tc>
                  <a:txBody>
                    <a:bodyPr/>
                    <a:lstStyle/>
                    <a:p>
                      <a:pPr algn="ctr" fontAlgn="ctr"/>
                      <a:r>
                        <a:rPr lang="pt-BR" sz="500" u="none" strike="noStrike">
                          <a:effectLst/>
                        </a:rPr>
                        <a:t>1</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0061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2449395255"/>
                  </a:ext>
                </a:extLst>
              </a:tr>
              <a:tr h="162426">
                <a:tc>
                  <a:txBody>
                    <a:bodyPr/>
                    <a:lstStyle/>
                    <a:p>
                      <a:pPr algn="l" fontAlgn="b"/>
                      <a:r>
                        <a:rPr lang="pt-BR" sz="500" u="none" strike="noStrike">
                          <a:effectLst/>
                        </a:rPr>
                        <a:t>Inativar Cadastro de Mangá de forma automática</a:t>
                      </a:r>
                      <a:endParaRPr lang="pt-BR" sz="500" b="0" i="0" u="none" strike="noStrike">
                        <a:solidFill>
                          <a:srgbClr val="000000"/>
                        </a:solidFill>
                        <a:effectLst/>
                        <a:latin typeface="Calibri" panose="020F0502020204030204" pitchFamily="34" charset="0"/>
                      </a:endParaRPr>
                    </a:p>
                  </a:txBody>
                  <a:tcPr marL="3915" marR="3915" marT="3915" marB="0" anchor="b"/>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7</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9</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2589511792"/>
                  </a:ext>
                </a:extLst>
              </a:tr>
              <a:tr h="162426">
                <a:tc>
                  <a:txBody>
                    <a:bodyPr/>
                    <a:lstStyle/>
                    <a:p>
                      <a:pPr algn="l" fontAlgn="b"/>
                      <a:r>
                        <a:rPr lang="pt-BR" sz="500" u="none" strike="noStrike">
                          <a:effectLst/>
                        </a:rPr>
                        <a:t>Ativar cadastro de mangás</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0061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187522632"/>
                  </a:ext>
                </a:extLst>
              </a:tr>
              <a:tr h="162426">
                <a:tc>
                  <a:txBody>
                    <a:bodyPr/>
                    <a:lstStyle/>
                    <a:p>
                      <a:pPr algn="l" fontAlgn="b"/>
                      <a:r>
                        <a:rPr lang="pt-BR" sz="500" u="none" strike="noStrike">
                          <a:effectLst/>
                        </a:rPr>
                        <a:t>Cadastrar cliente</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0061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808214784"/>
                  </a:ext>
                </a:extLst>
              </a:tr>
              <a:tr h="162426">
                <a:tc>
                  <a:txBody>
                    <a:bodyPr/>
                    <a:lstStyle/>
                    <a:p>
                      <a:pPr algn="l" fontAlgn="b"/>
                      <a:r>
                        <a:rPr lang="pt-BR" sz="500" u="none" strike="noStrike">
                          <a:effectLst/>
                        </a:rPr>
                        <a:t>Alterar cliente</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0061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628670942"/>
                  </a:ext>
                </a:extLst>
              </a:tr>
              <a:tr h="162426">
                <a:tc>
                  <a:txBody>
                    <a:bodyPr/>
                    <a:lstStyle/>
                    <a:p>
                      <a:pPr algn="l" fontAlgn="b"/>
                      <a:r>
                        <a:rPr lang="pt-BR" sz="500" u="none" strike="noStrike">
                          <a:effectLst/>
                        </a:rPr>
                        <a:t>Inativar cadastro de cliente</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1</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1802513606"/>
                  </a:ext>
                </a:extLst>
              </a:tr>
              <a:tr h="162426">
                <a:tc>
                  <a:txBody>
                    <a:bodyPr/>
                    <a:lstStyle/>
                    <a:p>
                      <a:pPr algn="l" fontAlgn="b"/>
                      <a:r>
                        <a:rPr lang="pt-BR" sz="500" u="none" strike="noStrike">
                          <a:effectLst/>
                        </a:rPr>
                        <a:t>Consulta de clientes</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1</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3719678460"/>
                  </a:ext>
                </a:extLst>
              </a:tr>
              <a:tr h="162426">
                <a:tc>
                  <a:txBody>
                    <a:bodyPr/>
                    <a:lstStyle/>
                    <a:p>
                      <a:pPr algn="l" fontAlgn="b"/>
                      <a:r>
                        <a:rPr lang="pt-BR" sz="500" u="none" strike="noStrike">
                          <a:effectLst/>
                        </a:rPr>
                        <a:t>Consulta de transações de Clientes</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3752716412"/>
                  </a:ext>
                </a:extLst>
              </a:tr>
              <a:tr h="162426">
                <a:tc>
                  <a:txBody>
                    <a:bodyPr/>
                    <a:lstStyle/>
                    <a:p>
                      <a:pPr algn="l" fontAlgn="b"/>
                      <a:r>
                        <a:rPr lang="pt-BR" sz="500" u="none" strike="noStrike">
                          <a:effectLst/>
                        </a:rPr>
                        <a:t>Cadastro de endereços de entrega de Cliente</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429267172"/>
                  </a:ext>
                </a:extLst>
              </a:tr>
              <a:tr h="162426">
                <a:tc>
                  <a:txBody>
                    <a:bodyPr/>
                    <a:lstStyle/>
                    <a:p>
                      <a:pPr algn="l" fontAlgn="b"/>
                      <a:r>
                        <a:rPr lang="pt-BR" sz="500" u="none" strike="noStrike">
                          <a:effectLst/>
                        </a:rPr>
                        <a:t>Cadastro de cartões de crédito de Cliente</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1813575526"/>
                  </a:ext>
                </a:extLst>
              </a:tr>
              <a:tr h="162426">
                <a:tc>
                  <a:txBody>
                    <a:bodyPr/>
                    <a:lstStyle/>
                    <a:p>
                      <a:pPr algn="l" fontAlgn="b"/>
                      <a:r>
                        <a:rPr lang="pt-BR" sz="500" u="none" strike="noStrike">
                          <a:effectLst/>
                        </a:rPr>
                        <a:t>Alteração apenas de senha de Cliente</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1037593098"/>
                  </a:ext>
                </a:extLst>
              </a:tr>
              <a:tr h="162426">
                <a:tc>
                  <a:txBody>
                    <a:bodyPr/>
                    <a:lstStyle/>
                    <a:p>
                      <a:pPr algn="l" fontAlgn="b"/>
                      <a:r>
                        <a:rPr lang="pt-BR" sz="500" u="none" strike="noStrike">
                          <a:effectLst/>
                        </a:rPr>
                        <a:t>Gerenciar carrinho de compra</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2589308514"/>
                  </a:ext>
                </a:extLst>
              </a:tr>
              <a:tr h="162426">
                <a:tc>
                  <a:txBody>
                    <a:bodyPr/>
                    <a:lstStyle/>
                    <a:p>
                      <a:pPr algn="l" fontAlgn="b"/>
                      <a:r>
                        <a:rPr lang="pt-BR" sz="500" u="none" strike="noStrike">
                          <a:effectLst/>
                        </a:rPr>
                        <a:t>Definir quantidade de itens no carrinho</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359830772"/>
                  </a:ext>
                </a:extLst>
              </a:tr>
              <a:tr h="162426">
                <a:tc>
                  <a:txBody>
                    <a:bodyPr/>
                    <a:lstStyle/>
                    <a:p>
                      <a:pPr algn="l" fontAlgn="b"/>
                      <a:r>
                        <a:rPr lang="pt-BR" sz="500" u="none" strike="noStrike">
                          <a:effectLst/>
                        </a:rPr>
                        <a:t>Realizar compra</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dirty="0">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1052438045"/>
                  </a:ext>
                </a:extLst>
              </a:tr>
              <a:tr h="162426">
                <a:tc>
                  <a:txBody>
                    <a:bodyPr/>
                    <a:lstStyle/>
                    <a:p>
                      <a:pPr algn="l" fontAlgn="b"/>
                      <a:r>
                        <a:rPr lang="pt-BR" sz="500" u="none" strike="noStrike">
                          <a:effectLst/>
                        </a:rPr>
                        <a:t>Calcular frete</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dirty="0">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2459604843"/>
                  </a:ext>
                </a:extLst>
              </a:tr>
              <a:tr h="162426">
                <a:tc>
                  <a:txBody>
                    <a:bodyPr/>
                    <a:lstStyle/>
                    <a:p>
                      <a:pPr algn="l" fontAlgn="b"/>
                      <a:r>
                        <a:rPr lang="pt-BR" sz="500" u="none" strike="noStrike">
                          <a:effectLst/>
                        </a:rPr>
                        <a:t>Selecionar endereço de entrega</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dirty="0">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2662979281"/>
                  </a:ext>
                </a:extLst>
              </a:tr>
              <a:tr h="162426">
                <a:tc>
                  <a:txBody>
                    <a:bodyPr/>
                    <a:lstStyle/>
                    <a:p>
                      <a:pPr algn="l" fontAlgn="b"/>
                      <a:r>
                        <a:rPr lang="pt-BR" sz="500" u="none" strike="noStrike">
                          <a:effectLst/>
                        </a:rPr>
                        <a:t>Selecionar forma de pagamento</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2781969446"/>
                  </a:ext>
                </a:extLst>
              </a:tr>
              <a:tr h="162426">
                <a:tc>
                  <a:txBody>
                    <a:bodyPr/>
                    <a:lstStyle/>
                    <a:p>
                      <a:pPr algn="l" fontAlgn="b"/>
                      <a:r>
                        <a:rPr lang="pt-BR" sz="500" u="none" strike="noStrike">
                          <a:effectLst/>
                        </a:rPr>
                        <a:t>Finalizar Compra</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495634451"/>
                  </a:ext>
                </a:extLst>
              </a:tr>
              <a:tr h="162426">
                <a:tc>
                  <a:txBody>
                    <a:bodyPr/>
                    <a:lstStyle/>
                    <a:p>
                      <a:pPr algn="l" fontAlgn="b"/>
                      <a:r>
                        <a:rPr lang="pt-BR" sz="500" u="none" strike="noStrike">
                          <a:effectLst/>
                        </a:rPr>
                        <a:t>Despachar produtos para entrega</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603998669"/>
                  </a:ext>
                </a:extLst>
              </a:tr>
              <a:tr h="162426">
                <a:tc>
                  <a:txBody>
                    <a:bodyPr/>
                    <a:lstStyle/>
                    <a:p>
                      <a:pPr algn="l" fontAlgn="b"/>
                      <a:r>
                        <a:rPr lang="pt-BR" sz="500" u="none" strike="noStrike">
                          <a:effectLst/>
                        </a:rPr>
                        <a:t>Produtos entregues</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3068264198"/>
                  </a:ext>
                </a:extLst>
              </a:tr>
              <a:tr h="162426">
                <a:tc>
                  <a:txBody>
                    <a:bodyPr/>
                    <a:lstStyle/>
                    <a:p>
                      <a:pPr algn="l" fontAlgn="b"/>
                      <a:r>
                        <a:rPr lang="pt-BR" sz="500" u="none" strike="noStrike">
                          <a:effectLst/>
                        </a:rPr>
                        <a:t>Solicitar troca</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560819731"/>
                  </a:ext>
                </a:extLst>
              </a:tr>
              <a:tr h="162426">
                <a:tc>
                  <a:txBody>
                    <a:bodyPr/>
                    <a:lstStyle/>
                    <a:p>
                      <a:pPr algn="l" fontAlgn="b"/>
                      <a:r>
                        <a:rPr lang="pt-BR" sz="500" u="none" strike="noStrike">
                          <a:effectLst/>
                        </a:rPr>
                        <a:t>Autorizar trocas</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1991313326"/>
                  </a:ext>
                </a:extLst>
              </a:tr>
              <a:tr h="162426">
                <a:tc>
                  <a:txBody>
                    <a:bodyPr/>
                    <a:lstStyle/>
                    <a:p>
                      <a:pPr algn="l" fontAlgn="b"/>
                      <a:r>
                        <a:rPr lang="pt-BR" sz="500" u="none" strike="noStrike">
                          <a:effectLst/>
                        </a:rPr>
                        <a:t>Visualização de trocas</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1717597823"/>
                  </a:ext>
                </a:extLst>
              </a:tr>
              <a:tr h="162426">
                <a:tc>
                  <a:txBody>
                    <a:bodyPr/>
                    <a:lstStyle/>
                    <a:p>
                      <a:pPr algn="l" fontAlgn="b"/>
                      <a:r>
                        <a:rPr lang="pt-BR" sz="500" u="none" strike="noStrike">
                          <a:effectLst/>
                        </a:rPr>
                        <a:t>Confirmar recebimento de itens para troca</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2794325092"/>
                  </a:ext>
                </a:extLst>
              </a:tr>
              <a:tr h="162426">
                <a:tc>
                  <a:txBody>
                    <a:bodyPr/>
                    <a:lstStyle/>
                    <a:p>
                      <a:pPr algn="l" fontAlgn="ctr"/>
                      <a:r>
                        <a:rPr lang="pt-BR" sz="500" u="none" strike="noStrike">
                          <a:effectLst/>
                        </a:rPr>
                        <a:t>Gerar cupom de troca após recebimento de itens</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1600324437"/>
                  </a:ext>
                </a:extLst>
              </a:tr>
              <a:tr h="162426">
                <a:tc>
                  <a:txBody>
                    <a:bodyPr/>
                    <a:lstStyle/>
                    <a:p>
                      <a:pPr algn="l" fontAlgn="ctr"/>
                      <a:r>
                        <a:rPr lang="pt-BR" sz="500" u="none" strike="noStrike">
                          <a:effectLst/>
                        </a:rPr>
                        <a:t>Realizar entrada em estoque</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3897295500"/>
                  </a:ext>
                </a:extLst>
              </a:tr>
              <a:tr h="162426">
                <a:tc>
                  <a:txBody>
                    <a:bodyPr/>
                    <a:lstStyle/>
                    <a:p>
                      <a:pPr algn="l" fontAlgn="b"/>
                      <a:r>
                        <a:rPr lang="pt-BR" sz="500" u="none" strike="noStrike">
                          <a:effectLst/>
                        </a:rPr>
                        <a:t>Calcular valor de venda</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3347042615"/>
                  </a:ext>
                </a:extLst>
              </a:tr>
              <a:tr h="162426">
                <a:tc>
                  <a:txBody>
                    <a:bodyPr/>
                    <a:lstStyle/>
                    <a:p>
                      <a:pPr algn="l" fontAlgn="b"/>
                      <a:r>
                        <a:rPr lang="pt-BR" sz="500" u="none" strike="noStrike">
                          <a:effectLst/>
                        </a:rPr>
                        <a:t>Dar baixa em estoque</a:t>
                      </a:r>
                      <a:endParaRPr lang="pt-BR" sz="500" b="0" i="0" u="none" strike="noStrike">
                        <a:solidFill>
                          <a:srgbClr val="000000"/>
                        </a:solidFill>
                        <a:effectLst/>
                        <a:latin typeface="Arial" panose="020B0604020202020204" pitchFamily="34" charset="0"/>
                      </a:endParaRPr>
                    </a:p>
                  </a:txBody>
                  <a:tcPr marL="3915" marR="3915" marT="3915" marB="0" anchor="b"/>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615243258"/>
                  </a:ext>
                </a:extLst>
              </a:tr>
              <a:tr h="162426">
                <a:tc>
                  <a:txBody>
                    <a:bodyPr/>
                    <a:lstStyle/>
                    <a:p>
                      <a:pPr algn="l" fontAlgn="ctr"/>
                      <a:r>
                        <a:rPr lang="pt-BR" sz="500" u="none" strike="noStrike">
                          <a:effectLst/>
                        </a:rPr>
                        <a:t>Realizar reentrada em estoque</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991785618"/>
                  </a:ext>
                </a:extLst>
              </a:tr>
              <a:tr h="162426">
                <a:tc>
                  <a:txBody>
                    <a:bodyPr/>
                    <a:lstStyle/>
                    <a:p>
                      <a:pPr algn="l" fontAlgn="ctr"/>
                      <a:r>
                        <a:rPr lang="pt-BR" sz="500" u="none" strike="noStrike">
                          <a:effectLst/>
                        </a:rPr>
                        <a:t>Funcionalidades de Administrador</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2253487135"/>
                  </a:ext>
                </a:extLst>
              </a:tr>
              <a:tr h="162426">
                <a:tc>
                  <a:txBody>
                    <a:bodyPr/>
                    <a:lstStyle/>
                    <a:p>
                      <a:pPr algn="l" fontAlgn="ctr"/>
                      <a:r>
                        <a:rPr lang="pt-BR" sz="500" u="none" strike="noStrike">
                          <a:effectLst/>
                        </a:rPr>
                        <a:t>Log de transação</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3915" marR="3915" marT="3915" marB="0" anchor="ctr"/>
                </a:tc>
                <a:tc>
                  <a:txBody>
                    <a:bodyPr/>
                    <a:lstStyle/>
                    <a:p>
                      <a:pPr algn="ctr" fontAlgn="ctr"/>
                      <a:endParaRPr lang="pt-BR" sz="500" b="0" i="0" u="none" strike="noStrike" dirty="0">
                        <a:solidFill>
                          <a:srgbClr val="000000"/>
                        </a:solidFill>
                        <a:effectLst/>
                        <a:latin typeface="Calibri" panose="020F0502020204030204" pitchFamily="34" charset="0"/>
                      </a:endParaRPr>
                    </a:p>
                  </a:txBody>
                  <a:tcPr marL="3915" marR="3915" marT="3915" marB="0" anchor="ctr"/>
                </a:tc>
                <a:extLst>
                  <a:ext uri="{0D108BD9-81ED-4DB2-BD59-A6C34878D82A}">
                    <a16:rowId xmlns:a16="http://schemas.microsoft.com/office/drawing/2014/main" val="2970607416"/>
                  </a:ext>
                </a:extLst>
              </a:tr>
            </a:tbl>
          </a:graphicData>
        </a:graphic>
      </p:graphicFrame>
    </p:spTree>
    <p:extLst>
      <p:ext uri="{BB962C8B-B14F-4D97-AF65-F5344CB8AC3E}">
        <p14:creationId xmlns:p14="http://schemas.microsoft.com/office/powerpoint/2010/main" val="388036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03D7E-B45A-41CC-8BCD-1A361718D683}"/>
              </a:ext>
            </a:extLst>
          </p:cNvPr>
          <p:cNvSpPr>
            <a:spLocks noGrp="1"/>
          </p:cNvSpPr>
          <p:nvPr>
            <p:ph type="title"/>
          </p:nvPr>
        </p:nvSpPr>
        <p:spPr>
          <a:xfrm>
            <a:off x="1086643" y="2711548"/>
            <a:ext cx="10018713" cy="1752599"/>
          </a:xfrm>
        </p:spPr>
        <p:txBody>
          <a:bodyPr/>
          <a:lstStyle/>
          <a:p>
            <a:r>
              <a:rPr lang="pt-BR"/>
              <a:t>Estimativa de Prazos: FRONTEND</a:t>
            </a:r>
            <a:endParaRPr lang="pt-BR" dirty="0"/>
          </a:p>
        </p:txBody>
      </p:sp>
    </p:spTree>
    <p:extLst>
      <p:ext uri="{BB962C8B-B14F-4D97-AF65-F5344CB8AC3E}">
        <p14:creationId xmlns:p14="http://schemas.microsoft.com/office/powerpoint/2010/main" val="418101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95B206C-58EB-4A10-B2B9-BBD14ABAFD07}"/>
              </a:ext>
            </a:extLst>
          </p:cNvPr>
          <p:cNvSpPr>
            <a:spLocks noGrp="1"/>
          </p:cNvSpPr>
          <p:nvPr>
            <p:ph type="title"/>
          </p:nvPr>
        </p:nvSpPr>
        <p:spPr/>
        <p:txBody>
          <a:bodyPr/>
          <a:lstStyle/>
          <a:p>
            <a:endParaRPr lang="pt-BR" dirty="0"/>
          </a:p>
        </p:txBody>
      </p:sp>
      <p:graphicFrame>
        <p:nvGraphicFramePr>
          <p:cNvPr id="4" name="Espaço Reservado para Conteúdo 3">
            <a:extLst>
              <a:ext uri="{FF2B5EF4-FFF2-40B4-BE49-F238E27FC236}">
                <a16:creationId xmlns:a16="http://schemas.microsoft.com/office/drawing/2014/main" id="{09F1BA4E-B5AD-41F4-9AE0-9E917EE1A542}"/>
              </a:ext>
            </a:extLst>
          </p:cNvPr>
          <p:cNvGraphicFramePr>
            <a:graphicFrameLocks noGrp="1"/>
          </p:cNvGraphicFramePr>
          <p:nvPr>
            <p:ph idx="1"/>
            <p:extLst>
              <p:ext uri="{D42A27DB-BD31-4B8C-83A1-F6EECF244321}">
                <p14:modId xmlns:p14="http://schemas.microsoft.com/office/powerpoint/2010/main" val="2182062695"/>
              </p:ext>
            </p:extLst>
          </p:nvPr>
        </p:nvGraphicFramePr>
        <p:xfrm>
          <a:off x="2471351" y="1106962"/>
          <a:ext cx="7249298" cy="4644075"/>
        </p:xfrm>
        <a:graphic>
          <a:graphicData uri="http://schemas.openxmlformats.org/drawingml/2006/table">
            <a:tbl>
              <a:tblPr>
                <a:tableStyleId>{5C22544A-7EE6-4342-B048-85BDC9FD1C3A}</a:tableStyleId>
              </a:tblPr>
              <a:tblGrid>
                <a:gridCol w="1035614">
                  <a:extLst>
                    <a:ext uri="{9D8B030D-6E8A-4147-A177-3AD203B41FA5}">
                      <a16:colId xmlns:a16="http://schemas.microsoft.com/office/drawing/2014/main" val="719132780"/>
                    </a:ext>
                  </a:extLst>
                </a:gridCol>
                <a:gridCol w="1035614">
                  <a:extLst>
                    <a:ext uri="{9D8B030D-6E8A-4147-A177-3AD203B41FA5}">
                      <a16:colId xmlns:a16="http://schemas.microsoft.com/office/drawing/2014/main" val="1595103772"/>
                    </a:ext>
                  </a:extLst>
                </a:gridCol>
                <a:gridCol w="1035614">
                  <a:extLst>
                    <a:ext uri="{9D8B030D-6E8A-4147-A177-3AD203B41FA5}">
                      <a16:colId xmlns:a16="http://schemas.microsoft.com/office/drawing/2014/main" val="4171438513"/>
                    </a:ext>
                  </a:extLst>
                </a:gridCol>
                <a:gridCol w="1035614">
                  <a:extLst>
                    <a:ext uri="{9D8B030D-6E8A-4147-A177-3AD203B41FA5}">
                      <a16:colId xmlns:a16="http://schemas.microsoft.com/office/drawing/2014/main" val="1469885389"/>
                    </a:ext>
                  </a:extLst>
                </a:gridCol>
                <a:gridCol w="1035614">
                  <a:extLst>
                    <a:ext uri="{9D8B030D-6E8A-4147-A177-3AD203B41FA5}">
                      <a16:colId xmlns:a16="http://schemas.microsoft.com/office/drawing/2014/main" val="4267166618"/>
                    </a:ext>
                  </a:extLst>
                </a:gridCol>
                <a:gridCol w="1035614">
                  <a:extLst>
                    <a:ext uri="{9D8B030D-6E8A-4147-A177-3AD203B41FA5}">
                      <a16:colId xmlns:a16="http://schemas.microsoft.com/office/drawing/2014/main" val="3461126241"/>
                    </a:ext>
                  </a:extLst>
                </a:gridCol>
                <a:gridCol w="1035614">
                  <a:extLst>
                    <a:ext uri="{9D8B030D-6E8A-4147-A177-3AD203B41FA5}">
                      <a16:colId xmlns:a16="http://schemas.microsoft.com/office/drawing/2014/main" val="4133610916"/>
                    </a:ext>
                  </a:extLst>
                </a:gridCol>
              </a:tblGrid>
              <a:tr h="130696">
                <a:tc>
                  <a:txBody>
                    <a:bodyPr/>
                    <a:lstStyle/>
                    <a:p>
                      <a:pPr algn="ctr" fontAlgn="ctr"/>
                      <a:r>
                        <a:rPr lang="pt-BR" sz="500" u="none" strike="noStrike">
                          <a:effectLst/>
                        </a:rPr>
                        <a:t>Atividade</a:t>
                      </a:r>
                      <a:endParaRPr lang="pt-BR" sz="500" b="1"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Otimista</a:t>
                      </a:r>
                      <a:endParaRPr lang="pt-BR" sz="500" b="1"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Realista</a:t>
                      </a:r>
                      <a:endParaRPr lang="pt-BR" sz="500" b="1"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Pessimista</a:t>
                      </a:r>
                      <a:endParaRPr lang="pt-BR" sz="500" b="1" i="0" u="none" strike="noStrike">
                        <a:solidFill>
                          <a:srgbClr val="000000"/>
                        </a:solidFill>
                        <a:effectLst/>
                        <a:latin typeface="Calibri" panose="020F0502020204030204" pitchFamily="34" charset="0"/>
                      </a:endParaRPr>
                    </a:p>
                  </a:txBody>
                  <a:tcPr marL="4187" marR="4187" marT="4187" marB="0" anchor="ctr"/>
                </a:tc>
                <a:tc gridSpan="3">
                  <a:txBody>
                    <a:bodyPr/>
                    <a:lstStyle/>
                    <a:p>
                      <a:pPr algn="ctr" fontAlgn="ctr"/>
                      <a:r>
                        <a:rPr lang="pt-BR" sz="500" u="none" strike="noStrike">
                          <a:effectLst/>
                        </a:rPr>
                        <a:t>Certeza</a:t>
                      </a:r>
                      <a:endParaRPr lang="pt-BR" sz="500" b="1" i="0" u="none" strike="noStrike">
                        <a:solidFill>
                          <a:srgbClr val="000000"/>
                        </a:solidFill>
                        <a:effectLst/>
                        <a:latin typeface="Calibri" panose="020F0502020204030204" pitchFamily="34" charset="0"/>
                      </a:endParaRPr>
                    </a:p>
                  </a:txBody>
                  <a:tcPr marL="4187" marR="4187" marT="4187" marB="0" anchor="ct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67425848"/>
                  </a:ext>
                </a:extLst>
              </a:tr>
              <a:tr h="130696">
                <a:tc>
                  <a:txBody>
                    <a:bodyPr/>
                    <a:lstStyle/>
                    <a:p>
                      <a:pPr algn="ctr" fontAlgn="ctr"/>
                      <a:r>
                        <a:rPr lang="pt-BR" sz="500" u="none" strike="noStrike">
                          <a:effectLst/>
                        </a:rPr>
                        <a:t>Frontend</a:t>
                      </a:r>
                      <a:endParaRPr lang="pt-BR" sz="500" b="1"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 </a:t>
                      </a:r>
                      <a:endParaRPr lang="pt-BR" sz="500" b="1"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3831778961"/>
                  </a:ext>
                </a:extLst>
              </a:tr>
              <a:tr h="364705">
                <a:tc>
                  <a:txBody>
                    <a:bodyPr/>
                    <a:lstStyle/>
                    <a:p>
                      <a:pPr algn="l" fontAlgn="ctr"/>
                      <a:r>
                        <a:rPr lang="pt-BR" sz="500" u="none" strike="noStrike">
                          <a:effectLst/>
                        </a:rPr>
                        <a:t>Tela de Cadastro de Mangá</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6</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9</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3909867665"/>
                  </a:ext>
                </a:extLst>
              </a:tr>
              <a:tr h="364705">
                <a:tc>
                  <a:txBody>
                    <a:bodyPr/>
                    <a:lstStyle/>
                    <a:p>
                      <a:pPr algn="l" fontAlgn="ctr"/>
                      <a:r>
                        <a:rPr lang="pt-BR" sz="500" u="none" strike="noStrike">
                          <a:effectLst/>
                        </a:rPr>
                        <a:t>Tela de Consulta de Mangá</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7</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1102335276"/>
                  </a:ext>
                </a:extLst>
              </a:tr>
              <a:tr h="364705">
                <a:tc>
                  <a:txBody>
                    <a:bodyPr/>
                    <a:lstStyle/>
                    <a:p>
                      <a:pPr algn="l" fontAlgn="ctr"/>
                      <a:r>
                        <a:rPr lang="pt-BR" sz="500" u="none" strike="noStrike">
                          <a:effectLst/>
                        </a:rPr>
                        <a:t>Tela de Alteração de Mangá</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3342492974"/>
                  </a:ext>
                </a:extLst>
              </a:tr>
              <a:tr h="364705">
                <a:tc>
                  <a:txBody>
                    <a:bodyPr/>
                    <a:lstStyle/>
                    <a:p>
                      <a:pPr algn="l" fontAlgn="ctr"/>
                      <a:r>
                        <a:rPr lang="pt-BR" sz="500" u="none" strike="noStrike">
                          <a:effectLst/>
                        </a:rPr>
                        <a:t>Tela de Cadastro de Cliente</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7</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0061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2919009585"/>
                  </a:ext>
                </a:extLst>
              </a:tr>
              <a:tr h="364705">
                <a:tc>
                  <a:txBody>
                    <a:bodyPr/>
                    <a:lstStyle/>
                    <a:p>
                      <a:pPr algn="l" fontAlgn="ctr"/>
                      <a:r>
                        <a:rPr lang="pt-BR" sz="500" u="none" strike="noStrike">
                          <a:effectLst/>
                        </a:rPr>
                        <a:t>Tela de Alteração de Cliente</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4141776660"/>
                  </a:ext>
                </a:extLst>
              </a:tr>
              <a:tr h="364705">
                <a:tc>
                  <a:txBody>
                    <a:bodyPr/>
                    <a:lstStyle/>
                    <a:p>
                      <a:pPr algn="l" fontAlgn="ctr"/>
                      <a:r>
                        <a:rPr lang="pt-BR" sz="500" u="none" strike="noStrike">
                          <a:effectLst/>
                        </a:rPr>
                        <a:t>Tela de Consulta de Cliente</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2</a:t>
                      </a:r>
                      <a:endParaRPr lang="pt-BR" sz="500" b="0" i="0" u="none" strike="noStrike" dirty="0">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558467857"/>
                  </a:ext>
                </a:extLst>
              </a:tr>
              <a:tr h="364705">
                <a:tc>
                  <a:txBody>
                    <a:bodyPr/>
                    <a:lstStyle/>
                    <a:p>
                      <a:pPr algn="l" fontAlgn="ctr"/>
                      <a:r>
                        <a:rPr lang="pt-BR" sz="500" u="none" strike="noStrike">
                          <a:effectLst/>
                        </a:rPr>
                        <a:t>Tela de Carrinho de Compras</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542651683"/>
                  </a:ext>
                </a:extLst>
              </a:tr>
              <a:tr h="364705">
                <a:tc>
                  <a:txBody>
                    <a:bodyPr/>
                    <a:lstStyle/>
                    <a:p>
                      <a:pPr algn="l" fontAlgn="ctr"/>
                      <a:r>
                        <a:rPr lang="pt-BR" sz="500" u="none" strike="noStrike">
                          <a:effectLst/>
                        </a:rPr>
                        <a:t>Tela de Check-out de Compras</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1478036064"/>
                  </a:ext>
                </a:extLst>
              </a:tr>
              <a:tr h="364705">
                <a:tc>
                  <a:txBody>
                    <a:bodyPr/>
                    <a:lstStyle/>
                    <a:p>
                      <a:pPr algn="l" fontAlgn="ctr"/>
                      <a:r>
                        <a:rPr lang="pt-BR" sz="500" u="none" strike="noStrike">
                          <a:effectLst/>
                        </a:rPr>
                        <a:t>Tela de Finalizar Compras</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2</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2794603516"/>
                  </a:ext>
                </a:extLst>
              </a:tr>
              <a:tr h="245211">
                <a:tc>
                  <a:txBody>
                    <a:bodyPr/>
                    <a:lstStyle/>
                    <a:p>
                      <a:pPr algn="l" fontAlgn="ctr"/>
                      <a:r>
                        <a:rPr lang="pt-BR" sz="500" u="none" strike="noStrike">
                          <a:effectLst/>
                        </a:rPr>
                        <a:t>Tela de Lista de Pedidos</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6</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47618037"/>
                  </a:ext>
                </a:extLst>
              </a:tr>
              <a:tr h="245211">
                <a:tc>
                  <a:txBody>
                    <a:bodyPr/>
                    <a:lstStyle/>
                    <a:p>
                      <a:pPr algn="l" fontAlgn="ctr"/>
                      <a:r>
                        <a:rPr lang="pt-BR" sz="500" u="none" strike="noStrike">
                          <a:effectLst/>
                        </a:rPr>
                        <a:t>Tela de Pedido</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6</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3547155401"/>
                  </a:ext>
                </a:extLst>
              </a:tr>
              <a:tr h="364705">
                <a:tc>
                  <a:txBody>
                    <a:bodyPr/>
                    <a:lstStyle/>
                    <a:p>
                      <a:pPr algn="l" fontAlgn="ctr"/>
                      <a:r>
                        <a:rPr lang="pt-BR" sz="500" u="none" strike="noStrike">
                          <a:effectLst/>
                        </a:rPr>
                        <a:t>Tela de Administrador</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3</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4</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6</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57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1715814532"/>
                  </a:ext>
                </a:extLst>
              </a:tr>
              <a:tr h="245211">
                <a:tc>
                  <a:txBody>
                    <a:bodyPr/>
                    <a:lstStyle/>
                    <a:p>
                      <a:pPr algn="l" fontAlgn="ctr"/>
                      <a:r>
                        <a:rPr lang="pt-BR" sz="500" u="none" strike="noStrike">
                          <a:effectLst/>
                        </a:rPr>
                        <a:t>Tela de gráfico</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5</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10</a:t>
                      </a: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15</a:t>
                      </a:r>
                      <a:endParaRPr lang="pt-BR" sz="500" b="0" i="0" u="none" strike="noStrike" dirty="0">
                        <a:solidFill>
                          <a:srgbClr val="000000"/>
                        </a:solidFill>
                        <a:effectLst/>
                        <a:latin typeface="Calibri" panose="020F0502020204030204" pitchFamily="34" charset="0"/>
                      </a:endParaRPr>
                    </a:p>
                  </a:txBody>
                  <a:tcPr marL="4187" marR="4187" marT="4187" marB="0" anchor="ctr"/>
                </a:tc>
                <a:tc>
                  <a:txBody>
                    <a:bodyPr/>
                    <a:lstStyle/>
                    <a:p>
                      <a:pPr algn="ctr" fontAlgn="ctr"/>
                      <a:r>
                        <a:rPr lang="pt-BR" sz="500" u="none" strike="noStrike">
                          <a:effectLst/>
                        </a:rPr>
                        <a:t>:(</a:t>
                      </a:r>
                      <a:endParaRPr lang="pt-BR" sz="500" b="0" i="0" u="none" strike="noStrike">
                        <a:solidFill>
                          <a:srgbClr val="9C0006"/>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a:solidFill>
                          <a:srgbClr val="000000"/>
                        </a:solidFill>
                        <a:effectLst/>
                        <a:latin typeface="Calibri" panose="020F0502020204030204" pitchFamily="34" charset="0"/>
                      </a:endParaRPr>
                    </a:p>
                  </a:txBody>
                  <a:tcPr marL="4187" marR="4187" marT="4187" marB="0" anchor="ctr"/>
                </a:tc>
                <a:tc>
                  <a:txBody>
                    <a:bodyPr/>
                    <a:lstStyle/>
                    <a:p>
                      <a:pPr algn="ctr" fontAlgn="ctr"/>
                      <a:endParaRPr lang="pt-BR" sz="500" b="0" i="0" u="none" strike="noStrike" dirty="0">
                        <a:solidFill>
                          <a:srgbClr val="000000"/>
                        </a:solidFill>
                        <a:effectLst/>
                        <a:latin typeface="Calibri" panose="020F0502020204030204" pitchFamily="34" charset="0"/>
                      </a:endParaRPr>
                    </a:p>
                  </a:txBody>
                  <a:tcPr marL="4187" marR="4187" marT="4187" marB="0" anchor="ctr"/>
                </a:tc>
                <a:extLst>
                  <a:ext uri="{0D108BD9-81ED-4DB2-BD59-A6C34878D82A}">
                    <a16:rowId xmlns:a16="http://schemas.microsoft.com/office/drawing/2014/main" val="324134603"/>
                  </a:ext>
                </a:extLst>
              </a:tr>
            </a:tbl>
          </a:graphicData>
        </a:graphic>
      </p:graphicFrame>
    </p:spTree>
    <p:extLst>
      <p:ext uri="{BB962C8B-B14F-4D97-AF65-F5344CB8AC3E}">
        <p14:creationId xmlns:p14="http://schemas.microsoft.com/office/powerpoint/2010/main" val="1677312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D7680-AFEA-4BE4-864B-F06A9DE711D6}"/>
              </a:ext>
            </a:extLst>
          </p:cNvPr>
          <p:cNvSpPr>
            <a:spLocks noGrp="1"/>
          </p:cNvSpPr>
          <p:nvPr>
            <p:ph type="title"/>
          </p:nvPr>
        </p:nvSpPr>
        <p:spPr>
          <a:xfrm>
            <a:off x="1431437" y="685800"/>
            <a:ext cx="10018713" cy="1752599"/>
          </a:xfrm>
        </p:spPr>
        <p:txBody>
          <a:bodyPr/>
          <a:lstStyle/>
          <a:p>
            <a:r>
              <a:rPr lang="pt-BR" dirty="0"/>
              <a:t>Estimativa de tempo total do projeto</a:t>
            </a:r>
          </a:p>
        </p:txBody>
      </p:sp>
      <p:sp>
        <p:nvSpPr>
          <p:cNvPr id="9" name="Espaço Reservado para Conteúdo 8">
            <a:extLst>
              <a:ext uri="{FF2B5EF4-FFF2-40B4-BE49-F238E27FC236}">
                <a16:creationId xmlns:a16="http://schemas.microsoft.com/office/drawing/2014/main" id="{5CCF648D-3267-42FF-ABBE-2A48DC3A5022}"/>
              </a:ext>
            </a:extLst>
          </p:cNvPr>
          <p:cNvSpPr>
            <a:spLocks noGrp="1"/>
          </p:cNvSpPr>
          <p:nvPr>
            <p:ph idx="1"/>
          </p:nvPr>
        </p:nvSpPr>
        <p:spPr/>
        <p:txBody>
          <a:bodyPr/>
          <a:lstStyle/>
          <a:p>
            <a:endParaRPr lang="pt-BR"/>
          </a:p>
        </p:txBody>
      </p:sp>
      <p:pic>
        <p:nvPicPr>
          <p:cNvPr id="3" name="Imagem 2">
            <a:extLst>
              <a:ext uri="{FF2B5EF4-FFF2-40B4-BE49-F238E27FC236}">
                <a16:creationId xmlns:a16="http://schemas.microsoft.com/office/drawing/2014/main" id="{B1CA3A95-2074-42AA-8715-AADE516AB070}"/>
              </a:ext>
            </a:extLst>
          </p:cNvPr>
          <p:cNvPicPr>
            <a:picLocks noChangeAspect="1"/>
          </p:cNvPicPr>
          <p:nvPr/>
        </p:nvPicPr>
        <p:blipFill>
          <a:blip r:embed="rId2"/>
          <a:stretch>
            <a:fillRect/>
          </a:stretch>
        </p:blipFill>
        <p:spPr>
          <a:xfrm>
            <a:off x="2821460" y="3057525"/>
            <a:ext cx="6549080" cy="371475"/>
          </a:xfrm>
          <a:prstGeom prst="rect">
            <a:avLst/>
          </a:prstGeom>
        </p:spPr>
      </p:pic>
    </p:spTree>
    <p:extLst>
      <p:ext uri="{BB962C8B-B14F-4D97-AF65-F5344CB8AC3E}">
        <p14:creationId xmlns:p14="http://schemas.microsoft.com/office/powerpoint/2010/main" val="3810039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3AF4B-5865-4F5D-ADD3-3E0A17AF00DF}"/>
              </a:ext>
            </a:extLst>
          </p:cNvPr>
          <p:cNvSpPr>
            <a:spLocks noGrp="1"/>
          </p:cNvSpPr>
          <p:nvPr>
            <p:ph type="title"/>
          </p:nvPr>
        </p:nvSpPr>
        <p:spPr/>
        <p:txBody>
          <a:bodyPr/>
          <a:lstStyle/>
          <a:p>
            <a:r>
              <a:rPr lang="pt-BR" dirty="0"/>
              <a:t>Proposta comercial - Escopo</a:t>
            </a:r>
          </a:p>
        </p:txBody>
      </p:sp>
      <p:graphicFrame>
        <p:nvGraphicFramePr>
          <p:cNvPr id="5" name="Espaço Reservado para Conteúdo 4">
            <a:extLst>
              <a:ext uri="{FF2B5EF4-FFF2-40B4-BE49-F238E27FC236}">
                <a16:creationId xmlns:a16="http://schemas.microsoft.com/office/drawing/2014/main" id="{2E9B22D0-4962-4C20-AE53-99655BFB1E45}"/>
              </a:ext>
            </a:extLst>
          </p:cNvPr>
          <p:cNvGraphicFramePr>
            <a:graphicFrameLocks noGrp="1"/>
          </p:cNvGraphicFramePr>
          <p:nvPr>
            <p:ph idx="1"/>
            <p:extLst>
              <p:ext uri="{D42A27DB-BD31-4B8C-83A1-F6EECF244321}">
                <p14:modId xmlns:p14="http://schemas.microsoft.com/office/powerpoint/2010/main" val="1992642896"/>
              </p:ext>
            </p:extLst>
          </p:nvPr>
        </p:nvGraphicFramePr>
        <p:xfrm>
          <a:off x="1484311" y="1978511"/>
          <a:ext cx="10018710" cy="4286674"/>
        </p:xfrm>
        <a:graphic>
          <a:graphicData uri="http://schemas.openxmlformats.org/drawingml/2006/table">
            <a:tbl>
              <a:tblPr bandRow="1">
                <a:tableStyleId>{5C22544A-7EE6-4342-B048-85BDC9FD1C3A}</a:tableStyleId>
              </a:tblPr>
              <a:tblGrid>
                <a:gridCol w="2946357">
                  <a:extLst>
                    <a:ext uri="{9D8B030D-6E8A-4147-A177-3AD203B41FA5}">
                      <a16:colId xmlns:a16="http://schemas.microsoft.com/office/drawing/2014/main" val="270219225"/>
                    </a:ext>
                  </a:extLst>
                </a:gridCol>
                <a:gridCol w="2946357">
                  <a:extLst>
                    <a:ext uri="{9D8B030D-6E8A-4147-A177-3AD203B41FA5}">
                      <a16:colId xmlns:a16="http://schemas.microsoft.com/office/drawing/2014/main" val="3360212407"/>
                    </a:ext>
                  </a:extLst>
                </a:gridCol>
                <a:gridCol w="4125996">
                  <a:extLst>
                    <a:ext uri="{9D8B030D-6E8A-4147-A177-3AD203B41FA5}">
                      <a16:colId xmlns:a16="http://schemas.microsoft.com/office/drawing/2014/main" val="3559957512"/>
                    </a:ext>
                  </a:extLst>
                </a:gridCol>
              </a:tblGrid>
              <a:tr h="137905">
                <a:tc>
                  <a:txBody>
                    <a:bodyPr/>
                    <a:lstStyle/>
                    <a:p>
                      <a:pPr algn="ctr" fontAlgn="t">
                        <a:lnSpc>
                          <a:spcPct val="115000"/>
                        </a:lnSpc>
                        <a:spcBef>
                          <a:spcPts val="0"/>
                        </a:spcBef>
                        <a:spcAft>
                          <a:spcPts val="1000"/>
                        </a:spcAft>
                      </a:pPr>
                      <a:r>
                        <a:rPr lang="pt-BR" sz="1800" u="none" strike="noStrike" dirty="0">
                          <a:effectLst/>
                        </a:rPr>
                        <a:t>Módulo</a:t>
                      </a:r>
                      <a:endParaRPr lang="pt-BR" sz="1800" b="0" i="0" u="none" strike="noStrike" dirty="0">
                        <a:effectLst/>
                        <a:latin typeface="Arial" panose="020B0604020202020204" pitchFamily="34" charset="0"/>
                      </a:endParaRPr>
                    </a:p>
                  </a:txBody>
                  <a:tcPr marL="46747" marR="46747" marT="6493" marB="0"/>
                </a:tc>
                <a:tc>
                  <a:txBody>
                    <a:bodyPr/>
                    <a:lstStyle/>
                    <a:p>
                      <a:pPr algn="ctr" fontAlgn="t">
                        <a:lnSpc>
                          <a:spcPct val="115000"/>
                        </a:lnSpc>
                        <a:spcBef>
                          <a:spcPts val="0"/>
                        </a:spcBef>
                        <a:spcAft>
                          <a:spcPts val="1000"/>
                        </a:spcAft>
                      </a:pPr>
                      <a:r>
                        <a:rPr lang="pt-BR" sz="1800" u="none" strike="noStrike" dirty="0">
                          <a:effectLst/>
                        </a:rPr>
                        <a:t>Funcionalidade</a:t>
                      </a:r>
                      <a:endParaRPr lang="pt-BR" sz="1800" b="0" i="0" u="none" strike="noStrike" dirty="0">
                        <a:effectLst/>
                        <a:latin typeface="Arial" panose="020B0604020202020204" pitchFamily="34" charset="0"/>
                      </a:endParaRPr>
                    </a:p>
                  </a:txBody>
                  <a:tcPr marL="46747" marR="46747" marT="6493" marB="0"/>
                </a:tc>
                <a:tc>
                  <a:txBody>
                    <a:bodyPr/>
                    <a:lstStyle/>
                    <a:p>
                      <a:pPr algn="ctr" fontAlgn="t">
                        <a:lnSpc>
                          <a:spcPct val="115000"/>
                        </a:lnSpc>
                        <a:spcBef>
                          <a:spcPts val="0"/>
                        </a:spcBef>
                        <a:spcAft>
                          <a:spcPts val="1000"/>
                        </a:spcAft>
                      </a:pPr>
                      <a:r>
                        <a:rPr lang="pt-BR" sz="1800" u="none" strike="noStrike">
                          <a:effectLst/>
                        </a:rPr>
                        <a:t>Descrição</a:t>
                      </a:r>
                      <a:endParaRPr lang="pt-BR" sz="1800" b="0" i="0" u="none" strike="noStrike">
                        <a:effectLst/>
                        <a:latin typeface="Arial" panose="020B0604020202020204" pitchFamily="34" charset="0"/>
                      </a:endParaRPr>
                    </a:p>
                  </a:txBody>
                  <a:tcPr marL="46747" marR="46747" marT="6493" marB="0"/>
                </a:tc>
                <a:extLst>
                  <a:ext uri="{0D108BD9-81ED-4DB2-BD59-A6C34878D82A}">
                    <a16:rowId xmlns:a16="http://schemas.microsoft.com/office/drawing/2014/main" val="3743156090"/>
                  </a:ext>
                </a:extLst>
              </a:tr>
              <a:tr h="663554">
                <a:tc>
                  <a:txBody>
                    <a:bodyPr/>
                    <a:lstStyle/>
                    <a:p>
                      <a:pPr algn="ctr" fontAlgn="ctr">
                        <a:lnSpc>
                          <a:spcPct val="115000"/>
                        </a:lnSpc>
                        <a:spcBef>
                          <a:spcPts val="0"/>
                        </a:spcBef>
                        <a:spcAft>
                          <a:spcPts val="1000"/>
                        </a:spcAft>
                      </a:pPr>
                      <a:r>
                        <a:rPr lang="pt-BR" sz="1800" u="none" strike="noStrike">
                          <a:effectLst/>
                        </a:rPr>
                        <a:t>Funcionários</a:t>
                      </a:r>
                      <a:endParaRPr lang="pt-BR" sz="1800" b="0" i="0" u="none" strike="noStrike">
                        <a:effectLst/>
                        <a:latin typeface="Arial" panose="020B0604020202020204" pitchFamily="34" charset="0"/>
                      </a:endParaRPr>
                    </a:p>
                  </a:txBody>
                  <a:tcPr marL="46747" marR="46747" marT="6493" marB="0" anchor="ctr"/>
                </a:tc>
                <a:tc>
                  <a:txBody>
                    <a:bodyPr/>
                    <a:lstStyle/>
                    <a:p>
                      <a:pPr marL="0" indent="0" algn="ctr" fontAlgn="ctr">
                        <a:lnSpc>
                          <a:spcPct val="115000"/>
                        </a:lnSpc>
                        <a:spcBef>
                          <a:spcPts val="1500"/>
                        </a:spcBef>
                        <a:spcAft>
                          <a:spcPts val="750"/>
                        </a:spcAft>
                        <a:buClrTx/>
                        <a:buSzPts val="1100"/>
                        <a:buFont typeface="+mj-lt"/>
                        <a:buNone/>
                      </a:pPr>
                      <a:r>
                        <a:rPr lang="pt-BR" sz="1800" u="none" strike="noStrike" dirty="0">
                          <a:effectLst/>
                        </a:rPr>
                        <a:t>Gerenciamento de Mangás</a:t>
                      </a:r>
                      <a:endParaRPr lang="pt-BR" sz="1800" b="0" i="0" u="none" strike="noStrike" dirty="0">
                        <a:effectLst/>
                        <a:latin typeface="Arial" panose="020B0604020202020204" pitchFamily="34" charset="0"/>
                      </a:endParaRPr>
                    </a:p>
                  </a:txBody>
                  <a:tcPr marL="46747" marR="46747" marT="6493" marB="0" anchor="ctr"/>
                </a:tc>
                <a:tc>
                  <a:txBody>
                    <a:bodyPr/>
                    <a:lstStyle/>
                    <a:p>
                      <a:pPr algn="ctr" fontAlgn="ctr">
                        <a:lnSpc>
                          <a:spcPct val="115000"/>
                        </a:lnSpc>
                        <a:spcBef>
                          <a:spcPts val="0"/>
                        </a:spcBef>
                        <a:spcAft>
                          <a:spcPts val="1000"/>
                        </a:spcAft>
                      </a:pPr>
                      <a:r>
                        <a:rPr lang="pt-BR" sz="1800" u="none" strike="noStrike" dirty="0">
                          <a:effectLst/>
                        </a:rPr>
                        <a:t>Gerencia os Mangás, tanto em registro de informações quanto em estoque.</a:t>
                      </a:r>
                      <a:endParaRPr lang="pt-BR" sz="1800" b="0" i="0" u="none" strike="noStrike" dirty="0">
                        <a:effectLst/>
                        <a:latin typeface="Arial" panose="020B0604020202020204" pitchFamily="34" charset="0"/>
                      </a:endParaRPr>
                    </a:p>
                  </a:txBody>
                  <a:tcPr marL="46747" marR="46747" marT="6493" marB="0" anchor="ctr"/>
                </a:tc>
                <a:extLst>
                  <a:ext uri="{0D108BD9-81ED-4DB2-BD59-A6C34878D82A}">
                    <a16:rowId xmlns:a16="http://schemas.microsoft.com/office/drawing/2014/main" val="857594046"/>
                  </a:ext>
                </a:extLst>
              </a:tr>
              <a:tr h="864221">
                <a:tc>
                  <a:txBody>
                    <a:bodyPr/>
                    <a:lstStyle/>
                    <a:p>
                      <a:pPr algn="ctr" fontAlgn="ctr">
                        <a:lnSpc>
                          <a:spcPct val="115000"/>
                        </a:lnSpc>
                        <a:spcBef>
                          <a:spcPts val="0"/>
                        </a:spcBef>
                        <a:spcAft>
                          <a:spcPts val="1000"/>
                        </a:spcAft>
                      </a:pPr>
                      <a:r>
                        <a:rPr lang="pt-BR" sz="1800" u="none" strike="noStrike">
                          <a:effectLst/>
                        </a:rPr>
                        <a:t>Funcionários</a:t>
                      </a:r>
                      <a:endParaRPr lang="pt-BR" sz="1800" b="0" i="0" u="none" strike="noStrike">
                        <a:effectLst/>
                        <a:latin typeface="Arial" panose="020B0604020202020204" pitchFamily="34" charset="0"/>
                      </a:endParaRPr>
                    </a:p>
                  </a:txBody>
                  <a:tcPr marL="46747" marR="46747" marT="6493" marB="0" anchor="ctr"/>
                </a:tc>
                <a:tc>
                  <a:txBody>
                    <a:bodyPr/>
                    <a:lstStyle/>
                    <a:p>
                      <a:pPr marL="0" indent="0" algn="ctr" fontAlgn="ctr">
                        <a:lnSpc>
                          <a:spcPct val="115000"/>
                        </a:lnSpc>
                        <a:spcBef>
                          <a:spcPts val="1500"/>
                        </a:spcBef>
                        <a:spcAft>
                          <a:spcPts val="750"/>
                        </a:spcAft>
                        <a:buClrTx/>
                        <a:buSzPts val="1100"/>
                        <a:buFont typeface="+mj-lt"/>
                        <a:buNone/>
                      </a:pPr>
                      <a:r>
                        <a:rPr lang="pt-BR" sz="1800" u="none" strike="noStrike" dirty="0">
                          <a:effectLst/>
                        </a:rPr>
                        <a:t>Gerenciamento de Transações</a:t>
                      </a:r>
                    </a:p>
                    <a:p>
                      <a:pPr indent="-1088136" algn="ctr" fontAlgn="ctr">
                        <a:lnSpc>
                          <a:spcPct val="115000"/>
                        </a:lnSpc>
                        <a:spcBef>
                          <a:spcPts val="0"/>
                        </a:spcBef>
                        <a:spcAft>
                          <a:spcPts val="1000"/>
                        </a:spcAft>
                      </a:pPr>
                      <a:r>
                        <a:rPr lang="pt-BR" sz="1800" u="none" strike="noStrike" dirty="0">
                          <a:effectLst/>
                        </a:rPr>
                        <a:t> </a:t>
                      </a:r>
                      <a:endParaRPr lang="pt-BR" sz="1800" b="0" i="0" u="none" strike="noStrike" dirty="0">
                        <a:effectLst/>
                        <a:latin typeface="Arial" panose="020B0604020202020204" pitchFamily="34" charset="0"/>
                      </a:endParaRPr>
                    </a:p>
                  </a:txBody>
                  <a:tcPr marL="46747" marR="46747" marT="6493" marB="0" anchor="ctr"/>
                </a:tc>
                <a:tc>
                  <a:txBody>
                    <a:bodyPr/>
                    <a:lstStyle/>
                    <a:p>
                      <a:pPr algn="ctr" fontAlgn="ctr">
                        <a:lnSpc>
                          <a:spcPct val="115000"/>
                        </a:lnSpc>
                        <a:spcBef>
                          <a:spcPts val="0"/>
                        </a:spcBef>
                        <a:spcAft>
                          <a:spcPts val="1000"/>
                        </a:spcAft>
                      </a:pPr>
                      <a:r>
                        <a:rPr lang="pt-BR" sz="1800" u="none" strike="noStrike" dirty="0">
                          <a:effectLst/>
                        </a:rPr>
                        <a:t>Gerencia um histórico de vendas, mantendo os itens comprados e o cliente comprador.</a:t>
                      </a:r>
                      <a:endParaRPr lang="pt-BR" sz="1800" b="0" i="0" u="none" strike="noStrike" dirty="0">
                        <a:effectLst/>
                        <a:latin typeface="Arial" panose="020B0604020202020204" pitchFamily="34" charset="0"/>
                      </a:endParaRPr>
                    </a:p>
                  </a:txBody>
                  <a:tcPr marL="46747" marR="46747" marT="6493" marB="0" anchor="ctr"/>
                </a:tc>
                <a:extLst>
                  <a:ext uri="{0D108BD9-81ED-4DB2-BD59-A6C34878D82A}">
                    <a16:rowId xmlns:a16="http://schemas.microsoft.com/office/drawing/2014/main" val="2817560265"/>
                  </a:ext>
                </a:extLst>
              </a:tr>
              <a:tr h="663554">
                <a:tc>
                  <a:txBody>
                    <a:bodyPr/>
                    <a:lstStyle/>
                    <a:p>
                      <a:pPr algn="ctr" fontAlgn="ctr">
                        <a:lnSpc>
                          <a:spcPct val="115000"/>
                        </a:lnSpc>
                        <a:spcBef>
                          <a:spcPts val="0"/>
                        </a:spcBef>
                        <a:spcAft>
                          <a:spcPts val="1000"/>
                        </a:spcAft>
                      </a:pPr>
                      <a:r>
                        <a:rPr lang="pt-BR" sz="1800" u="none" strike="noStrike">
                          <a:effectLst/>
                        </a:rPr>
                        <a:t>Funcionários</a:t>
                      </a:r>
                      <a:endParaRPr lang="pt-BR" sz="1800" b="0" i="0" u="none" strike="noStrike">
                        <a:effectLst/>
                        <a:latin typeface="Arial" panose="020B0604020202020204" pitchFamily="34" charset="0"/>
                      </a:endParaRPr>
                    </a:p>
                  </a:txBody>
                  <a:tcPr marL="46747" marR="46747" marT="6493" marB="0" anchor="ctr"/>
                </a:tc>
                <a:tc>
                  <a:txBody>
                    <a:bodyPr/>
                    <a:lstStyle/>
                    <a:p>
                      <a:pPr marL="0" indent="0" algn="ctr" fontAlgn="t">
                        <a:lnSpc>
                          <a:spcPct val="115000"/>
                        </a:lnSpc>
                        <a:spcBef>
                          <a:spcPts val="1500"/>
                        </a:spcBef>
                        <a:spcAft>
                          <a:spcPts val="750"/>
                        </a:spcAft>
                        <a:buClrTx/>
                        <a:buSzPts val="1100"/>
                        <a:buFont typeface="+mj-lt"/>
                        <a:buNone/>
                      </a:pPr>
                      <a:r>
                        <a:rPr lang="pt-BR" sz="1800" u="none" strike="noStrike" dirty="0">
                          <a:effectLst/>
                        </a:rPr>
                        <a:t>Gerenciamento de Clientes</a:t>
                      </a:r>
                      <a:endParaRPr lang="pt-BR" sz="1800" b="0" i="0" u="none" strike="noStrike" dirty="0">
                        <a:effectLst/>
                        <a:latin typeface="Arial" panose="020B0604020202020204" pitchFamily="34" charset="0"/>
                      </a:endParaRPr>
                    </a:p>
                  </a:txBody>
                  <a:tcPr marL="46747" marR="46747" marT="6493" marB="0"/>
                </a:tc>
                <a:tc>
                  <a:txBody>
                    <a:bodyPr/>
                    <a:lstStyle/>
                    <a:p>
                      <a:pPr algn="ctr" fontAlgn="t">
                        <a:lnSpc>
                          <a:spcPct val="115000"/>
                        </a:lnSpc>
                        <a:spcBef>
                          <a:spcPts val="0"/>
                        </a:spcBef>
                        <a:spcAft>
                          <a:spcPts val="1000"/>
                        </a:spcAft>
                      </a:pPr>
                      <a:r>
                        <a:rPr lang="pt-BR" sz="1800" u="none" strike="noStrike" dirty="0">
                          <a:effectLst/>
                        </a:rPr>
                        <a:t> </a:t>
                      </a:r>
                    </a:p>
                    <a:p>
                      <a:pPr algn="ctr" fontAlgn="t">
                        <a:lnSpc>
                          <a:spcPct val="115000"/>
                        </a:lnSpc>
                        <a:spcBef>
                          <a:spcPts val="0"/>
                        </a:spcBef>
                        <a:spcAft>
                          <a:spcPts val="1000"/>
                        </a:spcAft>
                      </a:pPr>
                      <a:r>
                        <a:rPr lang="pt-BR" sz="1800" u="none" strike="noStrike" dirty="0">
                          <a:effectLst/>
                        </a:rPr>
                        <a:t>Gerencia os dados cadastrais de cada cliente do sistema.</a:t>
                      </a:r>
                      <a:endParaRPr lang="pt-BR" sz="1800" b="0" i="0" u="none" strike="noStrike" dirty="0">
                        <a:effectLst/>
                        <a:latin typeface="Arial" panose="020B0604020202020204" pitchFamily="34" charset="0"/>
                      </a:endParaRPr>
                    </a:p>
                  </a:txBody>
                  <a:tcPr marL="46747" marR="46747" marT="6493" marB="0"/>
                </a:tc>
                <a:extLst>
                  <a:ext uri="{0D108BD9-81ED-4DB2-BD59-A6C34878D82A}">
                    <a16:rowId xmlns:a16="http://schemas.microsoft.com/office/drawing/2014/main" val="898760899"/>
                  </a:ext>
                </a:extLst>
              </a:tr>
              <a:tr h="794966">
                <a:tc>
                  <a:txBody>
                    <a:bodyPr/>
                    <a:lstStyle/>
                    <a:p>
                      <a:pPr algn="ctr" fontAlgn="ctr">
                        <a:lnSpc>
                          <a:spcPct val="115000"/>
                        </a:lnSpc>
                        <a:spcBef>
                          <a:spcPts val="0"/>
                        </a:spcBef>
                        <a:spcAft>
                          <a:spcPts val="1000"/>
                        </a:spcAft>
                      </a:pPr>
                      <a:r>
                        <a:rPr lang="pt-BR" sz="1800" u="none" strike="noStrike">
                          <a:effectLst/>
                        </a:rPr>
                        <a:t>Cliente</a:t>
                      </a:r>
                      <a:endParaRPr lang="pt-BR" sz="1800" b="0" i="0" u="none" strike="noStrike">
                        <a:effectLst/>
                        <a:latin typeface="Arial" panose="020B0604020202020204" pitchFamily="34" charset="0"/>
                      </a:endParaRPr>
                    </a:p>
                  </a:txBody>
                  <a:tcPr marL="46747" marR="46747" marT="6493" marB="0" anchor="ctr"/>
                </a:tc>
                <a:tc>
                  <a:txBody>
                    <a:bodyPr/>
                    <a:lstStyle/>
                    <a:p>
                      <a:pPr marL="0" indent="0" algn="ctr" fontAlgn="t">
                        <a:lnSpc>
                          <a:spcPct val="115000"/>
                        </a:lnSpc>
                        <a:spcBef>
                          <a:spcPts val="1500"/>
                        </a:spcBef>
                        <a:spcAft>
                          <a:spcPts val="750"/>
                        </a:spcAft>
                        <a:buClrTx/>
                        <a:buSzPts val="1100"/>
                        <a:buFont typeface="+mj-lt"/>
                        <a:buNone/>
                      </a:pPr>
                      <a:r>
                        <a:rPr lang="pt-BR" sz="1800" u="none" strike="noStrike" dirty="0">
                          <a:effectLst/>
                        </a:rPr>
                        <a:t>Gerenciamento de Compra e Troca</a:t>
                      </a:r>
                      <a:endParaRPr lang="pt-BR" sz="1800" b="0" i="0" u="none" strike="noStrike" dirty="0">
                        <a:effectLst/>
                        <a:latin typeface="Arial" panose="020B0604020202020204" pitchFamily="34" charset="0"/>
                      </a:endParaRPr>
                    </a:p>
                  </a:txBody>
                  <a:tcPr marL="46747" marR="46747" marT="6493" marB="0"/>
                </a:tc>
                <a:tc>
                  <a:txBody>
                    <a:bodyPr/>
                    <a:lstStyle/>
                    <a:p>
                      <a:pPr algn="ctr" fontAlgn="t">
                        <a:lnSpc>
                          <a:spcPct val="115000"/>
                        </a:lnSpc>
                        <a:spcBef>
                          <a:spcPts val="0"/>
                        </a:spcBef>
                        <a:spcAft>
                          <a:spcPts val="1000"/>
                        </a:spcAft>
                      </a:pPr>
                      <a:r>
                        <a:rPr lang="pt-BR" sz="1800" u="none" strike="noStrike" dirty="0">
                          <a:effectLst/>
                        </a:rPr>
                        <a:t>Gerencia o carrinho de compras do cliente, guardando os produtos a serem vendidos, e podendo desencadear uma compra, e trocas.</a:t>
                      </a:r>
                      <a:endParaRPr lang="pt-BR" sz="1800" b="0" i="0" u="none" strike="noStrike" dirty="0">
                        <a:effectLst/>
                        <a:latin typeface="Arial" panose="020B0604020202020204" pitchFamily="34" charset="0"/>
                      </a:endParaRPr>
                    </a:p>
                  </a:txBody>
                  <a:tcPr marL="46747" marR="46747" marT="6493" marB="0"/>
                </a:tc>
                <a:extLst>
                  <a:ext uri="{0D108BD9-81ED-4DB2-BD59-A6C34878D82A}">
                    <a16:rowId xmlns:a16="http://schemas.microsoft.com/office/drawing/2014/main" val="2385970886"/>
                  </a:ext>
                </a:extLst>
              </a:tr>
            </a:tbl>
          </a:graphicData>
        </a:graphic>
      </p:graphicFrame>
    </p:spTree>
    <p:extLst>
      <p:ext uri="{BB962C8B-B14F-4D97-AF65-F5344CB8AC3E}">
        <p14:creationId xmlns:p14="http://schemas.microsoft.com/office/powerpoint/2010/main" val="121011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03591-7672-4AE0-BD4F-E787CA6B2413}"/>
              </a:ext>
            </a:extLst>
          </p:cNvPr>
          <p:cNvSpPr>
            <a:spLocks noGrp="1"/>
          </p:cNvSpPr>
          <p:nvPr>
            <p:ph type="title"/>
          </p:nvPr>
        </p:nvSpPr>
        <p:spPr/>
        <p:txBody>
          <a:bodyPr/>
          <a:lstStyle/>
          <a:p>
            <a:r>
              <a:rPr lang="pt-BR"/>
              <a:t>Proposta comercial – Não é escopo</a:t>
            </a:r>
            <a:endParaRPr lang="pt-BR" dirty="0"/>
          </a:p>
        </p:txBody>
      </p:sp>
      <p:sp>
        <p:nvSpPr>
          <p:cNvPr id="3" name="Espaço Reservado para Conteúdo 2">
            <a:extLst>
              <a:ext uri="{FF2B5EF4-FFF2-40B4-BE49-F238E27FC236}">
                <a16:creationId xmlns:a16="http://schemas.microsoft.com/office/drawing/2014/main" id="{291554B6-D283-4D9C-A208-8B3E529B8E67}"/>
              </a:ext>
            </a:extLst>
          </p:cNvPr>
          <p:cNvSpPr>
            <a:spLocks noGrp="1"/>
          </p:cNvSpPr>
          <p:nvPr>
            <p:ph idx="1"/>
          </p:nvPr>
        </p:nvSpPr>
        <p:spPr/>
        <p:txBody>
          <a:bodyPr/>
          <a:lstStyle/>
          <a:p>
            <a:pPr marL="466090" algn="just">
              <a:lnSpc>
                <a:spcPct val="115000"/>
              </a:lnSpc>
              <a:spcAft>
                <a:spcPts val="1000"/>
              </a:spcAft>
            </a:pPr>
            <a:r>
              <a:rPr lang="pt-BR" sz="1800">
                <a:effectLst/>
                <a:latin typeface="Abadi Extra Light" panose="020B0204020104020204" pitchFamily="34" charset="0"/>
                <a:ea typeface="Abadi Extra Light" panose="020B0204020104020204" pitchFamily="34" charset="0"/>
                <a:cs typeface="Abadi Extra Light" panose="020B0204020104020204" pitchFamily="34" charset="0"/>
              </a:rPr>
              <a:t>Movimentação física de produtos.</a:t>
            </a:r>
            <a:endParaRPr lang="pt-BR" sz="1800">
              <a:latin typeface="Calibri" panose="020F0502020204030204" pitchFamily="34" charset="0"/>
              <a:ea typeface="Abadi Extra Light" panose="020B0204020104020204" pitchFamily="34" charset="0"/>
              <a:cs typeface="Times New Roman" panose="02020603050405020304" pitchFamily="18" charset="0"/>
            </a:endParaRPr>
          </a:p>
          <a:p>
            <a:pPr marL="466090" algn="just">
              <a:lnSpc>
                <a:spcPct val="115000"/>
              </a:lnSpc>
              <a:spcAft>
                <a:spcPts val="1000"/>
              </a:spcAft>
            </a:pPr>
            <a:r>
              <a:rPr lang="pt-BR" sz="1800">
                <a:effectLst/>
                <a:latin typeface="Abadi Extra Light" panose="020B0204020104020204" pitchFamily="34" charset="0"/>
                <a:ea typeface="Abadi Extra Light" panose="020B0204020104020204" pitchFamily="34" charset="0"/>
                <a:cs typeface="Abadi Extra Light" panose="020B0204020104020204" pitchFamily="34" charset="0"/>
              </a:rPr>
              <a:t>Adequar projeto a máquinas defasadas.</a:t>
            </a:r>
            <a:endParaRPr lang="en-US" dirty="0"/>
          </a:p>
        </p:txBody>
      </p:sp>
    </p:spTree>
    <p:extLst>
      <p:ext uri="{BB962C8B-B14F-4D97-AF65-F5344CB8AC3E}">
        <p14:creationId xmlns:p14="http://schemas.microsoft.com/office/powerpoint/2010/main" val="241551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59519-2A80-41B2-855E-968F2C0F7070}"/>
              </a:ext>
            </a:extLst>
          </p:cNvPr>
          <p:cNvSpPr>
            <a:spLocks noGrp="1"/>
          </p:cNvSpPr>
          <p:nvPr>
            <p:ph type="title"/>
          </p:nvPr>
        </p:nvSpPr>
        <p:spPr/>
        <p:txBody>
          <a:bodyPr/>
          <a:lstStyle/>
          <a:p>
            <a:r>
              <a:rPr lang="pt-BR"/>
              <a:t>Sobre</a:t>
            </a:r>
            <a:r>
              <a:rPr lang="en-US"/>
              <a:t> o </a:t>
            </a:r>
            <a:r>
              <a:rPr lang="pt-BR"/>
              <a:t>projeto</a:t>
            </a:r>
            <a:endParaRPr lang="pt-BR" dirty="0"/>
          </a:p>
        </p:txBody>
      </p:sp>
      <p:sp>
        <p:nvSpPr>
          <p:cNvPr id="3" name="Espaço Reservado para Conteúdo 2">
            <a:extLst>
              <a:ext uri="{FF2B5EF4-FFF2-40B4-BE49-F238E27FC236}">
                <a16:creationId xmlns:a16="http://schemas.microsoft.com/office/drawing/2014/main" id="{5E6AD29D-D607-4BC2-A798-58D5FD620BB6}"/>
              </a:ext>
            </a:extLst>
          </p:cNvPr>
          <p:cNvSpPr>
            <a:spLocks noGrp="1"/>
          </p:cNvSpPr>
          <p:nvPr>
            <p:ph idx="1"/>
          </p:nvPr>
        </p:nvSpPr>
        <p:spPr>
          <a:xfrm>
            <a:off x="1408809" y="2247900"/>
            <a:ext cx="10018713" cy="2362200"/>
          </a:xfrm>
        </p:spPr>
        <p:txBody>
          <a:bodyPr/>
          <a:lstStyle/>
          <a:p>
            <a:r>
              <a:rPr lang="pt-BR" dirty="0"/>
              <a:t>Tema: Venda de Mangás</a:t>
            </a:r>
          </a:p>
          <a:p>
            <a:r>
              <a:rPr lang="pt-BR" dirty="0"/>
              <a:t>Tecnologias: Java, HTML, </a:t>
            </a:r>
            <a:r>
              <a:rPr lang="pt-BR" dirty="0" err="1"/>
              <a:t>Bootstrap</a:t>
            </a:r>
            <a:r>
              <a:rPr lang="pt-BR" dirty="0"/>
              <a:t>, JS, MySQL, JSP, </a:t>
            </a:r>
            <a:r>
              <a:rPr lang="pt-BR" dirty="0" err="1"/>
              <a:t>Selenium</a:t>
            </a:r>
            <a:endParaRPr lang="pt-BR" dirty="0"/>
          </a:p>
          <a:p>
            <a:r>
              <a:rPr lang="pt-BR" dirty="0"/>
              <a:t>Repositório </a:t>
            </a:r>
            <a:r>
              <a:rPr lang="pt-BR" dirty="0" err="1"/>
              <a:t>Git</a:t>
            </a:r>
            <a:r>
              <a:rPr lang="pt-BR" dirty="0"/>
              <a:t>: </a:t>
            </a:r>
            <a:r>
              <a:rPr lang="pt-BR" dirty="0">
                <a:hlinkClick r:id="rId2"/>
              </a:rPr>
              <a:t>https://gitlab.com/Ciphyrus/loja-de-mang</a:t>
            </a:r>
            <a:endParaRPr lang="pt-BR" dirty="0"/>
          </a:p>
        </p:txBody>
      </p:sp>
    </p:spTree>
    <p:extLst>
      <p:ext uri="{BB962C8B-B14F-4D97-AF65-F5344CB8AC3E}">
        <p14:creationId xmlns:p14="http://schemas.microsoft.com/office/powerpoint/2010/main" val="97253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D06D1-C444-47AE-A276-40331D7F31F1}"/>
              </a:ext>
            </a:extLst>
          </p:cNvPr>
          <p:cNvSpPr>
            <a:spLocks noGrp="1"/>
          </p:cNvSpPr>
          <p:nvPr>
            <p:ph type="title"/>
          </p:nvPr>
        </p:nvSpPr>
        <p:spPr/>
        <p:txBody>
          <a:bodyPr/>
          <a:lstStyle/>
          <a:p>
            <a:r>
              <a:rPr lang="pt-BR"/>
              <a:t>Proposta comercial - Preço</a:t>
            </a:r>
            <a:endParaRPr lang="pt-BR" dirty="0"/>
          </a:p>
        </p:txBody>
      </p:sp>
      <p:graphicFrame>
        <p:nvGraphicFramePr>
          <p:cNvPr id="5" name="Espaço Reservado para Conteúdo 4">
            <a:extLst>
              <a:ext uri="{FF2B5EF4-FFF2-40B4-BE49-F238E27FC236}">
                <a16:creationId xmlns:a16="http://schemas.microsoft.com/office/drawing/2014/main" id="{36111549-0480-4FA9-BB9A-A9B8AE5E8D46}"/>
              </a:ext>
            </a:extLst>
          </p:cNvPr>
          <p:cNvGraphicFramePr>
            <a:graphicFrameLocks noGrp="1"/>
          </p:cNvGraphicFramePr>
          <p:nvPr>
            <p:ph idx="1"/>
            <p:extLst>
              <p:ext uri="{D42A27DB-BD31-4B8C-83A1-F6EECF244321}">
                <p14:modId xmlns:p14="http://schemas.microsoft.com/office/powerpoint/2010/main" val="1447151155"/>
              </p:ext>
            </p:extLst>
          </p:nvPr>
        </p:nvGraphicFramePr>
        <p:xfrm>
          <a:off x="1484313" y="2667000"/>
          <a:ext cx="9376520" cy="1800225"/>
        </p:xfrm>
        <a:graphic>
          <a:graphicData uri="http://schemas.openxmlformats.org/drawingml/2006/table">
            <a:tbl>
              <a:tblPr bandRow="1">
                <a:tableStyleId>{5C22544A-7EE6-4342-B048-85BDC9FD1C3A}</a:tableStyleId>
              </a:tblPr>
              <a:tblGrid>
                <a:gridCol w="5886871">
                  <a:extLst>
                    <a:ext uri="{9D8B030D-6E8A-4147-A177-3AD203B41FA5}">
                      <a16:colId xmlns:a16="http://schemas.microsoft.com/office/drawing/2014/main" val="2667684815"/>
                    </a:ext>
                  </a:extLst>
                </a:gridCol>
                <a:gridCol w="3489649">
                  <a:extLst>
                    <a:ext uri="{9D8B030D-6E8A-4147-A177-3AD203B41FA5}">
                      <a16:colId xmlns:a16="http://schemas.microsoft.com/office/drawing/2014/main" val="2111744060"/>
                    </a:ext>
                  </a:extLst>
                </a:gridCol>
              </a:tblGrid>
              <a:tr h="159385">
                <a:tc>
                  <a:txBody>
                    <a:bodyPr/>
                    <a:lstStyle/>
                    <a:p>
                      <a:pPr algn="ctr" fontAlgn="t">
                        <a:lnSpc>
                          <a:spcPct val="115000"/>
                        </a:lnSpc>
                        <a:spcBef>
                          <a:spcPts val="0"/>
                        </a:spcBef>
                        <a:spcAft>
                          <a:spcPts val="1000"/>
                        </a:spcAft>
                      </a:pPr>
                      <a:r>
                        <a:rPr lang="pt-BR" sz="2000" u="none" strike="noStrike">
                          <a:effectLst/>
                        </a:rPr>
                        <a:t>Descrição</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Valor Total</a:t>
                      </a:r>
                      <a:endParaRPr lang="pt-BR" sz="20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3336814659"/>
                  </a:ext>
                </a:extLst>
              </a:tr>
              <a:tr h="86995">
                <a:tc>
                  <a:txBody>
                    <a:bodyPr/>
                    <a:lstStyle/>
                    <a:p>
                      <a:pPr algn="l" fontAlgn="t">
                        <a:lnSpc>
                          <a:spcPct val="115000"/>
                        </a:lnSpc>
                        <a:spcBef>
                          <a:spcPts val="0"/>
                        </a:spcBef>
                        <a:spcAft>
                          <a:spcPts val="1000"/>
                        </a:spcAft>
                      </a:pPr>
                      <a:r>
                        <a:rPr lang="pt-BR" sz="2000" u="none" strike="noStrike">
                          <a:effectLst/>
                        </a:rPr>
                        <a:t>Salário médio de Desenvolvedor Java</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R$ 6.400,00</a:t>
                      </a:r>
                      <a:endParaRPr lang="pt-BR" sz="20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4008902959"/>
                  </a:ext>
                </a:extLst>
              </a:tr>
              <a:tr h="86995">
                <a:tc>
                  <a:txBody>
                    <a:bodyPr/>
                    <a:lstStyle/>
                    <a:p>
                      <a:pPr algn="l" fontAlgn="t">
                        <a:lnSpc>
                          <a:spcPct val="115000"/>
                        </a:lnSpc>
                        <a:spcBef>
                          <a:spcPts val="0"/>
                        </a:spcBef>
                        <a:spcAft>
                          <a:spcPts val="1000"/>
                        </a:spcAft>
                      </a:pPr>
                      <a:r>
                        <a:rPr lang="pt-BR" sz="2000" u="none" strike="noStrike">
                          <a:effectLst/>
                        </a:rPr>
                        <a:t>Salário por Desenvolvedor ao longo do projeto</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R$ 25.600,00</a:t>
                      </a:r>
                      <a:endParaRPr lang="pt-BR" sz="20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3867229281"/>
                  </a:ext>
                </a:extLst>
              </a:tr>
              <a:tr h="86995">
                <a:tc>
                  <a:txBody>
                    <a:bodyPr/>
                    <a:lstStyle/>
                    <a:p>
                      <a:pPr algn="l" fontAlgn="t">
                        <a:lnSpc>
                          <a:spcPct val="115000"/>
                        </a:lnSpc>
                        <a:spcBef>
                          <a:spcPts val="0"/>
                        </a:spcBef>
                        <a:spcAft>
                          <a:spcPts val="1000"/>
                        </a:spcAft>
                      </a:pPr>
                      <a:r>
                        <a:rPr lang="pt-BR" sz="2000" u="none" strike="noStrike">
                          <a:effectLst/>
                        </a:rPr>
                        <a:t>Salário da equipe sem impostos</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R$ 51.200,00</a:t>
                      </a:r>
                      <a:endParaRPr lang="pt-BR" sz="20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4174727622"/>
                  </a:ext>
                </a:extLst>
              </a:tr>
              <a:tr h="86995">
                <a:tc>
                  <a:txBody>
                    <a:bodyPr/>
                    <a:lstStyle/>
                    <a:p>
                      <a:pPr algn="l" fontAlgn="t">
                        <a:lnSpc>
                          <a:spcPct val="115000"/>
                        </a:lnSpc>
                        <a:spcBef>
                          <a:spcPts val="0"/>
                        </a:spcBef>
                        <a:spcAft>
                          <a:spcPts val="1000"/>
                        </a:spcAft>
                      </a:pPr>
                      <a:r>
                        <a:rPr lang="pt-BR" sz="2000" u="none" strike="noStrike">
                          <a:effectLst/>
                        </a:rPr>
                        <a:t>E-COMMENCE DE MANGÁ</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dirty="0">
                          <a:effectLst/>
                        </a:rPr>
                        <a:t>R$ 76.360,78</a:t>
                      </a:r>
                      <a:endParaRPr lang="pt-BR" sz="20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3996502622"/>
                  </a:ext>
                </a:extLst>
              </a:tr>
            </a:tbl>
          </a:graphicData>
        </a:graphic>
      </p:graphicFrame>
    </p:spTree>
    <p:extLst>
      <p:ext uri="{BB962C8B-B14F-4D97-AF65-F5344CB8AC3E}">
        <p14:creationId xmlns:p14="http://schemas.microsoft.com/office/powerpoint/2010/main" val="1631856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9DB0E2-A705-4DFE-BF3C-E131D9994FD9}"/>
              </a:ext>
            </a:extLst>
          </p:cNvPr>
          <p:cNvSpPr>
            <a:spLocks noGrp="1"/>
          </p:cNvSpPr>
          <p:nvPr>
            <p:ph type="title"/>
          </p:nvPr>
        </p:nvSpPr>
        <p:spPr/>
        <p:txBody>
          <a:bodyPr/>
          <a:lstStyle/>
          <a:p>
            <a:r>
              <a:rPr lang="pt-BR" dirty="0"/>
              <a:t>Proposta comercial – Forma de pagamento</a:t>
            </a:r>
          </a:p>
        </p:txBody>
      </p:sp>
      <p:graphicFrame>
        <p:nvGraphicFramePr>
          <p:cNvPr id="5" name="Espaço Reservado para Conteúdo 4">
            <a:extLst>
              <a:ext uri="{FF2B5EF4-FFF2-40B4-BE49-F238E27FC236}">
                <a16:creationId xmlns:a16="http://schemas.microsoft.com/office/drawing/2014/main" id="{07FA79B2-AC95-4AD1-97D1-67068F9026F9}"/>
              </a:ext>
            </a:extLst>
          </p:cNvPr>
          <p:cNvGraphicFramePr>
            <a:graphicFrameLocks noGrp="1"/>
          </p:cNvGraphicFramePr>
          <p:nvPr>
            <p:ph idx="1"/>
            <p:extLst>
              <p:ext uri="{D42A27DB-BD31-4B8C-83A1-F6EECF244321}">
                <p14:modId xmlns:p14="http://schemas.microsoft.com/office/powerpoint/2010/main" val="1273507819"/>
              </p:ext>
            </p:extLst>
          </p:nvPr>
        </p:nvGraphicFramePr>
        <p:xfrm>
          <a:off x="1484313" y="2667000"/>
          <a:ext cx="10018710" cy="1800225"/>
        </p:xfrm>
        <a:graphic>
          <a:graphicData uri="http://schemas.openxmlformats.org/drawingml/2006/table">
            <a:tbl>
              <a:tblPr bandRow="1">
                <a:tableStyleId>{5C22544A-7EE6-4342-B048-85BDC9FD1C3A}</a:tableStyleId>
              </a:tblPr>
              <a:tblGrid>
                <a:gridCol w="2426993">
                  <a:extLst>
                    <a:ext uri="{9D8B030D-6E8A-4147-A177-3AD203B41FA5}">
                      <a16:colId xmlns:a16="http://schemas.microsoft.com/office/drawing/2014/main" val="3704681465"/>
                    </a:ext>
                  </a:extLst>
                </a:gridCol>
                <a:gridCol w="2571647">
                  <a:extLst>
                    <a:ext uri="{9D8B030D-6E8A-4147-A177-3AD203B41FA5}">
                      <a16:colId xmlns:a16="http://schemas.microsoft.com/office/drawing/2014/main" val="4160289773"/>
                    </a:ext>
                  </a:extLst>
                </a:gridCol>
                <a:gridCol w="2555574">
                  <a:extLst>
                    <a:ext uri="{9D8B030D-6E8A-4147-A177-3AD203B41FA5}">
                      <a16:colId xmlns:a16="http://schemas.microsoft.com/office/drawing/2014/main" val="1234151353"/>
                    </a:ext>
                  </a:extLst>
                </a:gridCol>
                <a:gridCol w="2464496">
                  <a:extLst>
                    <a:ext uri="{9D8B030D-6E8A-4147-A177-3AD203B41FA5}">
                      <a16:colId xmlns:a16="http://schemas.microsoft.com/office/drawing/2014/main" val="3465081319"/>
                    </a:ext>
                  </a:extLst>
                </a:gridCol>
              </a:tblGrid>
              <a:tr h="218440">
                <a:tc>
                  <a:txBody>
                    <a:bodyPr/>
                    <a:lstStyle/>
                    <a:p>
                      <a:pPr algn="ctr" fontAlgn="t">
                        <a:lnSpc>
                          <a:spcPct val="115000"/>
                        </a:lnSpc>
                        <a:spcBef>
                          <a:spcPts val="0"/>
                        </a:spcBef>
                        <a:spcAft>
                          <a:spcPts val="1000"/>
                        </a:spcAft>
                      </a:pPr>
                      <a:r>
                        <a:rPr lang="pt-BR" sz="2000" u="none" strike="noStrike">
                          <a:effectLst/>
                        </a:rPr>
                        <a:t>Descrição</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Valor do Faturamento</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Data do Faturamento</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Data do Pagamento</a:t>
                      </a:r>
                      <a:endParaRPr lang="pt-BR" sz="20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037495369"/>
                  </a:ext>
                </a:extLst>
              </a:tr>
              <a:tr h="195580">
                <a:tc>
                  <a:txBody>
                    <a:bodyPr/>
                    <a:lstStyle/>
                    <a:p>
                      <a:pPr algn="ctr" fontAlgn="t">
                        <a:lnSpc>
                          <a:spcPct val="115000"/>
                        </a:lnSpc>
                        <a:spcBef>
                          <a:spcPts val="0"/>
                        </a:spcBef>
                        <a:spcAft>
                          <a:spcPts val="1000"/>
                        </a:spcAft>
                      </a:pPr>
                      <a:r>
                        <a:rPr lang="pt-BR" sz="2000" u="none" strike="noStrike">
                          <a:effectLst/>
                        </a:rPr>
                        <a:t>1º Parcela</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R$ 19.090,20</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15/09/2020</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31/09/2020</a:t>
                      </a:r>
                      <a:endParaRPr lang="pt-BR" sz="20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049442087"/>
                  </a:ext>
                </a:extLst>
              </a:tr>
              <a:tr h="195580">
                <a:tc>
                  <a:txBody>
                    <a:bodyPr/>
                    <a:lstStyle/>
                    <a:p>
                      <a:pPr algn="ctr" fontAlgn="t">
                        <a:lnSpc>
                          <a:spcPct val="115000"/>
                        </a:lnSpc>
                        <a:spcBef>
                          <a:spcPts val="0"/>
                        </a:spcBef>
                        <a:spcAft>
                          <a:spcPts val="1000"/>
                        </a:spcAft>
                      </a:pPr>
                      <a:r>
                        <a:rPr lang="pt-BR" sz="2000" u="none" strike="noStrike">
                          <a:effectLst/>
                        </a:rPr>
                        <a:t>2º Parcela</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R$ 19.090,20</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15/10/2020</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31/10/2020</a:t>
                      </a:r>
                      <a:endParaRPr lang="pt-BR" sz="20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541226374"/>
                  </a:ext>
                </a:extLst>
              </a:tr>
              <a:tr h="195580">
                <a:tc>
                  <a:txBody>
                    <a:bodyPr/>
                    <a:lstStyle/>
                    <a:p>
                      <a:pPr algn="ctr" fontAlgn="t">
                        <a:lnSpc>
                          <a:spcPct val="115000"/>
                        </a:lnSpc>
                        <a:spcBef>
                          <a:spcPts val="0"/>
                        </a:spcBef>
                        <a:spcAft>
                          <a:spcPts val="1000"/>
                        </a:spcAft>
                      </a:pPr>
                      <a:r>
                        <a:rPr lang="pt-BR" sz="2000" u="none" strike="noStrike">
                          <a:effectLst/>
                        </a:rPr>
                        <a:t>3º Parcela</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R$ 19.090,20</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15/11/2020</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31/11/2020</a:t>
                      </a:r>
                      <a:endParaRPr lang="pt-BR" sz="20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182953526"/>
                  </a:ext>
                </a:extLst>
              </a:tr>
              <a:tr h="195580">
                <a:tc>
                  <a:txBody>
                    <a:bodyPr/>
                    <a:lstStyle/>
                    <a:p>
                      <a:pPr algn="ctr" fontAlgn="t">
                        <a:lnSpc>
                          <a:spcPct val="115000"/>
                        </a:lnSpc>
                        <a:spcBef>
                          <a:spcPts val="0"/>
                        </a:spcBef>
                        <a:spcAft>
                          <a:spcPts val="1000"/>
                        </a:spcAft>
                      </a:pPr>
                      <a:r>
                        <a:rPr lang="pt-BR" sz="2000" u="none" strike="noStrike">
                          <a:effectLst/>
                        </a:rPr>
                        <a:t>4º Parcela</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R$ 19.090,20</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a:effectLst/>
                        </a:rPr>
                        <a:t>15/12/2020</a:t>
                      </a:r>
                      <a:endParaRPr lang="pt-BR" sz="20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2000" u="none" strike="noStrike" dirty="0">
                          <a:effectLst/>
                        </a:rPr>
                        <a:t>31/12/2020</a:t>
                      </a:r>
                      <a:endParaRPr lang="pt-BR" sz="20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3320403708"/>
                  </a:ext>
                </a:extLst>
              </a:tr>
            </a:tbl>
          </a:graphicData>
        </a:graphic>
      </p:graphicFrame>
    </p:spTree>
    <p:extLst>
      <p:ext uri="{BB962C8B-B14F-4D97-AF65-F5344CB8AC3E}">
        <p14:creationId xmlns:p14="http://schemas.microsoft.com/office/powerpoint/2010/main" val="497125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D853F-FF0E-4AE5-A5FD-2781BE54B100}"/>
              </a:ext>
            </a:extLst>
          </p:cNvPr>
          <p:cNvSpPr>
            <a:spLocks noGrp="1"/>
          </p:cNvSpPr>
          <p:nvPr>
            <p:ph type="title"/>
          </p:nvPr>
        </p:nvSpPr>
        <p:spPr/>
        <p:txBody>
          <a:bodyPr/>
          <a:lstStyle/>
          <a:p>
            <a:r>
              <a:rPr lang="pt-BR" dirty="0"/>
              <a:t>Proposta comercial – Prazos</a:t>
            </a:r>
          </a:p>
        </p:txBody>
      </p:sp>
      <p:graphicFrame>
        <p:nvGraphicFramePr>
          <p:cNvPr id="5" name="Espaço Reservado para Conteúdo 4">
            <a:extLst>
              <a:ext uri="{FF2B5EF4-FFF2-40B4-BE49-F238E27FC236}">
                <a16:creationId xmlns:a16="http://schemas.microsoft.com/office/drawing/2014/main" id="{01ABE2BF-1635-4651-8F60-82B4697A0992}"/>
              </a:ext>
            </a:extLst>
          </p:cNvPr>
          <p:cNvGraphicFramePr>
            <a:graphicFrameLocks noGrp="1"/>
          </p:cNvGraphicFramePr>
          <p:nvPr>
            <p:ph idx="1"/>
            <p:extLst>
              <p:ext uri="{D42A27DB-BD31-4B8C-83A1-F6EECF244321}">
                <p14:modId xmlns:p14="http://schemas.microsoft.com/office/powerpoint/2010/main" val="1996380282"/>
              </p:ext>
            </p:extLst>
          </p:nvPr>
        </p:nvGraphicFramePr>
        <p:xfrm>
          <a:off x="1484313" y="2667000"/>
          <a:ext cx="10018709" cy="2599944"/>
        </p:xfrm>
        <a:graphic>
          <a:graphicData uri="http://schemas.openxmlformats.org/drawingml/2006/table">
            <a:tbl>
              <a:tblPr firstRow="1" firstCol="1" bandRow="1">
                <a:tableStyleId>{5C22544A-7EE6-4342-B048-85BDC9FD1C3A}</a:tableStyleId>
              </a:tblPr>
              <a:tblGrid>
                <a:gridCol w="5458913">
                  <a:extLst>
                    <a:ext uri="{9D8B030D-6E8A-4147-A177-3AD203B41FA5}">
                      <a16:colId xmlns:a16="http://schemas.microsoft.com/office/drawing/2014/main" val="964892797"/>
                    </a:ext>
                  </a:extLst>
                </a:gridCol>
                <a:gridCol w="1139949">
                  <a:extLst>
                    <a:ext uri="{9D8B030D-6E8A-4147-A177-3AD203B41FA5}">
                      <a16:colId xmlns:a16="http://schemas.microsoft.com/office/drawing/2014/main" val="38545271"/>
                    </a:ext>
                  </a:extLst>
                </a:gridCol>
                <a:gridCol w="1139949">
                  <a:extLst>
                    <a:ext uri="{9D8B030D-6E8A-4147-A177-3AD203B41FA5}">
                      <a16:colId xmlns:a16="http://schemas.microsoft.com/office/drawing/2014/main" val="1122143713"/>
                    </a:ext>
                  </a:extLst>
                </a:gridCol>
                <a:gridCol w="1139949">
                  <a:extLst>
                    <a:ext uri="{9D8B030D-6E8A-4147-A177-3AD203B41FA5}">
                      <a16:colId xmlns:a16="http://schemas.microsoft.com/office/drawing/2014/main" val="3021105707"/>
                    </a:ext>
                  </a:extLst>
                </a:gridCol>
                <a:gridCol w="1139949">
                  <a:extLst>
                    <a:ext uri="{9D8B030D-6E8A-4147-A177-3AD203B41FA5}">
                      <a16:colId xmlns:a16="http://schemas.microsoft.com/office/drawing/2014/main" val="3417870489"/>
                    </a:ext>
                  </a:extLst>
                </a:gridCol>
              </a:tblGrid>
              <a:tr h="170815">
                <a:tc rowSpan="2">
                  <a:txBody>
                    <a:bodyPr/>
                    <a:lstStyle/>
                    <a:p>
                      <a:pPr algn="ctr" fontAlgn="ctr">
                        <a:lnSpc>
                          <a:spcPct val="115000"/>
                        </a:lnSpc>
                        <a:spcBef>
                          <a:spcPts val="0"/>
                        </a:spcBef>
                        <a:spcAft>
                          <a:spcPts val="1000"/>
                        </a:spcAft>
                      </a:pPr>
                      <a:r>
                        <a:rPr lang="pt-BR" sz="1800" u="none" strike="noStrike" dirty="0">
                          <a:effectLst/>
                        </a:rPr>
                        <a:t>ITEM</a:t>
                      </a:r>
                      <a:endParaRPr lang="pt-BR" sz="1800" b="0" i="0" u="none" strike="noStrike" dirty="0">
                        <a:effectLst/>
                        <a:latin typeface="Arial" panose="020B0604020202020204" pitchFamily="34" charset="0"/>
                      </a:endParaRPr>
                    </a:p>
                  </a:txBody>
                  <a:tcPr marL="68580" marR="68580" marT="9525" marB="0" anchor="ctr"/>
                </a:tc>
                <a:tc gridSpan="4">
                  <a:txBody>
                    <a:bodyPr/>
                    <a:lstStyle/>
                    <a:p>
                      <a:pPr algn="ctr" fontAlgn="t">
                        <a:lnSpc>
                          <a:spcPct val="115000"/>
                        </a:lnSpc>
                        <a:spcBef>
                          <a:spcPts val="0"/>
                        </a:spcBef>
                        <a:spcAft>
                          <a:spcPts val="1000"/>
                        </a:spcAft>
                      </a:pPr>
                      <a:r>
                        <a:rPr lang="pt-BR" sz="1800" u="none" strike="noStrike" dirty="0">
                          <a:effectLst/>
                        </a:rPr>
                        <a:t>Dias após premissas cumpridas</a:t>
                      </a:r>
                      <a:endParaRPr lang="pt-BR" sz="1800" b="0" i="0" u="none" strike="noStrike" dirty="0">
                        <a:effectLst/>
                        <a:latin typeface="Arial" panose="020B0604020202020204" pitchFamily="34" charset="0"/>
                      </a:endParaRPr>
                    </a:p>
                  </a:txBody>
                  <a:tcPr marL="68580" marR="68580" marT="9525"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3346331"/>
                  </a:ext>
                </a:extLst>
              </a:tr>
              <a:tr h="170815">
                <a:tc vMerge="1">
                  <a:txBody>
                    <a:bodyPr/>
                    <a:lstStyle/>
                    <a:p>
                      <a:endParaRPr lang="en-US"/>
                    </a:p>
                  </a:txBody>
                  <a:tcPr/>
                </a:tc>
                <a:tc>
                  <a:txBody>
                    <a:bodyPr/>
                    <a:lstStyle/>
                    <a:p>
                      <a:pPr algn="ctr" fontAlgn="t">
                        <a:lnSpc>
                          <a:spcPct val="115000"/>
                        </a:lnSpc>
                        <a:spcBef>
                          <a:spcPts val="0"/>
                        </a:spcBef>
                        <a:spcAft>
                          <a:spcPts val="1000"/>
                        </a:spcAft>
                      </a:pPr>
                      <a:r>
                        <a:rPr lang="pt-BR" sz="1800" u="none" strike="noStrike">
                          <a:effectLst/>
                        </a:rPr>
                        <a:t>20</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dirty="0">
                          <a:effectLst/>
                        </a:rPr>
                        <a:t>40</a:t>
                      </a:r>
                      <a:endParaRPr lang="pt-BR" sz="1800" b="0" i="0" u="none" strike="noStrike" dirty="0">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60</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80</a:t>
                      </a:r>
                      <a:endParaRPr lang="pt-BR"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2758965077"/>
                  </a:ext>
                </a:extLst>
              </a:tr>
              <a:tr h="170815">
                <a:tc>
                  <a:txBody>
                    <a:bodyPr/>
                    <a:lstStyle/>
                    <a:p>
                      <a:pPr algn="ctr" fontAlgn="t">
                        <a:lnSpc>
                          <a:spcPct val="115000"/>
                        </a:lnSpc>
                        <a:spcBef>
                          <a:spcPts val="0"/>
                        </a:spcBef>
                        <a:spcAft>
                          <a:spcPts val="1000"/>
                        </a:spcAft>
                      </a:pPr>
                      <a:r>
                        <a:rPr lang="pt-BR" sz="1800" u="none" strike="noStrike">
                          <a:effectLst/>
                        </a:rPr>
                        <a:t>Log de transação</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X</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dirty="0">
                          <a:effectLst/>
                        </a:rPr>
                        <a:t> </a:t>
                      </a:r>
                      <a:endParaRPr lang="pt-BR" sz="1800" b="0" i="0" u="none" strike="noStrike" dirty="0">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dirty="0">
                          <a:effectLst/>
                        </a:rPr>
                        <a:t> </a:t>
                      </a:r>
                      <a:endParaRPr lang="pt-BR" sz="1800" b="0" i="0" u="none" strike="noStrike" dirty="0">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333715622"/>
                  </a:ext>
                </a:extLst>
              </a:tr>
              <a:tr h="170815">
                <a:tc>
                  <a:txBody>
                    <a:bodyPr/>
                    <a:lstStyle/>
                    <a:p>
                      <a:pPr algn="ctr" fontAlgn="t">
                        <a:lnSpc>
                          <a:spcPct val="115000"/>
                        </a:lnSpc>
                        <a:spcBef>
                          <a:spcPts val="0"/>
                        </a:spcBef>
                        <a:spcAft>
                          <a:spcPts val="1000"/>
                        </a:spcAft>
                      </a:pPr>
                      <a:r>
                        <a:rPr lang="pt-BR" sz="1800" u="none" strike="noStrike">
                          <a:effectLst/>
                        </a:rPr>
                        <a:t>Páginas do E-commerce</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X</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dirty="0">
                          <a:effectLst/>
                        </a:rPr>
                        <a:t> </a:t>
                      </a:r>
                      <a:endParaRPr lang="pt-BR" sz="1800" b="0" i="0" u="none" strike="noStrike" dirty="0">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3346145271"/>
                  </a:ext>
                </a:extLst>
              </a:tr>
              <a:tr h="170815">
                <a:tc>
                  <a:txBody>
                    <a:bodyPr/>
                    <a:lstStyle/>
                    <a:p>
                      <a:pPr algn="ctr" fontAlgn="t">
                        <a:lnSpc>
                          <a:spcPct val="115000"/>
                        </a:lnSpc>
                        <a:spcBef>
                          <a:spcPts val="0"/>
                        </a:spcBef>
                        <a:spcAft>
                          <a:spcPts val="1000"/>
                        </a:spcAft>
                      </a:pPr>
                      <a:r>
                        <a:rPr lang="pt-BR" sz="1800" u="none" strike="noStrike">
                          <a:effectLst/>
                        </a:rPr>
                        <a:t>Gerenciamento de Mangá</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dirty="0">
                          <a:effectLst/>
                        </a:rPr>
                        <a:t>X</a:t>
                      </a:r>
                      <a:endParaRPr lang="pt-BR" sz="1800" b="0" i="0" u="none" strike="noStrike" dirty="0">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1229516391"/>
                  </a:ext>
                </a:extLst>
              </a:tr>
              <a:tr h="170815">
                <a:tc>
                  <a:txBody>
                    <a:bodyPr/>
                    <a:lstStyle/>
                    <a:p>
                      <a:pPr algn="ctr" fontAlgn="t">
                        <a:lnSpc>
                          <a:spcPct val="115000"/>
                        </a:lnSpc>
                        <a:spcBef>
                          <a:spcPts val="0"/>
                        </a:spcBef>
                        <a:spcAft>
                          <a:spcPts val="1000"/>
                        </a:spcAft>
                      </a:pPr>
                      <a:r>
                        <a:rPr lang="pt-BR" sz="1800" u="none" strike="noStrike">
                          <a:effectLst/>
                        </a:rPr>
                        <a:t>Gerenciamento de Cliente</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dirty="0">
                          <a:effectLst/>
                        </a:rPr>
                        <a:t>X</a:t>
                      </a:r>
                      <a:endParaRPr lang="pt-BR" sz="1800" b="0" i="0" u="none" strike="noStrike" dirty="0">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extLst>
                  <a:ext uri="{0D108BD9-81ED-4DB2-BD59-A6C34878D82A}">
                    <a16:rowId xmlns:a16="http://schemas.microsoft.com/office/drawing/2014/main" val="380470692"/>
                  </a:ext>
                </a:extLst>
              </a:tr>
              <a:tr h="170815">
                <a:tc>
                  <a:txBody>
                    <a:bodyPr/>
                    <a:lstStyle/>
                    <a:p>
                      <a:pPr algn="ctr" fontAlgn="t">
                        <a:lnSpc>
                          <a:spcPct val="115000"/>
                        </a:lnSpc>
                        <a:spcBef>
                          <a:spcPts val="0"/>
                        </a:spcBef>
                        <a:spcAft>
                          <a:spcPts val="1000"/>
                        </a:spcAft>
                      </a:pPr>
                      <a:r>
                        <a:rPr lang="pt-BR" sz="1800" u="none" strike="noStrike">
                          <a:effectLst/>
                        </a:rPr>
                        <a:t>Gerenciamento de Transação</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dirty="0">
                          <a:effectLst/>
                        </a:rPr>
                        <a:t> </a:t>
                      </a:r>
                      <a:endParaRPr lang="pt-BR" sz="1800" b="0" i="0" u="none" strike="noStrike" dirty="0">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dirty="0">
                          <a:effectLst/>
                        </a:rPr>
                        <a:t>X</a:t>
                      </a:r>
                      <a:endParaRPr lang="pt-BR"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2199058"/>
                  </a:ext>
                </a:extLst>
              </a:tr>
              <a:tr h="170815">
                <a:tc>
                  <a:txBody>
                    <a:bodyPr/>
                    <a:lstStyle/>
                    <a:p>
                      <a:pPr algn="ctr" fontAlgn="t">
                        <a:lnSpc>
                          <a:spcPct val="115000"/>
                        </a:lnSpc>
                        <a:spcBef>
                          <a:spcPts val="0"/>
                        </a:spcBef>
                        <a:spcAft>
                          <a:spcPts val="1000"/>
                        </a:spcAft>
                      </a:pPr>
                      <a:r>
                        <a:rPr lang="pt-BR" sz="1800" u="none" strike="noStrike">
                          <a:effectLst/>
                        </a:rPr>
                        <a:t>Gerenciamento de Compra e Troca</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a:effectLst/>
                        </a:rPr>
                        <a:t> </a:t>
                      </a:r>
                      <a:endParaRPr lang="pt-BR" sz="1800" b="0" i="0" u="none" strike="noStrike">
                        <a:effectLst/>
                        <a:latin typeface="Arial" panose="020B0604020202020204" pitchFamily="34" charset="0"/>
                      </a:endParaRPr>
                    </a:p>
                  </a:txBody>
                  <a:tcPr marL="68580" marR="68580" marT="9525" marB="0"/>
                </a:tc>
                <a:tc>
                  <a:txBody>
                    <a:bodyPr/>
                    <a:lstStyle/>
                    <a:p>
                      <a:pPr algn="ctr" fontAlgn="t">
                        <a:lnSpc>
                          <a:spcPct val="115000"/>
                        </a:lnSpc>
                        <a:spcBef>
                          <a:spcPts val="0"/>
                        </a:spcBef>
                        <a:spcAft>
                          <a:spcPts val="1000"/>
                        </a:spcAft>
                      </a:pPr>
                      <a:r>
                        <a:rPr lang="pt-BR" sz="1800" u="none" strike="noStrike" dirty="0">
                          <a:effectLst/>
                        </a:rPr>
                        <a:t>X</a:t>
                      </a:r>
                      <a:endParaRPr lang="pt-BR"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731408907"/>
                  </a:ext>
                </a:extLst>
              </a:tr>
            </a:tbl>
          </a:graphicData>
        </a:graphic>
      </p:graphicFrame>
    </p:spTree>
    <p:extLst>
      <p:ext uri="{BB962C8B-B14F-4D97-AF65-F5344CB8AC3E}">
        <p14:creationId xmlns:p14="http://schemas.microsoft.com/office/powerpoint/2010/main" val="85822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11A99-2AE6-4E3E-8CBC-8824B80E628F}"/>
              </a:ext>
            </a:extLst>
          </p:cNvPr>
          <p:cNvSpPr>
            <a:spLocks noGrp="1"/>
          </p:cNvSpPr>
          <p:nvPr>
            <p:ph type="title"/>
          </p:nvPr>
        </p:nvSpPr>
        <p:spPr/>
        <p:txBody>
          <a:bodyPr/>
          <a:lstStyle/>
          <a:p>
            <a:r>
              <a:rPr lang="pt-BR"/>
              <a:t>Visão de Projeto – Necessidades de Negócio</a:t>
            </a:r>
            <a:endParaRPr lang="pt-BR" dirty="0"/>
          </a:p>
        </p:txBody>
      </p:sp>
      <p:sp>
        <p:nvSpPr>
          <p:cNvPr id="3" name="Espaço Reservado para Conteúdo 2">
            <a:extLst>
              <a:ext uri="{FF2B5EF4-FFF2-40B4-BE49-F238E27FC236}">
                <a16:creationId xmlns:a16="http://schemas.microsoft.com/office/drawing/2014/main" id="{257B2473-E8D9-40EE-B60D-4879B550C5DC}"/>
              </a:ext>
            </a:extLst>
          </p:cNvPr>
          <p:cNvSpPr>
            <a:spLocks noGrp="1"/>
          </p:cNvSpPr>
          <p:nvPr>
            <p:ph idx="1"/>
          </p:nvPr>
        </p:nvSpPr>
        <p:spPr/>
        <p:txBody>
          <a:bodyPr/>
          <a:lstStyle/>
          <a:p>
            <a:pPr indent="342900" algn="just"/>
            <a:r>
              <a:rPr lang="pt-BR" sz="1800">
                <a:effectLst/>
                <a:latin typeface="Arial" panose="020B0604020202020204" pitchFamily="34" charset="0"/>
                <a:ea typeface="Times New Roman" panose="02020603050405020304" pitchFamily="18" charset="0"/>
              </a:rPr>
              <a:t>Necessidade 1: Um sistema informatizado para compra de Revistas Japonesas, no qual terá cadastro, atualização de cadastro, exclusão e listagem de clientes, produtos e vendas. </a:t>
            </a:r>
          </a:p>
          <a:p>
            <a:pPr indent="342900" algn="just"/>
            <a:r>
              <a:rPr lang="pt-BR" sz="1800">
                <a:effectLst/>
                <a:latin typeface="Arial" panose="020B0604020202020204" pitchFamily="34" charset="0"/>
                <a:ea typeface="Times New Roman" panose="02020603050405020304" pitchFamily="18" charset="0"/>
              </a:rPr>
              <a:t>Necessidade 2: Um sistema informatizado que a partir dos dados armazenados referentes as operações de venda de produtos, deverá ser criado um gráfico que apresente quais são os produtos mais vendidos da loja.</a:t>
            </a:r>
          </a:p>
          <a:p>
            <a:endParaRPr lang="en-US" dirty="0"/>
          </a:p>
        </p:txBody>
      </p:sp>
    </p:spTree>
    <p:extLst>
      <p:ext uri="{BB962C8B-B14F-4D97-AF65-F5344CB8AC3E}">
        <p14:creationId xmlns:p14="http://schemas.microsoft.com/office/powerpoint/2010/main" val="2786388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18604-79B7-4A8A-8A24-83A3922A0436}"/>
              </a:ext>
            </a:extLst>
          </p:cNvPr>
          <p:cNvSpPr>
            <a:spLocks noGrp="1"/>
          </p:cNvSpPr>
          <p:nvPr>
            <p:ph type="title"/>
          </p:nvPr>
        </p:nvSpPr>
        <p:spPr/>
        <p:txBody>
          <a:bodyPr/>
          <a:lstStyle/>
          <a:p>
            <a:r>
              <a:rPr lang="pt-BR"/>
              <a:t>Visão de Projeto - Objetivos</a:t>
            </a:r>
            <a:endParaRPr lang="pt-BR" dirty="0"/>
          </a:p>
        </p:txBody>
      </p:sp>
      <p:sp>
        <p:nvSpPr>
          <p:cNvPr id="3" name="Espaço Reservado para Conteúdo 2">
            <a:extLst>
              <a:ext uri="{FF2B5EF4-FFF2-40B4-BE49-F238E27FC236}">
                <a16:creationId xmlns:a16="http://schemas.microsoft.com/office/drawing/2014/main" id="{C4AB6569-6D1D-4066-857E-FD551AF9173D}"/>
              </a:ext>
            </a:extLst>
          </p:cNvPr>
          <p:cNvSpPr>
            <a:spLocks noGrp="1"/>
          </p:cNvSpPr>
          <p:nvPr>
            <p:ph idx="1"/>
          </p:nvPr>
        </p:nvSpPr>
        <p:spPr/>
        <p:txBody>
          <a:bodyPr>
            <a:normAutofit/>
          </a:bodyPr>
          <a:lstStyle/>
          <a:p>
            <a:pPr marL="628650" indent="-342900" algn="just"/>
            <a:r>
              <a:rPr lang="pt-BR" sz="2000">
                <a:effectLst/>
                <a:latin typeface="Arial" panose="020B0604020202020204" pitchFamily="34" charset="0"/>
                <a:ea typeface="Times New Roman" panose="02020603050405020304" pitchFamily="18" charset="0"/>
              </a:rPr>
              <a:t>Objetivo 1: Desenvolver uma plataforma para soluções web capaz de:</a:t>
            </a:r>
          </a:p>
          <a:p>
            <a:pPr algn="just"/>
            <a:r>
              <a:rPr lang="pt-BR" sz="1600">
                <a:effectLst/>
                <a:latin typeface="Arial" panose="020B0604020202020204" pitchFamily="34" charset="0"/>
                <a:ea typeface="Times New Roman" panose="02020603050405020304" pitchFamily="18" charset="0"/>
              </a:rPr>
              <a:t>armazenar informações em uma base de dados</a:t>
            </a:r>
          </a:p>
          <a:p>
            <a:pPr algn="just"/>
            <a:r>
              <a:rPr lang="pt-BR" sz="1600">
                <a:effectLst/>
                <a:latin typeface="Arial" panose="020B0604020202020204" pitchFamily="34" charset="0"/>
                <a:ea typeface="Times New Roman" panose="02020603050405020304" pitchFamily="18" charset="0"/>
              </a:rPr>
              <a:t>utilizar o protocolo HTTP </a:t>
            </a:r>
          </a:p>
          <a:p>
            <a:pPr algn="just"/>
            <a:r>
              <a:rPr lang="pt-BR" sz="1600">
                <a:effectLst/>
                <a:latin typeface="Arial" panose="020B0604020202020204" pitchFamily="34" charset="0"/>
                <a:ea typeface="Times New Roman" panose="02020603050405020304" pitchFamily="18" charset="0"/>
              </a:rPr>
              <a:t>ser executado em qualquer navegador</a:t>
            </a:r>
          </a:p>
          <a:p>
            <a:pPr marL="628650" lvl="1" algn="just"/>
            <a:r>
              <a:rPr lang="pt-BR">
                <a:effectLst/>
                <a:latin typeface="Arial" panose="020B0604020202020204" pitchFamily="34" charset="0"/>
                <a:ea typeface="Times New Roman" panose="02020603050405020304" pitchFamily="18" charset="0"/>
              </a:rPr>
              <a:t>Objetivo 2: Desenvolver um sistema para venda que permita: </a:t>
            </a:r>
          </a:p>
          <a:p>
            <a:pPr algn="just">
              <a:tabLst>
                <a:tab pos="914400" algn="l"/>
              </a:tabLst>
            </a:pPr>
            <a:r>
              <a:rPr lang="pt-BR" sz="1600">
                <a:effectLst/>
                <a:latin typeface="Arial" panose="020B0604020202020204" pitchFamily="34" charset="0"/>
                <a:ea typeface="Times New Roman" panose="02020603050405020304" pitchFamily="18" charset="0"/>
              </a:rPr>
              <a:t>Controlar as Revistas presentes no acervo da Loja e entrada de novas Revistas;</a:t>
            </a:r>
          </a:p>
          <a:p>
            <a:pPr algn="just">
              <a:tabLst>
                <a:tab pos="914400" algn="l"/>
              </a:tabLst>
            </a:pPr>
            <a:r>
              <a:rPr lang="pt-BR" sz="1600">
                <a:effectLst/>
                <a:latin typeface="Arial" panose="020B0604020202020204" pitchFamily="34" charset="0"/>
                <a:ea typeface="Times New Roman" panose="02020603050405020304" pitchFamily="18" charset="0"/>
              </a:rPr>
              <a:t>Gerenciamento das operações realizadas na Loja: compra de Revista, Cadastro de Revista e Cliente.</a:t>
            </a:r>
          </a:p>
          <a:p>
            <a:endParaRPr lang="pt-BR" dirty="0"/>
          </a:p>
        </p:txBody>
      </p:sp>
    </p:spTree>
    <p:extLst>
      <p:ext uri="{BB962C8B-B14F-4D97-AF65-F5344CB8AC3E}">
        <p14:creationId xmlns:p14="http://schemas.microsoft.com/office/powerpoint/2010/main" val="4026768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2E468-B9C0-479C-89F3-A66C6C1136A6}"/>
              </a:ext>
            </a:extLst>
          </p:cNvPr>
          <p:cNvSpPr>
            <a:spLocks noGrp="1"/>
          </p:cNvSpPr>
          <p:nvPr>
            <p:ph type="title"/>
          </p:nvPr>
        </p:nvSpPr>
        <p:spPr/>
        <p:txBody>
          <a:bodyPr/>
          <a:lstStyle/>
          <a:p>
            <a:r>
              <a:rPr lang="pt-BR"/>
              <a:t>Visão de Projeto - Produtos</a:t>
            </a:r>
            <a:endParaRPr lang="pt-BR" dirty="0"/>
          </a:p>
        </p:txBody>
      </p:sp>
      <p:sp>
        <p:nvSpPr>
          <p:cNvPr id="3" name="Espaço Reservado para Conteúdo 2">
            <a:extLst>
              <a:ext uri="{FF2B5EF4-FFF2-40B4-BE49-F238E27FC236}">
                <a16:creationId xmlns:a16="http://schemas.microsoft.com/office/drawing/2014/main" id="{D43474D5-02D9-4378-B404-429F20E1ECE2}"/>
              </a:ext>
            </a:extLst>
          </p:cNvPr>
          <p:cNvSpPr>
            <a:spLocks noGrp="1"/>
          </p:cNvSpPr>
          <p:nvPr>
            <p:ph idx="1"/>
          </p:nvPr>
        </p:nvSpPr>
        <p:spPr>
          <a:xfrm>
            <a:off x="1484310" y="2438399"/>
            <a:ext cx="10018713" cy="2066488"/>
          </a:xfrm>
        </p:spPr>
        <p:txBody>
          <a:bodyPr/>
          <a:lstStyle/>
          <a:p>
            <a:pPr marL="342900" lvl="0" indent="-342900" algn="just">
              <a:buFont typeface="Symbol" panose="05050102010706020507" pitchFamily="18" charset="2"/>
              <a:buChar char=""/>
              <a:tabLst>
                <a:tab pos="914400" algn="l"/>
              </a:tabLst>
            </a:pPr>
            <a:r>
              <a:rPr lang="pt-BR" sz="1800" dirty="0">
                <a:effectLst/>
                <a:latin typeface="Arial" panose="020B0604020202020204" pitchFamily="34" charset="0"/>
                <a:ea typeface="Times New Roman" panose="02020603050405020304" pitchFamily="18" charset="0"/>
              </a:rPr>
              <a:t>Sistema do módulo da biblioteca , etapa 1, implementado de acordo com a especificação feita na fase de análise. (código objeto e código fonte).</a:t>
            </a:r>
          </a:p>
          <a:p>
            <a:pPr marL="342900" lvl="0" indent="-342900" algn="just">
              <a:buFont typeface="Symbol" panose="05050102010706020507" pitchFamily="18" charset="2"/>
              <a:buChar char=""/>
              <a:tabLst>
                <a:tab pos="914400" algn="l"/>
              </a:tabLst>
            </a:pPr>
            <a:r>
              <a:rPr lang="pt-BR" sz="1800" dirty="0">
                <a:effectLst/>
                <a:latin typeface="Arial" panose="020B0604020202020204" pitchFamily="34" charset="0"/>
                <a:ea typeface="Times New Roman" panose="02020603050405020304" pitchFamily="18" charset="0"/>
              </a:rPr>
              <a:t>Documentos de especificação do sistema, concebido na fase de elaboração.</a:t>
            </a:r>
          </a:p>
          <a:p>
            <a:pPr marL="342900" lvl="0" indent="-342900" algn="just">
              <a:buFont typeface="Symbol" panose="05050102010706020507" pitchFamily="18" charset="2"/>
              <a:buChar char=""/>
              <a:tabLst>
                <a:tab pos="914400" algn="l"/>
              </a:tabLst>
            </a:pPr>
            <a:r>
              <a:rPr lang="pt-BR" sz="1800" dirty="0">
                <a:effectLst/>
                <a:latin typeface="Arial" panose="020B0604020202020204" pitchFamily="34" charset="0"/>
                <a:ea typeface="Times New Roman" panose="02020603050405020304" pitchFamily="18" charset="0"/>
              </a:rPr>
              <a:t>Hospedagem do sistema em ambiente 24 x 7.</a:t>
            </a:r>
          </a:p>
        </p:txBody>
      </p:sp>
    </p:spTree>
    <p:extLst>
      <p:ext uri="{BB962C8B-B14F-4D97-AF65-F5344CB8AC3E}">
        <p14:creationId xmlns:p14="http://schemas.microsoft.com/office/powerpoint/2010/main" val="1956667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EA364-153E-4198-BA82-332904B7C3BA}"/>
              </a:ext>
            </a:extLst>
          </p:cNvPr>
          <p:cNvSpPr>
            <a:spLocks noGrp="1"/>
          </p:cNvSpPr>
          <p:nvPr>
            <p:ph type="title"/>
          </p:nvPr>
        </p:nvSpPr>
        <p:spPr/>
        <p:txBody>
          <a:bodyPr/>
          <a:lstStyle/>
          <a:p>
            <a:r>
              <a:rPr lang="pt-BR" dirty="0"/>
              <a:t>Visão de Projeto – Representação de arquitetura</a:t>
            </a:r>
          </a:p>
        </p:txBody>
      </p:sp>
      <p:pic>
        <p:nvPicPr>
          <p:cNvPr id="4" name="Espaço Reservado para Conteúdo 3" descr="Tela de celular com mensagem de texto&#10;&#10;Descrição gerada automaticamente">
            <a:extLst>
              <a:ext uri="{FF2B5EF4-FFF2-40B4-BE49-F238E27FC236}">
                <a16:creationId xmlns:a16="http://schemas.microsoft.com/office/drawing/2014/main" id="{6DBA0C8C-FB7B-4BE9-AA5E-63AFA1F6907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04564" y="2438399"/>
            <a:ext cx="6178205" cy="3921087"/>
          </a:xfrm>
          <a:prstGeom prst="rect">
            <a:avLst/>
          </a:prstGeom>
        </p:spPr>
      </p:pic>
    </p:spTree>
    <p:extLst>
      <p:ext uri="{BB962C8B-B14F-4D97-AF65-F5344CB8AC3E}">
        <p14:creationId xmlns:p14="http://schemas.microsoft.com/office/powerpoint/2010/main" val="137031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0BE293-4BC4-4A1A-89F0-D15F83E4117A}"/>
              </a:ext>
            </a:extLst>
          </p:cNvPr>
          <p:cNvSpPr>
            <a:spLocks noGrp="1"/>
          </p:cNvSpPr>
          <p:nvPr>
            <p:ph type="title"/>
          </p:nvPr>
        </p:nvSpPr>
        <p:spPr/>
        <p:txBody>
          <a:bodyPr/>
          <a:lstStyle/>
          <a:p>
            <a:r>
              <a:rPr lang="pt-BR"/>
              <a:t>Visão de Projeto – Restrições da arquitetura</a:t>
            </a:r>
            <a:endParaRPr lang="pt-BR" dirty="0"/>
          </a:p>
        </p:txBody>
      </p:sp>
      <p:sp>
        <p:nvSpPr>
          <p:cNvPr id="3" name="Espaço Reservado para Conteúdo 2">
            <a:extLst>
              <a:ext uri="{FF2B5EF4-FFF2-40B4-BE49-F238E27FC236}">
                <a16:creationId xmlns:a16="http://schemas.microsoft.com/office/drawing/2014/main" id="{037DE652-C986-462E-AD08-BD460300AD06}"/>
              </a:ext>
            </a:extLst>
          </p:cNvPr>
          <p:cNvSpPr>
            <a:spLocks noGrp="1"/>
          </p:cNvSpPr>
          <p:nvPr>
            <p:ph idx="1"/>
          </p:nvPr>
        </p:nvSpPr>
        <p:spPr/>
        <p:txBody>
          <a:bodyPr/>
          <a:lstStyle/>
          <a:p>
            <a:pPr marL="342900" lvl="0" indent="-342900" algn="just">
              <a:buFont typeface="Symbol" panose="05050102010706020507" pitchFamily="18" charset="2"/>
              <a:buChar char=""/>
              <a:tabLst>
                <a:tab pos="457200" algn="l"/>
              </a:tabLst>
            </a:pPr>
            <a:r>
              <a:rPr lang="pt-BR" sz="1800" dirty="0">
                <a:effectLst/>
                <a:latin typeface="Arial" panose="020B0604020202020204" pitchFamily="34" charset="0"/>
                <a:ea typeface="Times New Roman" panose="02020603050405020304" pitchFamily="18" charset="0"/>
              </a:rPr>
              <a:t>Utilização do JDK 1.8 do Java;</a:t>
            </a:r>
          </a:p>
          <a:p>
            <a:pPr marL="342900" lvl="0" indent="-342900" algn="just">
              <a:buFont typeface="Symbol" panose="05050102010706020507" pitchFamily="18" charset="2"/>
              <a:buChar char=""/>
              <a:tabLst>
                <a:tab pos="457200" algn="l"/>
              </a:tabLst>
            </a:pPr>
            <a:r>
              <a:rPr lang="pt-BR" sz="1800" dirty="0">
                <a:effectLst/>
                <a:latin typeface="Arial" panose="020B0604020202020204" pitchFamily="34" charset="0"/>
                <a:ea typeface="Times New Roman" panose="02020603050405020304" pitchFamily="18" charset="0"/>
              </a:rPr>
              <a:t>Utilização do servidor </a:t>
            </a:r>
            <a:r>
              <a:rPr lang="pt-BR" sz="1800" dirty="0" err="1">
                <a:effectLst/>
                <a:latin typeface="Arial" panose="020B0604020202020204" pitchFamily="34" charset="0"/>
                <a:ea typeface="Times New Roman" panose="02020603050405020304" pitchFamily="18" charset="0"/>
              </a:rPr>
              <a:t>TomCat</a:t>
            </a:r>
            <a:r>
              <a:rPr lang="pt-BR" sz="1800" dirty="0">
                <a:effectLst/>
                <a:latin typeface="Arial" panose="020B0604020202020204" pitchFamily="34" charset="0"/>
                <a:ea typeface="Times New Roman" panose="02020603050405020304" pitchFamily="18" charset="0"/>
              </a:rPr>
              <a:t> 9.0;</a:t>
            </a:r>
          </a:p>
          <a:p>
            <a:pPr marL="342900" lvl="0" indent="-342900" algn="just">
              <a:buFont typeface="Symbol" panose="05050102010706020507" pitchFamily="18" charset="2"/>
              <a:buChar char=""/>
              <a:tabLst>
                <a:tab pos="457200" algn="l"/>
              </a:tabLst>
            </a:pPr>
            <a:r>
              <a:rPr lang="pt-BR" sz="1800" dirty="0">
                <a:effectLst/>
                <a:latin typeface="Arial" panose="020B0604020202020204" pitchFamily="34" charset="0"/>
                <a:ea typeface="Times New Roman" panose="02020603050405020304" pitchFamily="18" charset="0"/>
              </a:rPr>
              <a:t>Utilização do SGBD MySQL Workbench.</a:t>
            </a:r>
            <a:endParaRPr lang="en-US" sz="1800" dirty="0">
              <a:effectLst/>
              <a:latin typeface="Arial" panose="020B0604020202020204" pitchFamily="34" charset="0"/>
              <a:ea typeface="Times New Roman" panose="02020603050405020304" pitchFamily="18" charset="0"/>
            </a:endParaRPr>
          </a:p>
          <a:p>
            <a:pPr marL="342900" lvl="0" indent="-342900" algn="just">
              <a:spcAft>
                <a:spcPts val="600"/>
              </a:spcAft>
              <a:buFont typeface="Symbol" panose="05050102010706020507" pitchFamily="18" charset="2"/>
              <a:buChar char=""/>
              <a:tabLst>
                <a:tab pos="1371600" algn="l"/>
              </a:tabLst>
            </a:pPr>
            <a:r>
              <a:rPr lang="pt-BR" sz="1800" dirty="0">
                <a:effectLst/>
                <a:latin typeface="Arial" panose="020B0604020202020204" pitchFamily="34" charset="0"/>
                <a:ea typeface="Times New Roman" panose="02020603050405020304" pitchFamily="18" charset="0"/>
                <a:cs typeface="Arial" panose="020B0604020202020204" pitchFamily="34" charset="0"/>
              </a:rPr>
              <a:t>Utilização da Linguagem Java</a:t>
            </a:r>
            <a:endParaRPr lang="pt-BR"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600"/>
              </a:spcAft>
              <a:buFont typeface="Symbol" panose="05050102010706020507" pitchFamily="18" charset="2"/>
              <a:buChar char=""/>
              <a:tabLst>
                <a:tab pos="1371600" algn="l"/>
              </a:tabLst>
            </a:pPr>
            <a:r>
              <a:rPr lang="pt-BR" sz="1800" dirty="0">
                <a:effectLst/>
                <a:latin typeface="Arial" panose="020B0604020202020204" pitchFamily="34" charset="0"/>
                <a:ea typeface="Times New Roman" panose="02020603050405020304" pitchFamily="18" charset="0"/>
                <a:cs typeface="Arial" panose="020B0604020202020204" pitchFamily="34" charset="0"/>
              </a:rPr>
              <a:t>Considerar a utilização de software Livre, quando possível</a:t>
            </a:r>
            <a:endParaRPr lang="pt-BR"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600"/>
              </a:spcAft>
              <a:buFont typeface="Symbol" panose="05050102010706020507" pitchFamily="18" charset="2"/>
              <a:buChar char=""/>
              <a:tabLst>
                <a:tab pos="1371600" algn="l"/>
              </a:tabLst>
            </a:pPr>
            <a:r>
              <a:rPr lang="pt-BR" sz="1800" dirty="0">
                <a:effectLst/>
                <a:latin typeface="Arial" panose="020B0604020202020204" pitchFamily="34" charset="0"/>
                <a:ea typeface="Times New Roman" panose="02020603050405020304" pitchFamily="18" charset="0"/>
                <a:cs typeface="Arial" panose="020B0604020202020204" pitchFamily="34" charset="0"/>
              </a:rPr>
              <a:t>O Sistema de Gerenciamento de Banco de Dados a ser considerado em implementações de âmbito corporativo será o SGBD </a:t>
            </a:r>
            <a:r>
              <a:rPr lang="pt-BR" sz="1800" dirty="0" err="1">
                <a:effectLst/>
                <a:latin typeface="Arial" panose="020B0604020202020204" pitchFamily="34" charset="0"/>
                <a:ea typeface="Times New Roman" panose="02020603050405020304" pitchFamily="18" charset="0"/>
                <a:cs typeface="Arial" panose="020B0604020202020204" pitchFamily="34" charset="0"/>
              </a:rPr>
              <a:t>MySQLWorkbench</a:t>
            </a:r>
            <a:r>
              <a:rPr lang="pt-BR" sz="1800" dirty="0">
                <a:effectLst/>
                <a:latin typeface="Arial" panose="020B0604020202020204" pitchFamily="34" charset="0"/>
                <a:ea typeface="Times New Roman" panose="02020603050405020304" pitchFamily="18" charset="0"/>
                <a:cs typeface="Arial" panose="020B0604020202020204" pitchFamily="34" charset="0"/>
              </a:rPr>
              <a:t>.</a:t>
            </a:r>
            <a:endParaRPr lang="pt-BR"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a:buNone/>
              <a:tabLst>
                <a:tab pos="457200" algn="l"/>
              </a:tabLst>
            </a:pPr>
            <a:endParaRPr lang="pt-BR" sz="18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546884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6609B-7BA8-477B-9DB0-E74F0BF0BD95}"/>
              </a:ext>
            </a:extLst>
          </p:cNvPr>
          <p:cNvSpPr>
            <a:spLocks noGrp="1"/>
          </p:cNvSpPr>
          <p:nvPr>
            <p:ph type="title"/>
          </p:nvPr>
        </p:nvSpPr>
        <p:spPr/>
        <p:txBody>
          <a:bodyPr/>
          <a:lstStyle/>
          <a:p>
            <a:r>
              <a:rPr lang="en-US" dirty="0" err="1"/>
              <a:t>Visão</a:t>
            </a:r>
            <a:r>
              <a:rPr lang="en-US" dirty="0"/>
              <a:t> de </a:t>
            </a:r>
            <a:r>
              <a:rPr lang="en-US" dirty="0" err="1"/>
              <a:t>Projeto</a:t>
            </a:r>
            <a:r>
              <a:rPr lang="en-US" dirty="0"/>
              <a:t>- </a:t>
            </a:r>
            <a:r>
              <a:rPr lang="en-US" dirty="0" err="1"/>
              <a:t>Cadastro</a:t>
            </a:r>
            <a:r>
              <a:rPr lang="en-US" dirty="0"/>
              <a:t> de </a:t>
            </a:r>
            <a:r>
              <a:rPr lang="en-US" dirty="0" err="1"/>
              <a:t>cliente</a:t>
            </a:r>
            <a:endParaRPr lang="en-US" dirty="0"/>
          </a:p>
        </p:txBody>
      </p:sp>
      <p:pic>
        <p:nvPicPr>
          <p:cNvPr id="6" name="Espaço Reservado para Conteúdo 5">
            <a:extLst>
              <a:ext uri="{FF2B5EF4-FFF2-40B4-BE49-F238E27FC236}">
                <a16:creationId xmlns:a16="http://schemas.microsoft.com/office/drawing/2014/main" id="{F4A1F5E8-2AFE-4544-B29C-E35F44435FB6}"/>
              </a:ext>
            </a:extLst>
          </p:cNvPr>
          <p:cNvPicPr>
            <a:picLocks noGrp="1"/>
          </p:cNvPicPr>
          <p:nvPr>
            <p:ph idx="1"/>
          </p:nvPr>
        </p:nvPicPr>
        <p:blipFill>
          <a:blip r:embed="rId2"/>
          <a:stretch>
            <a:fillRect/>
          </a:stretch>
        </p:blipFill>
        <p:spPr>
          <a:xfrm>
            <a:off x="3218394" y="2438399"/>
            <a:ext cx="6542550" cy="3350419"/>
          </a:xfrm>
          <a:prstGeom prst="rect">
            <a:avLst/>
          </a:prstGeom>
        </p:spPr>
      </p:pic>
    </p:spTree>
    <p:extLst>
      <p:ext uri="{BB962C8B-B14F-4D97-AF65-F5344CB8AC3E}">
        <p14:creationId xmlns:p14="http://schemas.microsoft.com/office/powerpoint/2010/main" val="1400707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6609B-7BA8-477B-9DB0-E74F0BF0BD95}"/>
              </a:ext>
            </a:extLst>
          </p:cNvPr>
          <p:cNvSpPr>
            <a:spLocks noGrp="1"/>
          </p:cNvSpPr>
          <p:nvPr>
            <p:ph type="title"/>
          </p:nvPr>
        </p:nvSpPr>
        <p:spPr/>
        <p:txBody>
          <a:bodyPr/>
          <a:lstStyle/>
          <a:p>
            <a:r>
              <a:rPr lang="en-US" dirty="0" err="1"/>
              <a:t>Visão</a:t>
            </a:r>
            <a:r>
              <a:rPr lang="en-US" dirty="0"/>
              <a:t> de </a:t>
            </a:r>
            <a:r>
              <a:rPr lang="en-US" dirty="0" err="1"/>
              <a:t>Projeto</a:t>
            </a:r>
            <a:r>
              <a:rPr lang="en-US" dirty="0"/>
              <a:t>- </a:t>
            </a:r>
            <a:r>
              <a:rPr lang="en-US" dirty="0" err="1"/>
              <a:t>Gerenciamento</a:t>
            </a:r>
            <a:r>
              <a:rPr lang="en-US" dirty="0"/>
              <a:t> de </a:t>
            </a:r>
            <a:r>
              <a:rPr lang="en-US" dirty="0" err="1"/>
              <a:t>Produto</a:t>
            </a:r>
            <a:endParaRPr lang="en-US" dirty="0"/>
          </a:p>
        </p:txBody>
      </p:sp>
      <p:pic>
        <p:nvPicPr>
          <p:cNvPr id="3" name="Imagem 2">
            <a:extLst>
              <a:ext uri="{FF2B5EF4-FFF2-40B4-BE49-F238E27FC236}">
                <a16:creationId xmlns:a16="http://schemas.microsoft.com/office/drawing/2014/main" id="{8742E3E9-1C8F-4D61-ADB4-F939F2130EBE}"/>
              </a:ext>
            </a:extLst>
          </p:cNvPr>
          <p:cNvPicPr>
            <a:picLocks noChangeAspect="1"/>
          </p:cNvPicPr>
          <p:nvPr/>
        </p:nvPicPr>
        <p:blipFill>
          <a:blip r:embed="rId2"/>
          <a:stretch>
            <a:fillRect/>
          </a:stretch>
        </p:blipFill>
        <p:spPr>
          <a:xfrm>
            <a:off x="3459332" y="3057832"/>
            <a:ext cx="5273336" cy="1946787"/>
          </a:xfrm>
          <a:prstGeom prst="rect">
            <a:avLst/>
          </a:prstGeom>
        </p:spPr>
      </p:pic>
    </p:spTree>
    <p:extLst>
      <p:ext uri="{BB962C8B-B14F-4D97-AF65-F5344CB8AC3E}">
        <p14:creationId xmlns:p14="http://schemas.microsoft.com/office/powerpoint/2010/main" val="134691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7CA-E778-4EBC-9D27-2221746E07BC}"/>
              </a:ext>
            </a:extLst>
          </p:cNvPr>
          <p:cNvSpPr>
            <a:spLocks noGrp="1"/>
          </p:cNvSpPr>
          <p:nvPr>
            <p:ph type="title"/>
          </p:nvPr>
        </p:nvSpPr>
        <p:spPr>
          <a:xfrm>
            <a:off x="1543034" y="486561"/>
            <a:ext cx="10018713" cy="1535185"/>
          </a:xfrm>
        </p:spPr>
        <p:txBody>
          <a:bodyPr/>
          <a:lstStyle/>
          <a:p>
            <a:r>
              <a:rPr lang="pt-BR" dirty="0"/>
              <a:t>Requisitos Funcionais</a:t>
            </a:r>
          </a:p>
        </p:txBody>
      </p:sp>
      <p:sp>
        <p:nvSpPr>
          <p:cNvPr id="3" name="Espaço Reservado para Conteúdo 2">
            <a:extLst>
              <a:ext uri="{FF2B5EF4-FFF2-40B4-BE49-F238E27FC236}">
                <a16:creationId xmlns:a16="http://schemas.microsoft.com/office/drawing/2014/main" id="{A2ABF134-B8C0-405B-95B8-1C45A01DA27F}"/>
              </a:ext>
            </a:extLst>
          </p:cNvPr>
          <p:cNvSpPr>
            <a:spLocks noGrp="1"/>
          </p:cNvSpPr>
          <p:nvPr>
            <p:ph idx="1"/>
          </p:nvPr>
        </p:nvSpPr>
        <p:spPr>
          <a:xfrm>
            <a:off x="1543033" y="2021746"/>
            <a:ext cx="10018713" cy="3124201"/>
          </a:xfrm>
        </p:spPr>
        <p:txBody>
          <a:bodyPr>
            <a:normAutofit fontScale="62500" lnSpcReduction="20000"/>
          </a:bodyPr>
          <a:lstStyle/>
          <a:p>
            <a:pPr marL="0" indent="0" algn="just">
              <a:lnSpc>
                <a:spcPct val="150000"/>
              </a:lnSpc>
              <a:spcAft>
                <a:spcPts val="800"/>
              </a:spcAft>
              <a:buNone/>
            </a:pPr>
            <a:r>
              <a:rPr lang="pt-BR" sz="1800" b="1" dirty="0">
                <a:effectLst/>
                <a:latin typeface="Arial" panose="020B0604020202020204" pitchFamily="34" charset="0"/>
                <a:ea typeface="Calibri" panose="020F0502020204030204" pitchFamily="34" charset="0"/>
                <a:cs typeface="Times New Roman" panose="02020603050405020304" pitchFamily="18" charset="0"/>
              </a:rPr>
              <a:t>Grupo: Cadastro de Mangás</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RF0011    Cadastrar mangá: O sistema deve manter um cadastro único para mangás.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RF0012    Inativar cadastro de mangá: O sistema deve possibilitar que mangás sejam inativados.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RF0013    Inativar mangá de forma automática: O sistema deve inativar mangás sem estoque e que não possuem venda com valor inferior a parâmetro predefinido no sistema.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RF0014    Alterar cadastro de mangá: O sistema deve possibilitar a alteração de dados cadastrais para os mangás.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RF0015    Consulta de mangás: O sistema deve possibilitar que um mangá seja consultado com base em um filtro definido pelo usuário. Todos os campos utilizados para identificação do mangá podem ser utilizados como filtro, tanto de forma combinada como de forma isolada.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RF0016    Ativar cadastro de mangás: Deve ser possível ativar o cadastro de um mangá.</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302685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0A1D3-4B08-4817-9EDE-856905329237}"/>
              </a:ext>
            </a:extLst>
          </p:cNvPr>
          <p:cNvSpPr>
            <a:spLocks noGrp="1"/>
          </p:cNvSpPr>
          <p:nvPr>
            <p:ph type="title"/>
          </p:nvPr>
        </p:nvSpPr>
        <p:spPr>
          <a:xfrm>
            <a:off x="1465261" y="133350"/>
            <a:ext cx="10018713" cy="1752599"/>
          </a:xfrm>
        </p:spPr>
        <p:txBody>
          <a:bodyPr/>
          <a:lstStyle/>
          <a:p>
            <a:r>
              <a:rPr lang="pt-BR" dirty="0"/>
              <a:t>Caso de Uso de Condução – Venda de Mangá</a:t>
            </a:r>
          </a:p>
        </p:txBody>
      </p:sp>
      <p:pic>
        <p:nvPicPr>
          <p:cNvPr id="5" name="Espaço Reservado para Conteúdo 4">
            <a:extLst>
              <a:ext uri="{FF2B5EF4-FFF2-40B4-BE49-F238E27FC236}">
                <a16:creationId xmlns:a16="http://schemas.microsoft.com/office/drawing/2014/main" id="{A5362674-745A-44D3-BA91-7F3E5E5A7EA5}"/>
              </a:ext>
            </a:extLst>
          </p:cNvPr>
          <p:cNvPicPr>
            <a:picLocks noGrp="1" noChangeAspect="1"/>
          </p:cNvPicPr>
          <p:nvPr>
            <p:ph idx="1"/>
          </p:nvPr>
        </p:nvPicPr>
        <p:blipFill>
          <a:blip r:embed="rId2"/>
          <a:stretch>
            <a:fillRect/>
          </a:stretch>
        </p:blipFill>
        <p:spPr>
          <a:xfrm>
            <a:off x="2581654" y="1597223"/>
            <a:ext cx="7774892" cy="2984302"/>
          </a:xfrm>
        </p:spPr>
      </p:pic>
      <p:sp>
        <p:nvSpPr>
          <p:cNvPr id="3" name="CaixaDeTexto 2">
            <a:extLst>
              <a:ext uri="{FF2B5EF4-FFF2-40B4-BE49-F238E27FC236}">
                <a16:creationId xmlns:a16="http://schemas.microsoft.com/office/drawing/2014/main" id="{B16C866A-9AF5-4A73-84A1-49F11F1AA8F1}"/>
              </a:ext>
            </a:extLst>
          </p:cNvPr>
          <p:cNvSpPr txBox="1"/>
          <p:nvPr/>
        </p:nvSpPr>
        <p:spPr>
          <a:xfrm>
            <a:off x="1712117" y="5003604"/>
            <a:ext cx="9372600" cy="923330"/>
          </a:xfrm>
          <a:prstGeom prst="rect">
            <a:avLst/>
          </a:prstGeom>
          <a:noFill/>
        </p:spPr>
        <p:txBody>
          <a:bodyPr wrap="square" rtlCol="0">
            <a:spAutoFit/>
          </a:bodyPr>
          <a:lstStyle/>
          <a:p>
            <a:pPr algn="just"/>
            <a:r>
              <a:rPr lang="pt-BR" dirty="0"/>
              <a:t>Esse caso de uso de condução faz com que, quando um cliente acrescente um produto ao carrinho, este produto seja bloqueado, tornando-se exclusivo a este cliente enquanto estiver no carrinho.</a:t>
            </a:r>
          </a:p>
        </p:txBody>
      </p:sp>
    </p:spTree>
    <p:extLst>
      <p:ext uri="{BB962C8B-B14F-4D97-AF65-F5344CB8AC3E}">
        <p14:creationId xmlns:p14="http://schemas.microsoft.com/office/powerpoint/2010/main" val="4248753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BD0E6-3544-4D39-A353-17E93EADF146}"/>
              </a:ext>
            </a:extLst>
          </p:cNvPr>
          <p:cNvSpPr>
            <a:spLocks noGrp="1"/>
          </p:cNvSpPr>
          <p:nvPr>
            <p:ph type="title"/>
          </p:nvPr>
        </p:nvSpPr>
        <p:spPr/>
        <p:txBody>
          <a:bodyPr/>
          <a:lstStyle/>
          <a:p>
            <a:r>
              <a:rPr lang="pt-BR" dirty="0"/>
              <a:t>Visão de Lógica</a:t>
            </a:r>
          </a:p>
        </p:txBody>
      </p:sp>
      <p:pic>
        <p:nvPicPr>
          <p:cNvPr id="4" name="Espaço Reservado para Conteúdo 3">
            <a:extLst>
              <a:ext uri="{FF2B5EF4-FFF2-40B4-BE49-F238E27FC236}">
                <a16:creationId xmlns:a16="http://schemas.microsoft.com/office/drawing/2014/main" id="{C5270C67-027F-4F7E-B2EC-3956008523C6}"/>
              </a:ext>
            </a:extLst>
          </p:cNvPr>
          <p:cNvPicPr>
            <a:picLocks noGrp="1"/>
          </p:cNvPicPr>
          <p:nvPr>
            <p:ph idx="1"/>
          </p:nvPr>
        </p:nvPicPr>
        <p:blipFill>
          <a:blip r:embed="rId2"/>
          <a:stretch>
            <a:fillRect/>
          </a:stretch>
        </p:blipFill>
        <p:spPr>
          <a:xfrm>
            <a:off x="5672630" y="1923167"/>
            <a:ext cx="1642073" cy="4776271"/>
          </a:xfrm>
          <a:prstGeom prst="rect">
            <a:avLst/>
          </a:prstGeom>
        </p:spPr>
      </p:pic>
    </p:spTree>
    <p:extLst>
      <p:ext uri="{BB962C8B-B14F-4D97-AF65-F5344CB8AC3E}">
        <p14:creationId xmlns:p14="http://schemas.microsoft.com/office/powerpoint/2010/main" val="3146259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E8FA8-AB90-4B46-AADC-875309CD43CE}"/>
              </a:ext>
            </a:extLst>
          </p:cNvPr>
          <p:cNvSpPr>
            <a:spLocks noGrp="1"/>
          </p:cNvSpPr>
          <p:nvPr>
            <p:ph type="title"/>
          </p:nvPr>
        </p:nvSpPr>
        <p:spPr>
          <a:xfrm>
            <a:off x="1490389" y="158367"/>
            <a:ext cx="10018713" cy="1752599"/>
          </a:xfrm>
        </p:spPr>
        <p:txBody>
          <a:bodyPr/>
          <a:lstStyle/>
          <a:p>
            <a:r>
              <a:rPr lang="pt-BR" dirty="0"/>
              <a:t>Camada de </a:t>
            </a:r>
            <a:r>
              <a:rPr lang="en-US" dirty="0" err="1"/>
              <a:t>WebContent</a:t>
            </a:r>
            <a:r>
              <a:rPr lang="en-US" dirty="0"/>
              <a:t> </a:t>
            </a:r>
          </a:p>
        </p:txBody>
      </p:sp>
      <p:pic>
        <p:nvPicPr>
          <p:cNvPr id="6" name="Imagem 5">
            <a:extLst>
              <a:ext uri="{FF2B5EF4-FFF2-40B4-BE49-F238E27FC236}">
                <a16:creationId xmlns:a16="http://schemas.microsoft.com/office/drawing/2014/main" id="{FDF90FB3-8B6F-40D6-A026-A89E890B629D}"/>
              </a:ext>
            </a:extLst>
          </p:cNvPr>
          <p:cNvPicPr>
            <a:picLocks noChangeAspect="1"/>
          </p:cNvPicPr>
          <p:nvPr/>
        </p:nvPicPr>
        <p:blipFill>
          <a:blip r:embed="rId2"/>
          <a:stretch>
            <a:fillRect/>
          </a:stretch>
        </p:blipFill>
        <p:spPr>
          <a:xfrm>
            <a:off x="2782529" y="1496704"/>
            <a:ext cx="7019540" cy="5205386"/>
          </a:xfrm>
          <a:prstGeom prst="rect">
            <a:avLst/>
          </a:prstGeom>
        </p:spPr>
      </p:pic>
    </p:spTree>
    <p:extLst>
      <p:ext uri="{BB962C8B-B14F-4D97-AF65-F5344CB8AC3E}">
        <p14:creationId xmlns:p14="http://schemas.microsoft.com/office/powerpoint/2010/main" val="811049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8B7A8-10A7-4F31-B2D1-FE324BCE5D96}"/>
              </a:ext>
            </a:extLst>
          </p:cNvPr>
          <p:cNvSpPr>
            <a:spLocks noGrp="1"/>
          </p:cNvSpPr>
          <p:nvPr>
            <p:ph type="title"/>
          </p:nvPr>
        </p:nvSpPr>
        <p:spPr>
          <a:xfrm>
            <a:off x="1484310" y="465462"/>
            <a:ext cx="10018713" cy="1752599"/>
          </a:xfrm>
        </p:spPr>
        <p:txBody>
          <a:bodyPr/>
          <a:lstStyle/>
          <a:p>
            <a:r>
              <a:rPr lang="en-US" dirty="0" err="1"/>
              <a:t>Camada</a:t>
            </a:r>
            <a:r>
              <a:rPr lang="en-US" dirty="0"/>
              <a:t> de View</a:t>
            </a:r>
          </a:p>
        </p:txBody>
      </p:sp>
      <p:pic>
        <p:nvPicPr>
          <p:cNvPr id="4" name="Espaço Reservado para Conteúdo 3">
            <a:extLst>
              <a:ext uri="{FF2B5EF4-FFF2-40B4-BE49-F238E27FC236}">
                <a16:creationId xmlns:a16="http://schemas.microsoft.com/office/drawing/2014/main" id="{8A63E884-4064-4DFA-A3EB-70C755BD3B5D}"/>
              </a:ext>
            </a:extLst>
          </p:cNvPr>
          <p:cNvPicPr>
            <a:picLocks noGrp="1"/>
          </p:cNvPicPr>
          <p:nvPr>
            <p:ph idx="1"/>
          </p:nvPr>
        </p:nvPicPr>
        <p:blipFill>
          <a:blip r:embed="rId2"/>
          <a:stretch>
            <a:fillRect/>
          </a:stretch>
        </p:blipFill>
        <p:spPr>
          <a:xfrm>
            <a:off x="3148465" y="1873786"/>
            <a:ext cx="6690404" cy="4633928"/>
          </a:xfrm>
          <a:prstGeom prst="rect">
            <a:avLst/>
          </a:prstGeom>
        </p:spPr>
      </p:pic>
    </p:spTree>
    <p:extLst>
      <p:ext uri="{BB962C8B-B14F-4D97-AF65-F5344CB8AC3E}">
        <p14:creationId xmlns:p14="http://schemas.microsoft.com/office/powerpoint/2010/main" val="54216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DB68F-677C-4DAC-8CD1-CA770C78D3F6}"/>
              </a:ext>
            </a:extLst>
          </p:cNvPr>
          <p:cNvSpPr>
            <a:spLocks noGrp="1"/>
          </p:cNvSpPr>
          <p:nvPr>
            <p:ph type="title"/>
          </p:nvPr>
        </p:nvSpPr>
        <p:spPr>
          <a:xfrm>
            <a:off x="1484309" y="0"/>
            <a:ext cx="10018713" cy="1752599"/>
          </a:xfrm>
        </p:spPr>
        <p:txBody>
          <a:bodyPr/>
          <a:lstStyle/>
          <a:p>
            <a:r>
              <a:rPr lang="en-US" dirty="0"/>
              <a:t>Pacote </a:t>
            </a:r>
            <a:r>
              <a:rPr lang="en-US" dirty="0" err="1"/>
              <a:t>Controle</a:t>
            </a:r>
            <a:endParaRPr lang="en-US" dirty="0"/>
          </a:p>
        </p:txBody>
      </p:sp>
      <p:pic>
        <p:nvPicPr>
          <p:cNvPr id="4" name="Espaço Reservado para Conteúdo 3" descr="Diagrama&#10;&#10;Descrição gerada automaticamente">
            <a:extLst>
              <a:ext uri="{FF2B5EF4-FFF2-40B4-BE49-F238E27FC236}">
                <a16:creationId xmlns:a16="http://schemas.microsoft.com/office/drawing/2014/main" id="{D52B66AA-ED5A-451B-A853-FDA4C47AD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8904" y="1752599"/>
            <a:ext cx="5889521" cy="4585002"/>
          </a:xfrm>
        </p:spPr>
      </p:pic>
    </p:spTree>
    <p:extLst>
      <p:ext uri="{BB962C8B-B14F-4D97-AF65-F5344CB8AC3E}">
        <p14:creationId xmlns:p14="http://schemas.microsoft.com/office/powerpoint/2010/main" val="1113208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E4403-43FA-4222-9D3E-9E98069207CB}"/>
              </a:ext>
            </a:extLst>
          </p:cNvPr>
          <p:cNvSpPr>
            <a:spLocks noGrp="1"/>
          </p:cNvSpPr>
          <p:nvPr>
            <p:ph type="title"/>
          </p:nvPr>
        </p:nvSpPr>
        <p:spPr>
          <a:xfrm>
            <a:off x="1484309" y="0"/>
            <a:ext cx="10018713" cy="1752599"/>
          </a:xfrm>
        </p:spPr>
        <p:txBody>
          <a:bodyPr/>
          <a:lstStyle/>
          <a:p>
            <a:r>
              <a:rPr lang="en-US" dirty="0"/>
              <a:t>Pacote </a:t>
            </a:r>
            <a:r>
              <a:rPr lang="en-US" dirty="0" err="1"/>
              <a:t>Modelo</a:t>
            </a:r>
            <a:endParaRPr lang="pt-BR" dirty="0"/>
          </a:p>
        </p:txBody>
      </p:sp>
      <p:pic>
        <p:nvPicPr>
          <p:cNvPr id="5" name="Espaço Reservado para Conteúdo 4" descr="Diagrama&#10;&#10;Descrição gerada automaticamente">
            <a:extLst>
              <a:ext uri="{FF2B5EF4-FFF2-40B4-BE49-F238E27FC236}">
                <a16:creationId xmlns:a16="http://schemas.microsoft.com/office/drawing/2014/main" id="{EC6D399C-2722-4792-8313-0B36C6383E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751" y="1602822"/>
            <a:ext cx="6524849" cy="4871692"/>
          </a:xfrm>
        </p:spPr>
      </p:pic>
    </p:spTree>
    <p:extLst>
      <p:ext uri="{BB962C8B-B14F-4D97-AF65-F5344CB8AC3E}">
        <p14:creationId xmlns:p14="http://schemas.microsoft.com/office/powerpoint/2010/main" val="12243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BDE1B-5E3F-4EA8-860E-5493610A4A21}"/>
              </a:ext>
            </a:extLst>
          </p:cNvPr>
          <p:cNvSpPr>
            <a:spLocks noGrp="1"/>
          </p:cNvSpPr>
          <p:nvPr>
            <p:ph type="title"/>
          </p:nvPr>
        </p:nvSpPr>
        <p:spPr>
          <a:xfrm>
            <a:off x="1484310" y="190500"/>
            <a:ext cx="10018713" cy="1752599"/>
          </a:xfrm>
        </p:spPr>
        <p:txBody>
          <a:bodyPr/>
          <a:lstStyle/>
          <a:p>
            <a:r>
              <a:rPr lang="en-US" dirty="0" err="1"/>
              <a:t>Diagrama</a:t>
            </a:r>
            <a:r>
              <a:rPr lang="en-US" dirty="0"/>
              <a:t> de Classes do Pacote </a:t>
            </a:r>
            <a:r>
              <a:rPr lang="en-US" dirty="0" err="1"/>
              <a:t>Modelo</a:t>
            </a:r>
            <a:endParaRPr lang="en-US" dirty="0"/>
          </a:p>
        </p:txBody>
      </p:sp>
      <p:pic>
        <p:nvPicPr>
          <p:cNvPr id="7" name="Espaço Reservado para Conteúdo 6" descr="Diagrama&#10;&#10;Descrição gerada automaticamente">
            <a:extLst>
              <a:ext uri="{FF2B5EF4-FFF2-40B4-BE49-F238E27FC236}">
                <a16:creationId xmlns:a16="http://schemas.microsoft.com/office/drawing/2014/main" id="{35A3D5A9-93CD-489E-AE94-AAFD20584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3536" y="1943099"/>
            <a:ext cx="7426092" cy="4569025"/>
          </a:xfrm>
        </p:spPr>
      </p:pic>
    </p:spTree>
    <p:extLst>
      <p:ext uri="{BB962C8B-B14F-4D97-AF65-F5344CB8AC3E}">
        <p14:creationId xmlns:p14="http://schemas.microsoft.com/office/powerpoint/2010/main" val="4200612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BF504-09BB-4008-B46D-5794BB782AA1}"/>
              </a:ext>
            </a:extLst>
          </p:cNvPr>
          <p:cNvSpPr>
            <a:spLocks noGrp="1"/>
          </p:cNvSpPr>
          <p:nvPr>
            <p:ph type="title"/>
          </p:nvPr>
        </p:nvSpPr>
        <p:spPr>
          <a:xfrm>
            <a:off x="1597831" y="105697"/>
            <a:ext cx="10018713" cy="1752599"/>
          </a:xfrm>
        </p:spPr>
        <p:txBody>
          <a:bodyPr/>
          <a:lstStyle/>
          <a:p>
            <a:r>
              <a:rPr lang="en-US" dirty="0" err="1"/>
              <a:t>Diagrama</a:t>
            </a:r>
            <a:r>
              <a:rPr lang="en-US" dirty="0"/>
              <a:t> de Classes do </a:t>
            </a:r>
            <a:r>
              <a:rPr lang="pt-BR" dirty="0"/>
              <a:t>Pacote </a:t>
            </a:r>
            <a:r>
              <a:rPr lang="pt-BR" dirty="0" err="1"/>
              <a:t>View</a:t>
            </a:r>
            <a:endParaRPr lang="pt-BR" dirty="0"/>
          </a:p>
        </p:txBody>
      </p:sp>
      <p:pic>
        <p:nvPicPr>
          <p:cNvPr id="5" name="Espaço Reservado para Conteúdo 4" descr="Diagrama&#10;&#10;Descrição gerada automaticamente">
            <a:extLst>
              <a:ext uri="{FF2B5EF4-FFF2-40B4-BE49-F238E27FC236}">
                <a16:creationId xmlns:a16="http://schemas.microsoft.com/office/drawing/2014/main" id="{9E38E420-C1DF-4094-A74B-6E54A05E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020" y="1447993"/>
            <a:ext cx="7246731" cy="5304310"/>
          </a:xfrm>
        </p:spPr>
      </p:pic>
    </p:spTree>
    <p:extLst>
      <p:ext uri="{BB962C8B-B14F-4D97-AF65-F5344CB8AC3E}">
        <p14:creationId xmlns:p14="http://schemas.microsoft.com/office/powerpoint/2010/main" val="4051105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832FED-17D8-41A3-BDBC-1BEA979CEE04}"/>
              </a:ext>
            </a:extLst>
          </p:cNvPr>
          <p:cNvSpPr>
            <a:spLocks noGrp="1"/>
          </p:cNvSpPr>
          <p:nvPr>
            <p:ph type="title"/>
          </p:nvPr>
        </p:nvSpPr>
        <p:spPr>
          <a:xfrm>
            <a:off x="1484310" y="0"/>
            <a:ext cx="10018713" cy="1752599"/>
          </a:xfrm>
        </p:spPr>
        <p:txBody>
          <a:bodyPr/>
          <a:lstStyle/>
          <a:p>
            <a:r>
              <a:rPr lang="pt-BR" dirty="0"/>
              <a:t>Diagrama de Classes de Domínio</a:t>
            </a:r>
          </a:p>
        </p:txBody>
      </p:sp>
      <p:pic>
        <p:nvPicPr>
          <p:cNvPr id="5" name="Espaço Reservado para Conteúdo 4" descr="Diagrama&#10;&#10;Descrição gerada automaticamente">
            <a:extLst>
              <a:ext uri="{FF2B5EF4-FFF2-40B4-BE49-F238E27FC236}">
                <a16:creationId xmlns:a16="http://schemas.microsoft.com/office/drawing/2014/main" id="{904F5337-5B36-472D-B03E-219F28E0C1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3641" y="1752599"/>
            <a:ext cx="5824717" cy="4651113"/>
          </a:xfrm>
        </p:spPr>
      </p:pic>
    </p:spTree>
    <p:extLst>
      <p:ext uri="{BB962C8B-B14F-4D97-AF65-F5344CB8AC3E}">
        <p14:creationId xmlns:p14="http://schemas.microsoft.com/office/powerpoint/2010/main" val="2423547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3E481-ADA9-4DC6-BC2B-F32166FE5812}"/>
              </a:ext>
            </a:extLst>
          </p:cNvPr>
          <p:cNvSpPr>
            <a:spLocks noGrp="1"/>
          </p:cNvSpPr>
          <p:nvPr>
            <p:ph type="title"/>
          </p:nvPr>
        </p:nvSpPr>
        <p:spPr>
          <a:xfrm>
            <a:off x="1484309" y="0"/>
            <a:ext cx="10018713" cy="1752599"/>
          </a:xfrm>
        </p:spPr>
        <p:txBody>
          <a:bodyPr/>
          <a:lstStyle/>
          <a:p>
            <a:r>
              <a:rPr lang="en-US" dirty="0" err="1"/>
              <a:t>Diagrama</a:t>
            </a:r>
            <a:r>
              <a:rPr lang="en-US" dirty="0"/>
              <a:t> de </a:t>
            </a:r>
            <a:r>
              <a:rPr lang="en-US" dirty="0" err="1"/>
              <a:t>Sequência</a:t>
            </a:r>
            <a:r>
              <a:rPr lang="en-US" dirty="0"/>
              <a:t> de </a:t>
            </a:r>
            <a:r>
              <a:rPr lang="en-US" dirty="0" err="1"/>
              <a:t>Condução</a:t>
            </a:r>
            <a:endParaRPr lang="en-US" dirty="0"/>
          </a:p>
        </p:txBody>
      </p:sp>
      <p:pic>
        <p:nvPicPr>
          <p:cNvPr id="4" name="Espaço Reservado para Conteúdo 3" descr="Diagrama&#10;&#10;Descrição gerada automaticamente">
            <a:extLst>
              <a:ext uri="{FF2B5EF4-FFF2-40B4-BE49-F238E27FC236}">
                <a16:creationId xmlns:a16="http://schemas.microsoft.com/office/drawing/2014/main" id="{34556A24-DE55-4D03-AC3C-4A6171D1F2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294" y="1420287"/>
            <a:ext cx="9216741" cy="5142572"/>
          </a:xfrm>
        </p:spPr>
      </p:pic>
    </p:spTree>
    <p:extLst>
      <p:ext uri="{BB962C8B-B14F-4D97-AF65-F5344CB8AC3E}">
        <p14:creationId xmlns:p14="http://schemas.microsoft.com/office/powerpoint/2010/main" val="76750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7CA-E778-4EBC-9D27-2221746E07BC}"/>
              </a:ext>
            </a:extLst>
          </p:cNvPr>
          <p:cNvSpPr>
            <a:spLocks noGrp="1"/>
          </p:cNvSpPr>
          <p:nvPr>
            <p:ph type="title"/>
          </p:nvPr>
        </p:nvSpPr>
        <p:spPr>
          <a:xfrm>
            <a:off x="1375255" y="0"/>
            <a:ext cx="10018713" cy="1752599"/>
          </a:xfrm>
        </p:spPr>
        <p:txBody>
          <a:bodyPr/>
          <a:lstStyle/>
          <a:p>
            <a:r>
              <a:rPr lang="pt-BR" dirty="0"/>
              <a:t>Requisitos Funcionais</a:t>
            </a:r>
          </a:p>
        </p:txBody>
      </p:sp>
      <p:sp>
        <p:nvSpPr>
          <p:cNvPr id="3" name="Espaço Reservado para Conteúdo 2">
            <a:extLst>
              <a:ext uri="{FF2B5EF4-FFF2-40B4-BE49-F238E27FC236}">
                <a16:creationId xmlns:a16="http://schemas.microsoft.com/office/drawing/2014/main" id="{A2ABF134-B8C0-405B-95B8-1C45A01DA27F}"/>
              </a:ext>
            </a:extLst>
          </p:cNvPr>
          <p:cNvSpPr>
            <a:spLocks noGrp="1"/>
          </p:cNvSpPr>
          <p:nvPr>
            <p:ph idx="1"/>
          </p:nvPr>
        </p:nvSpPr>
        <p:spPr>
          <a:xfrm>
            <a:off x="1375255" y="1752599"/>
            <a:ext cx="10018713" cy="4004345"/>
          </a:xfrm>
        </p:spPr>
        <p:txBody>
          <a:bodyPr>
            <a:normAutofit fontScale="40000" lnSpcReduction="20000"/>
          </a:bodyPr>
          <a:lstStyle/>
          <a:p>
            <a:pPr marL="0" indent="0" algn="just">
              <a:lnSpc>
                <a:spcPct val="150000"/>
              </a:lnSpc>
              <a:spcAft>
                <a:spcPts val="800"/>
              </a:spcAft>
              <a:buNone/>
            </a:pPr>
            <a:r>
              <a:rPr lang="pt-BR" sz="2800" b="1" dirty="0">
                <a:effectLst/>
                <a:latin typeface="Arial" panose="020B0604020202020204" pitchFamily="34" charset="0"/>
                <a:ea typeface="Calibri" panose="020F0502020204030204" pitchFamily="34" charset="0"/>
                <a:cs typeface="Times New Roman" panose="02020603050405020304" pitchFamily="18" charset="0"/>
              </a:rPr>
              <a:t>Grupo: Cadastro de Clientes</a:t>
            </a:r>
            <a:endParaRPr lang="pt-BR" sz="2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800" dirty="0">
                <a:effectLst/>
                <a:latin typeface="Arial" panose="020B0604020202020204" pitchFamily="34" charset="0"/>
                <a:ea typeface="Calibri" panose="020F0502020204030204" pitchFamily="34" charset="0"/>
                <a:cs typeface="Times New Roman" panose="02020603050405020304" pitchFamily="18" charset="0"/>
              </a:rPr>
              <a:t>RF0021    Cadastrar cliente: O sistema deve possibilitar o cadastro de clientes.</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800" dirty="0">
                <a:effectLst/>
                <a:latin typeface="Arial" panose="020B0604020202020204" pitchFamily="34" charset="0"/>
                <a:ea typeface="Calibri" panose="020F0502020204030204" pitchFamily="34" charset="0"/>
                <a:cs typeface="Times New Roman" panose="02020603050405020304" pitchFamily="18" charset="0"/>
              </a:rPr>
              <a:t>RF0022    Alterar cliente: O sistema deve possibilitar a alteração de dados cadastrais de clientes.</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800" dirty="0">
                <a:effectLst/>
                <a:latin typeface="Arial" panose="020B0604020202020204" pitchFamily="34" charset="0"/>
                <a:ea typeface="Calibri" panose="020F0502020204030204" pitchFamily="34" charset="0"/>
                <a:cs typeface="Times New Roman" panose="02020603050405020304" pitchFamily="18" charset="0"/>
              </a:rPr>
              <a:t>RF0023    Inativar cadastro de cliente: O sistema deve possibilitar que clientes sejam inativados.</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800" dirty="0">
                <a:effectLst/>
                <a:latin typeface="Arial" panose="020B0604020202020204" pitchFamily="34" charset="0"/>
                <a:ea typeface="Calibri" panose="020F0502020204030204" pitchFamily="34" charset="0"/>
                <a:cs typeface="Times New Roman" panose="02020603050405020304" pitchFamily="18" charset="0"/>
              </a:rPr>
              <a:t>RF0024    Consulta de clientes: O sistema deve possibilitar que um cliente seja consultado com base em um filtro definido pelo usuário. Todos os campos utilizados para identificação do cliente podem ser utilizados como filtro, tanto de forma combinada como de forma isolada.</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800" dirty="0">
                <a:effectLst/>
                <a:latin typeface="Arial" panose="020B0604020202020204" pitchFamily="34" charset="0"/>
                <a:ea typeface="Calibri" panose="020F0502020204030204" pitchFamily="34" charset="0"/>
                <a:cs typeface="Times New Roman" panose="02020603050405020304" pitchFamily="18" charset="0"/>
              </a:rPr>
              <a:t>RF0025    Consulta de transações: O sistema deve disponibilizar no cadastro de clientes a consulta de todas as transações já realizadas por ele.</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800" dirty="0">
                <a:effectLst/>
                <a:latin typeface="Arial" panose="020B0604020202020204" pitchFamily="34" charset="0"/>
                <a:ea typeface="Calibri" panose="020F0502020204030204" pitchFamily="34" charset="0"/>
                <a:cs typeface="Times New Roman" panose="02020603050405020304" pitchFamily="18" charset="0"/>
              </a:rPr>
              <a:t>RF0026    Cadastro de endereços de entrega: Deve ser possível associar diversos endereços de entrega ao cadastro de um cliente. Cada cadastro de endereço deve ser identificado com um nome composto de uma frase curta.</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800" dirty="0">
                <a:effectLst/>
                <a:latin typeface="Arial" panose="020B0604020202020204" pitchFamily="34" charset="0"/>
                <a:ea typeface="Calibri" panose="020F0502020204030204" pitchFamily="34" charset="0"/>
                <a:cs typeface="Times New Roman" panose="02020603050405020304" pitchFamily="18" charset="0"/>
              </a:rPr>
              <a:t>RF0027    Cadastro de cartões de crédito: Deve ser possível associar diversos cartões de crédito ao cadastro de um cliente. Deve haver um cartão de crédito configurado como preferencial.</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2800" dirty="0">
                <a:effectLst/>
                <a:latin typeface="Arial" panose="020B0604020202020204" pitchFamily="34" charset="0"/>
                <a:ea typeface="Calibri" panose="020F0502020204030204" pitchFamily="34" charset="0"/>
                <a:cs typeface="Times New Roman" panose="02020603050405020304" pitchFamily="18" charset="0"/>
              </a:rPr>
              <a:t>RF0028    Alteração apenas de senha: O sistema deve possibilitar que a senha do usuário seja alterada sem que seja necessária a alteração de todos os dados cadastrais.</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854714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17F42-BB9C-422C-A313-A80E398DB99A}"/>
              </a:ext>
            </a:extLst>
          </p:cNvPr>
          <p:cNvSpPr>
            <a:spLocks noGrp="1"/>
          </p:cNvSpPr>
          <p:nvPr>
            <p:ph type="title"/>
          </p:nvPr>
        </p:nvSpPr>
        <p:spPr>
          <a:xfrm>
            <a:off x="1484312" y="0"/>
            <a:ext cx="10018713" cy="1752599"/>
          </a:xfrm>
        </p:spPr>
        <p:txBody>
          <a:bodyPr/>
          <a:lstStyle/>
          <a:p>
            <a:r>
              <a:rPr lang="en-US" dirty="0" err="1"/>
              <a:t>Modelo</a:t>
            </a:r>
            <a:r>
              <a:rPr lang="en-US" dirty="0"/>
              <a:t> ER</a:t>
            </a:r>
          </a:p>
        </p:txBody>
      </p:sp>
      <p:pic>
        <p:nvPicPr>
          <p:cNvPr id="5" name="Espaço Reservado para Conteúdo 4" descr="Diagrama&#10;&#10;Descrição gerada automaticamente">
            <a:extLst>
              <a:ext uri="{FF2B5EF4-FFF2-40B4-BE49-F238E27FC236}">
                <a16:creationId xmlns:a16="http://schemas.microsoft.com/office/drawing/2014/main" id="{F170519E-D913-4A00-8DFD-548B487970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1486" y="1310309"/>
            <a:ext cx="6252015" cy="5004998"/>
          </a:xfrm>
        </p:spPr>
      </p:pic>
    </p:spTree>
    <p:extLst>
      <p:ext uri="{BB962C8B-B14F-4D97-AF65-F5344CB8AC3E}">
        <p14:creationId xmlns:p14="http://schemas.microsoft.com/office/powerpoint/2010/main" val="3112394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47EA0-65C3-4C3C-B59B-B7DA7F465879}"/>
              </a:ext>
            </a:extLst>
          </p:cNvPr>
          <p:cNvSpPr>
            <a:spLocks noGrp="1"/>
          </p:cNvSpPr>
          <p:nvPr>
            <p:ph type="title"/>
          </p:nvPr>
        </p:nvSpPr>
        <p:spPr>
          <a:xfrm>
            <a:off x="1484309" y="0"/>
            <a:ext cx="10018713" cy="1752599"/>
          </a:xfrm>
        </p:spPr>
        <p:txBody>
          <a:bodyPr/>
          <a:lstStyle/>
          <a:p>
            <a:r>
              <a:rPr lang="en-US" dirty="0" err="1"/>
              <a:t>Modelo</a:t>
            </a:r>
            <a:r>
              <a:rPr lang="en-US" dirty="0"/>
              <a:t> </a:t>
            </a:r>
            <a:r>
              <a:rPr lang="en-US" dirty="0" err="1"/>
              <a:t>Lógico</a:t>
            </a:r>
            <a:endParaRPr lang="en-US" dirty="0"/>
          </a:p>
        </p:txBody>
      </p:sp>
      <p:pic>
        <p:nvPicPr>
          <p:cNvPr id="5" name="Espaço Reservado para Conteúdo 4" descr="Diagrama&#10;&#10;Descrição gerada automaticamente">
            <a:extLst>
              <a:ext uri="{FF2B5EF4-FFF2-40B4-BE49-F238E27FC236}">
                <a16:creationId xmlns:a16="http://schemas.microsoft.com/office/drawing/2014/main" id="{EF710168-DF55-433D-95A1-0FB76CB95F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6138" y="1250986"/>
            <a:ext cx="3579218" cy="5432221"/>
          </a:xfrm>
        </p:spPr>
      </p:pic>
    </p:spTree>
    <p:extLst>
      <p:ext uri="{BB962C8B-B14F-4D97-AF65-F5344CB8AC3E}">
        <p14:creationId xmlns:p14="http://schemas.microsoft.com/office/powerpoint/2010/main" val="2178703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2432729-0AA1-4AED-B039-05AC9AB998EB}"/>
              </a:ext>
            </a:extLst>
          </p:cNvPr>
          <p:cNvPicPr>
            <a:picLocks noChangeAspect="1"/>
          </p:cNvPicPr>
          <p:nvPr/>
        </p:nvPicPr>
        <p:blipFill>
          <a:blip r:embed="rId2"/>
          <a:stretch>
            <a:fillRect/>
          </a:stretch>
        </p:blipFill>
        <p:spPr>
          <a:xfrm>
            <a:off x="2716179" y="1590152"/>
            <a:ext cx="6759642" cy="4701278"/>
          </a:xfrm>
          <a:prstGeom prst="rect">
            <a:avLst/>
          </a:prstGeom>
        </p:spPr>
      </p:pic>
      <p:sp>
        <p:nvSpPr>
          <p:cNvPr id="4" name="Título 1">
            <a:extLst>
              <a:ext uri="{FF2B5EF4-FFF2-40B4-BE49-F238E27FC236}">
                <a16:creationId xmlns:a16="http://schemas.microsoft.com/office/drawing/2014/main" id="{3B56A8EB-F45A-4A7E-BD37-3322C27DBB65}"/>
              </a:ext>
            </a:extLst>
          </p:cNvPr>
          <p:cNvSpPr>
            <a:spLocks noGrp="1"/>
          </p:cNvSpPr>
          <p:nvPr>
            <p:ph type="title"/>
          </p:nvPr>
        </p:nvSpPr>
        <p:spPr>
          <a:xfrm>
            <a:off x="1484309" y="0"/>
            <a:ext cx="10018713" cy="1752599"/>
          </a:xfrm>
        </p:spPr>
        <p:txBody>
          <a:bodyPr/>
          <a:lstStyle/>
          <a:p>
            <a:r>
              <a:rPr lang="en-US" dirty="0" err="1"/>
              <a:t>Modelo</a:t>
            </a:r>
            <a:r>
              <a:rPr lang="en-US" dirty="0"/>
              <a:t> Gerado </a:t>
            </a:r>
            <a:r>
              <a:rPr lang="en-US" dirty="0" err="1"/>
              <a:t>pelo</a:t>
            </a:r>
            <a:r>
              <a:rPr lang="en-US" dirty="0"/>
              <a:t> MySQL</a:t>
            </a:r>
          </a:p>
        </p:txBody>
      </p:sp>
    </p:spTree>
    <p:extLst>
      <p:ext uri="{BB962C8B-B14F-4D97-AF65-F5344CB8AC3E}">
        <p14:creationId xmlns:p14="http://schemas.microsoft.com/office/powerpoint/2010/main" val="981999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D8469-E350-4A79-ABD5-FBFF37327CC7}"/>
              </a:ext>
            </a:extLst>
          </p:cNvPr>
          <p:cNvSpPr>
            <a:spLocks noGrp="1"/>
          </p:cNvSpPr>
          <p:nvPr>
            <p:ph type="title"/>
          </p:nvPr>
        </p:nvSpPr>
        <p:spPr/>
        <p:txBody>
          <a:bodyPr/>
          <a:lstStyle/>
          <a:p>
            <a:r>
              <a:rPr lang="pt-BR" dirty="0"/>
              <a:t>Visão de implementação</a:t>
            </a:r>
          </a:p>
        </p:txBody>
      </p:sp>
      <p:pic>
        <p:nvPicPr>
          <p:cNvPr id="4" name="Espaço Reservado para Conteúdo 3" descr="diagrama de implantaçãob">
            <a:extLst>
              <a:ext uri="{FF2B5EF4-FFF2-40B4-BE49-F238E27FC236}">
                <a16:creationId xmlns:a16="http://schemas.microsoft.com/office/drawing/2014/main" id="{A8C767AB-94A3-4306-A8B9-5549FBD0F986}"/>
              </a:ext>
            </a:extLst>
          </p:cNvPr>
          <p:cNvPicPr>
            <a:picLocks noGrp="1"/>
          </p:cNvPicPr>
          <p:nvPr>
            <p:ph idx="1"/>
          </p:nvPr>
        </p:nvPicPr>
        <p:blipFill>
          <a:blip r:embed="rId2" cstate="print"/>
          <a:srcRect/>
          <a:stretch>
            <a:fillRect/>
          </a:stretch>
        </p:blipFill>
        <p:spPr bwMode="auto">
          <a:xfrm>
            <a:off x="4239945" y="2029755"/>
            <a:ext cx="4507448" cy="4398690"/>
          </a:xfrm>
          <a:prstGeom prst="rect">
            <a:avLst/>
          </a:prstGeom>
          <a:noFill/>
        </p:spPr>
      </p:pic>
    </p:spTree>
    <p:extLst>
      <p:ext uri="{BB962C8B-B14F-4D97-AF65-F5344CB8AC3E}">
        <p14:creationId xmlns:p14="http://schemas.microsoft.com/office/powerpoint/2010/main" val="43009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3CBF4-02CE-464C-8C55-A628CE804697}"/>
              </a:ext>
            </a:extLst>
          </p:cNvPr>
          <p:cNvSpPr>
            <a:spLocks noGrp="1"/>
          </p:cNvSpPr>
          <p:nvPr>
            <p:ph type="title"/>
          </p:nvPr>
        </p:nvSpPr>
        <p:spPr>
          <a:xfrm>
            <a:off x="1484309" y="0"/>
            <a:ext cx="10018713" cy="1752599"/>
          </a:xfrm>
        </p:spPr>
        <p:txBody>
          <a:bodyPr/>
          <a:lstStyle/>
          <a:p>
            <a:r>
              <a:rPr lang="pt-BR" dirty="0"/>
              <a:t>Testes em </a:t>
            </a:r>
            <a:r>
              <a:rPr lang="pt-BR" dirty="0" err="1"/>
              <a:t>Selenium</a:t>
            </a:r>
            <a:endParaRPr lang="pt-BR" dirty="0"/>
          </a:p>
        </p:txBody>
      </p:sp>
      <p:sp>
        <p:nvSpPr>
          <p:cNvPr id="3" name="Espaço Reservado para Conteúdo 2">
            <a:extLst>
              <a:ext uri="{FF2B5EF4-FFF2-40B4-BE49-F238E27FC236}">
                <a16:creationId xmlns:a16="http://schemas.microsoft.com/office/drawing/2014/main" id="{FECAA902-3998-499E-A0ED-7458A0B35698}"/>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17AD5B7D-47AE-4E6C-8820-9456933F6BE5}"/>
              </a:ext>
            </a:extLst>
          </p:cNvPr>
          <p:cNvPicPr>
            <a:picLocks noChangeAspect="1"/>
          </p:cNvPicPr>
          <p:nvPr/>
        </p:nvPicPr>
        <p:blipFill>
          <a:blip r:embed="rId2"/>
          <a:stretch>
            <a:fillRect/>
          </a:stretch>
        </p:blipFill>
        <p:spPr>
          <a:xfrm>
            <a:off x="4641366" y="1673941"/>
            <a:ext cx="3273602" cy="5105401"/>
          </a:xfrm>
          <a:prstGeom prst="rect">
            <a:avLst/>
          </a:prstGeom>
        </p:spPr>
      </p:pic>
    </p:spTree>
    <p:extLst>
      <p:ext uri="{BB962C8B-B14F-4D97-AF65-F5344CB8AC3E}">
        <p14:creationId xmlns:p14="http://schemas.microsoft.com/office/powerpoint/2010/main" val="863592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B95AB-D273-446F-9997-A636BA503437}"/>
              </a:ext>
            </a:extLst>
          </p:cNvPr>
          <p:cNvSpPr>
            <a:spLocks noGrp="1"/>
          </p:cNvSpPr>
          <p:nvPr>
            <p:ph type="title"/>
          </p:nvPr>
        </p:nvSpPr>
        <p:spPr/>
        <p:txBody>
          <a:bodyPr/>
          <a:lstStyle/>
          <a:p>
            <a:r>
              <a:rPr lang="pt-BR" dirty="0"/>
              <a:t>Anexos</a:t>
            </a:r>
          </a:p>
        </p:txBody>
      </p:sp>
      <p:sp>
        <p:nvSpPr>
          <p:cNvPr id="3" name="Espaço Reservado para Conteúdo 2">
            <a:extLst>
              <a:ext uri="{FF2B5EF4-FFF2-40B4-BE49-F238E27FC236}">
                <a16:creationId xmlns:a16="http://schemas.microsoft.com/office/drawing/2014/main" id="{F930BDC6-2193-4082-97E3-F402FE111B0C}"/>
              </a:ext>
            </a:extLst>
          </p:cNvPr>
          <p:cNvSpPr>
            <a:spLocks noGrp="1"/>
          </p:cNvSpPr>
          <p:nvPr>
            <p:ph idx="1"/>
          </p:nvPr>
        </p:nvSpPr>
        <p:spPr/>
        <p:txBody>
          <a:bodyPr/>
          <a:lstStyle/>
          <a:p>
            <a:r>
              <a:rPr lang="pt-BR" dirty="0"/>
              <a:t>Todos os documentos relacionados a esta apresentação estão distribuídos em seus respectivos diretórios</a:t>
            </a:r>
          </a:p>
        </p:txBody>
      </p:sp>
    </p:spTree>
    <p:extLst>
      <p:ext uri="{BB962C8B-B14F-4D97-AF65-F5344CB8AC3E}">
        <p14:creationId xmlns:p14="http://schemas.microsoft.com/office/powerpoint/2010/main" val="62674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7CA-E778-4EBC-9D27-2221746E07BC}"/>
              </a:ext>
            </a:extLst>
          </p:cNvPr>
          <p:cNvSpPr>
            <a:spLocks noGrp="1"/>
          </p:cNvSpPr>
          <p:nvPr>
            <p:ph type="title"/>
          </p:nvPr>
        </p:nvSpPr>
        <p:spPr>
          <a:xfrm>
            <a:off x="1484310" y="216017"/>
            <a:ext cx="10018713" cy="1752599"/>
          </a:xfrm>
        </p:spPr>
        <p:txBody>
          <a:bodyPr/>
          <a:lstStyle/>
          <a:p>
            <a:r>
              <a:rPr lang="pt-BR" dirty="0"/>
              <a:t>Requisitos Funcionais</a:t>
            </a:r>
          </a:p>
        </p:txBody>
      </p:sp>
      <p:sp>
        <p:nvSpPr>
          <p:cNvPr id="5" name="CaixaDeTexto 4">
            <a:extLst>
              <a:ext uri="{FF2B5EF4-FFF2-40B4-BE49-F238E27FC236}">
                <a16:creationId xmlns:a16="http://schemas.microsoft.com/office/drawing/2014/main" id="{39830379-FCEF-4716-B75C-10185187CC2A}"/>
              </a:ext>
            </a:extLst>
          </p:cNvPr>
          <p:cNvSpPr txBox="1"/>
          <p:nvPr/>
        </p:nvSpPr>
        <p:spPr>
          <a:xfrm>
            <a:off x="1484309" y="1968616"/>
            <a:ext cx="10018713" cy="1945020"/>
          </a:xfrm>
          <a:prstGeom prst="rect">
            <a:avLst/>
          </a:prstGeom>
          <a:noFill/>
        </p:spPr>
        <p:txBody>
          <a:bodyPr wrap="square">
            <a:spAutoFit/>
          </a:bodyPr>
          <a:lstStyle/>
          <a:p>
            <a:pPr algn="just">
              <a:lnSpc>
                <a:spcPct val="150000"/>
              </a:lnSpc>
              <a:spcAft>
                <a:spcPts val="800"/>
              </a:spcAft>
            </a:pPr>
            <a:r>
              <a:rPr lang="pt-BR" sz="1100" b="1" dirty="0">
                <a:effectLst/>
                <a:latin typeface="Arial" panose="020B0604020202020204" pitchFamily="34" charset="0"/>
                <a:ea typeface="Calibri" panose="020F0502020204030204" pitchFamily="34" charset="0"/>
                <a:cs typeface="Times New Roman" panose="02020603050405020304" pitchFamily="18" charset="0"/>
              </a:rPr>
              <a:t>Grupo: Gerenciar Vendas Eletrônicas</a:t>
            </a:r>
            <a:endParaRPr lang="pt-BR" sz="11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100" dirty="0">
                <a:effectLst/>
                <a:latin typeface="Arial" panose="020B0604020202020204" pitchFamily="34" charset="0"/>
                <a:ea typeface="Calibri" panose="020F0502020204030204" pitchFamily="34" charset="0"/>
                <a:cs typeface="Times New Roman" panose="02020603050405020304" pitchFamily="18" charset="0"/>
              </a:rPr>
              <a:t>RF0031    Gerenciar carrinho de compra: 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100" dirty="0">
                <a:effectLst/>
                <a:latin typeface="Arial" panose="020B0604020202020204" pitchFamily="34" charset="0"/>
                <a:ea typeface="Calibri" panose="020F0502020204030204" pitchFamily="34" charset="0"/>
                <a:cs typeface="Times New Roman" panose="02020603050405020304" pitchFamily="18" charset="0"/>
              </a:rPr>
              <a:t>RF0032    Definir quantidade de itens no carrinho: Deve ser possível editar a quantidade de cada item ao adicionar um produto no carrinho. Também deve ser possível editar a quantidade de itens de um carrinho na visualização dos itens já adicionados.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100" dirty="0">
                <a:effectLst/>
                <a:latin typeface="Arial" panose="020B0604020202020204" pitchFamily="34" charset="0"/>
                <a:ea typeface="Calibri" panose="020F0502020204030204" pitchFamily="34" charset="0"/>
                <a:cs typeface="Times New Roman" panose="02020603050405020304" pitchFamily="18" charset="0"/>
              </a:rPr>
              <a:t>RF0033    Realizar compra: Deve ser possível a partir de um carrinho de compra realizar uma compra.</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79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7CA-E778-4EBC-9D27-2221746E07BC}"/>
              </a:ext>
            </a:extLst>
          </p:cNvPr>
          <p:cNvSpPr>
            <a:spLocks noGrp="1"/>
          </p:cNvSpPr>
          <p:nvPr>
            <p:ph type="title"/>
          </p:nvPr>
        </p:nvSpPr>
        <p:spPr>
          <a:xfrm>
            <a:off x="1484309" y="0"/>
            <a:ext cx="10018713" cy="1752599"/>
          </a:xfrm>
        </p:spPr>
        <p:txBody>
          <a:bodyPr/>
          <a:lstStyle/>
          <a:p>
            <a:r>
              <a:rPr lang="pt-BR" dirty="0"/>
              <a:t>Requisitos Funcionais</a:t>
            </a:r>
          </a:p>
        </p:txBody>
      </p:sp>
      <p:sp>
        <p:nvSpPr>
          <p:cNvPr id="3" name="Espaço Reservado para Conteúdo 2">
            <a:extLst>
              <a:ext uri="{FF2B5EF4-FFF2-40B4-BE49-F238E27FC236}">
                <a16:creationId xmlns:a16="http://schemas.microsoft.com/office/drawing/2014/main" id="{A2ABF134-B8C0-405B-95B8-1C45A01DA27F}"/>
              </a:ext>
            </a:extLst>
          </p:cNvPr>
          <p:cNvSpPr>
            <a:spLocks noGrp="1"/>
          </p:cNvSpPr>
          <p:nvPr>
            <p:ph idx="1"/>
          </p:nvPr>
        </p:nvSpPr>
        <p:spPr>
          <a:xfrm>
            <a:off x="1484308" y="1752599"/>
            <a:ext cx="10018713" cy="4043493"/>
          </a:xfrm>
        </p:spPr>
        <p:txBody>
          <a:bodyPr>
            <a:normAutofit/>
          </a:bodyPr>
          <a:lstStyle/>
          <a:p>
            <a:pPr marL="342900" lvl="0" indent="-342900" algn="just">
              <a:lnSpc>
                <a:spcPct val="150000"/>
              </a:lnSpc>
              <a:buFont typeface="Symbol" panose="05050102010706020507" pitchFamily="18" charset="2"/>
              <a:buChar char=""/>
            </a:pPr>
            <a:r>
              <a:rPr lang="pt-BR" sz="1100" dirty="0">
                <a:effectLst/>
                <a:latin typeface="Arial" panose="020B0604020202020204" pitchFamily="34" charset="0"/>
                <a:ea typeface="Calibri" panose="020F0502020204030204" pitchFamily="34" charset="0"/>
                <a:cs typeface="Times New Roman" panose="02020603050405020304" pitchFamily="18" charset="0"/>
              </a:rPr>
              <a:t>RF0034    Calcular frete: O sistema deve calcular o frete da compra com base nos itens selecionados e o endereço apontado pelo cliente.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100" dirty="0">
                <a:effectLst/>
                <a:latin typeface="Arial" panose="020B0604020202020204" pitchFamily="34" charset="0"/>
                <a:ea typeface="Calibri" panose="020F0502020204030204" pitchFamily="34" charset="0"/>
                <a:cs typeface="Times New Roman" panose="02020603050405020304" pitchFamily="18" charset="0"/>
              </a:rPr>
              <a:t>RF0035    Selecionar endereço de entrega: O cliente pode selecionar qualquer endereço de entrega previamente cadastrado em seu perfil ou um novo endereço de entrega pode ser cadastrado. Caso um novo endereço de entrega seja inserido, deve-se dar a possibilidade que este seja incorporado ao perfil do cliente.</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100" dirty="0">
                <a:effectLst/>
                <a:latin typeface="Arial" panose="020B0604020202020204" pitchFamily="34" charset="0"/>
                <a:ea typeface="Calibri" panose="020F0502020204030204" pitchFamily="34" charset="0"/>
                <a:cs typeface="Times New Roman" panose="02020603050405020304" pitchFamily="18" charset="0"/>
              </a:rPr>
              <a:t>RF0036    Selecionar forma de pagamento: O cliente pode selecionar qualquer cartão de crédito previamente cadastrado em seu perfil ou um novo cartão de crédito pode ser cadastrado. Caso um novo cartão de crédito seja cadastrado, deve-se dar a possibilidade que este seja incorporado ao perfil do cliente. O cliente também poderá utilizar um cupom de troca ou um cupom promocional válido. Deve-se possibilitar que o pagamento seja feito utilizando tanto cupons de troca, promocionais e cartão de crédito. RF0037    Finalizar Compra: Uma compra deve ser finalizada após a seleção da forma de pagamento e endereço de entrega. Após a finalização o status da compra deve ser EM PROCESSAMENTO.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100" dirty="0">
                <a:effectLst/>
                <a:latin typeface="Arial" panose="020B0604020202020204" pitchFamily="34" charset="0"/>
                <a:ea typeface="Calibri" panose="020F0502020204030204" pitchFamily="34" charset="0"/>
                <a:cs typeface="Times New Roman" panose="02020603050405020304" pitchFamily="18" charset="0"/>
              </a:rPr>
              <a:t>RF0038    Despachar produtos para entrega: O sistema deve possibilitar que um usuário com perfil de administrador selecione vendas já aprovadas para serem entregues. Assim o status deve ficar EM TRÂNSITO.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1100" dirty="0"/>
          </a:p>
        </p:txBody>
      </p:sp>
    </p:spTree>
    <p:extLst>
      <p:ext uri="{BB962C8B-B14F-4D97-AF65-F5344CB8AC3E}">
        <p14:creationId xmlns:p14="http://schemas.microsoft.com/office/powerpoint/2010/main" val="418479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7CA-E778-4EBC-9D27-2221746E07BC}"/>
              </a:ext>
            </a:extLst>
          </p:cNvPr>
          <p:cNvSpPr>
            <a:spLocks noGrp="1"/>
          </p:cNvSpPr>
          <p:nvPr>
            <p:ph type="title"/>
          </p:nvPr>
        </p:nvSpPr>
        <p:spPr>
          <a:xfrm>
            <a:off x="1484309" y="190500"/>
            <a:ext cx="10018713" cy="1752599"/>
          </a:xfrm>
        </p:spPr>
        <p:txBody>
          <a:bodyPr/>
          <a:lstStyle/>
          <a:p>
            <a:r>
              <a:rPr lang="pt-BR" dirty="0"/>
              <a:t>Requisitos Funcionais</a:t>
            </a:r>
          </a:p>
        </p:txBody>
      </p:sp>
      <p:sp>
        <p:nvSpPr>
          <p:cNvPr id="3" name="Espaço Reservado para Conteúdo 2">
            <a:extLst>
              <a:ext uri="{FF2B5EF4-FFF2-40B4-BE49-F238E27FC236}">
                <a16:creationId xmlns:a16="http://schemas.microsoft.com/office/drawing/2014/main" id="{A2ABF134-B8C0-405B-95B8-1C45A01DA27F}"/>
              </a:ext>
            </a:extLst>
          </p:cNvPr>
          <p:cNvSpPr>
            <a:spLocks noGrp="1"/>
          </p:cNvSpPr>
          <p:nvPr>
            <p:ph idx="1"/>
          </p:nvPr>
        </p:nvSpPr>
        <p:spPr>
          <a:xfrm>
            <a:off x="1484308" y="1943099"/>
            <a:ext cx="10018713" cy="3124201"/>
          </a:xfrm>
        </p:spPr>
        <p:txBody>
          <a:bodyPr>
            <a:normAutofit fontScale="40000" lnSpcReduction="20000"/>
          </a:bodyPr>
          <a:lstStyle/>
          <a:p>
            <a:pPr marL="342900" lvl="0" indent="-342900" algn="just">
              <a:lnSpc>
                <a:spcPct val="150000"/>
              </a:lnSpc>
              <a:buFont typeface="Symbol" panose="05050102010706020507" pitchFamily="18" charset="2"/>
              <a:buChar char=""/>
            </a:pPr>
            <a:r>
              <a:rPr lang="pt-BR" sz="2400" dirty="0">
                <a:effectLst/>
                <a:latin typeface="Arial" panose="020B0604020202020204" pitchFamily="34" charset="0"/>
                <a:ea typeface="Calibri" panose="020F0502020204030204" pitchFamily="34" charset="0"/>
                <a:cs typeface="Times New Roman" panose="02020603050405020304" pitchFamily="18" charset="0"/>
              </a:rPr>
              <a:t>RF0039    Produtos entregues: O sistema deve possibilitar que um usuário com perfil de administrador confirme entrega de uma compra. Assim o status deve ficar ENTREGUE.</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400" dirty="0">
                <a:effectLst/>
                <a:latin typeface="Arial" panose="020B0604020202020204" pitchFamily="34" charset="0"/>
                <a:ea typeface="Calibri" panose="020F0502020204030204" pitchFamily="34" charset="0"/>
                <a:cs typeface="Times New Roman" panose="02020603050405020304" pitchFamily="18" charset="0"/>
              </a:rPr>
              <a:t>RF0040    Solicitar troca: O sistema deve possibilitar que um item de uma compra seja trocado por um cliente através da visualização de pedidos dele.</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400" dirty="0">
                <a:effectLst/>
                <a:latin typeface="Arial" panose="020B0604020202020204" pitchFamily="34" charset="0"/>
                <a:ea typeface="Calibri" panose="020F0502020204030204" pitchFamily="34" charset="0"/>
                <a:cs typeface="Times New Roman" panose="02020603050405020304" pitchFamily="18" charset="0"/>
              </a:rPr>
              <a:t>RF0041    Autorizar trocas: O sistema deverá possibilitar que o administrador autorize pedidos ou compra com status EM TROCA. Assim o pedido passa ficar com status TROCA AUTORIZADA.</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400" dirty="0">
                <a:effectLst/>
                <a:latin typeface="Arial" panose="020B0604020202020204" pitchFamily="34" charset="0"/>
                <a:ea typeface="Calibri" panose="020F0502020204030204" pitchFamily="34" charset="0"/>
                <a:cs typeface="Times New Roman" panose="02020603050405020304" pitchFamily="18" charset="0"/>
              </a:rPr>
              <a:t>RF0042    Visualização de trocas: O sistema deverá possibilitar que o administrador visualize todos os pedidos de troca ou compra com status EM TROCA.</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2400" dirty="0">
                <a:effectLst/>
                <a:latin typeface="Arial" panose="020B0604020202020204" pitchFamily="34" charset="0"/>
                <a:ea typeface="Calibri" panose="020F0502020204030204" pitchFamily="34" charset="0"/>
                <a:cs typeface="Times New Roman" panose="02020603050405020304" pitchFamily="18" charset="0"/>
              </a:rPr>
              <a:t>RF0043    Confirmar recebimento de itens para troca: O sistema deverá possibilitar que o administrador confirme o recebimento de pedidos de troca ou compra com status EM TROCA. Nesta confirmação o administrador deverá informar se os itens trocados deverão retornar ao estoque. Em caso positivo deve-se dar entrada no estoque dos respectivos itens.</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2400" dirty="0">
                <a:effectLst/>
                <a:latin typeface="Arial" panose="020B0604020202020204" pitchFamily="34" charset="0"/>
                <a:ea typeface="Calibri" panose="020F0502020204030204" pitchFamily="34" charset="0"/>
                <a:cs typeface="Times New Roman" panose="02020603050405020304" pitchFamily="18" charset="0"/>
              </a:rPr>
              <a:t>RF0044    Gerar cupom de troca após recebimento de itens: O sistema deverá gerar um cupom de troca quando o administrador informar que os itens a serem trocados chegaram. Este cupom deverá ser disponibilizado para o cliente para ser utilizado em futuras compras.     </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53678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7CA-E778-4EBC-9D27-2221746E07BC}"/>
              </a:ext>
            </a:extLst>
          </p:cNvPr>
          <p:cNvSpPr>
            <a:spLocks noGrp="1"/>
          </p:cNvSpPr>
          <p:nvPr>
            <p:ph type="title"/>
          </p:nvPr>
        </p:nvSpPr>
        <p:spPr>
          <a:xfrm>
            <a:off x="1484309" y="0"/>
            <a:ext cx="10018713" cy="1752599"/>
          </a:xfrm>
        </p:spPr>
        <p:txBody>
          <a:bodyPr/>
          <a:lstStyle/>
          <a:p>
            <a:r>
              <a:rPr lang="pt-BR" dirty="0"/>
              <a:t>Requisitos Funcionais</a:t>
            </a:r>
          </a:p>
        </p:txBody>
      </p:sp>
      <p:sp>
        <p:nvSpPr>
          <p:cNvPr id="3" name="Espaço Reservado para Conteúdo 2">
            <a:extLst>
              <a:ext uri="{FF2B5EF4-FFF2-40B4-BE49-F238E27FC236}">
                <a16:creationId xmlns:a16="http://schemas.microsoft.com/office/drawing/2014/main" id="{A2ABF134-B8C0-405B-95B8-1C45A01DA27F}"/>
              </a:ext>
            </a:extLst>
          </p:cNvPr>
          <p:cNvSpPr>
            <a:spLocks noGrp="1"/>
          </p:cNvSpPr>
          <p:nvPr>
            <p:ph idx="1"/>
          </p:nvPr>
        </p:nvSpPr>
        <p:spPr>
          <a:xfrm>
            <a:off x="1484309" y="1752599"/>
            <a:ext cx="10018713" cy="2896998"/>
          </a:xfrm>
        </p:spPr>
        <p:txBody>
          <a:bodyPr>
            <a:normAutofit fontScale="77500" lnSpcReduction="20000"/>
          </a:bodyPr>
          <a:lstStyle/>
          <a:p>
            <a:pPr marL="0" indent="0" algn="just">
              <a:lnSpc>
                <a:spcPct val="150000"/>
              </a:lnSpc>
              <a:spcAft>
                <a:spcPts val="800"/>
              </a:spcAft>
              <a:buNone/>
            </a:pPr>
            <a:r>
              <a:rPr lang="pt-BR" sz="1600" b="1" dirty="0">
                <a:effectLst/>
                <a:latin typeface="Arial" panose="020B0604020202020204" pitchFamily="34" charset="0"/>
                <a:ea typeface="Calibri" panose="020F0502020204030204" pitchFamily="34" charset="0"/>
                <a:cs typeface="Times New Roman" panose="02020603050405020304" pitchFamily="18" charset="0"/>
              </a:rPr>
              <a:t>Grupo: Controle de estoque</a:t>
            </a:r>
            <a:endParaRPr lang="pt-BR"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RF0051    Realizar entrada em estoque: O sistema deve permitir que seja possível realizar entrada de itens de mangás em estoque. No registro de cada item, deve ser indicado o mangá já previamente cadastrado e a quantidade de itens do mangá.</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RF0052    Calcular valor de venda: O sistema deve calcular o valor de venda com base no valor de custo e o grupo de precificação. Sendo que o valor de venda será o valor de compra mais o percentual definido no grupo de precificação relacionado ao mangá.</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RF0053    Dar baixa em estoque: Para cada venda realizada deve-se dar baixa no estoque do total de itens vendidos.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RF0054    Realizar reentrada em estoque: O sistema deve realizar a reentrada de um item em estoque a partir da troca de um produto.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1600" dirty="0"/>
          </a:p>
        </p:txBody>
      </p:sp>
    </p:spTree>
    <p:extLst>
      <p:ext uri="{BB962C8B-B14F-4D97-AF65-F5344CB8AC3E}">
        <p14:creationId xmlns:p14="http://schemas.microsoft.com/office/powerpoint/2010/main" val="96809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B87CA-E778-4EBC-9D27-2221746E07BC}"/>
              </a:ext>
            </a:extLst>
          </p:cNvPr>
          <p:cNvSpPr>
            <a:spLocks noGrp="1"/>
          </p:cNvSpPr>
          <p:nvPr>
            <p:ph type="title"/>
          </p:nvPr>
        </p:nvSpPr>
        <p:spPr>
          <a:xfrm>
            <a:off x="1484310" y="383797"/>
            <a:ext cx="10018713" cy="1752599"/>
          </a:xfrm>
        </p:spPr>
        <p:txBody>
          <a:bodyPr/>
          <a:lstStyle/>
          <a:p>
            <a:r>
              <a:rPr lang="pt-BR" dirty="0"/>
              <a:t>Requisitos Não Funcionais</a:t>
            </a:r>
          </a:p>
        </p:txBody>
      </p:sp>
      <p:sp>
        <p:nvSpPr>
          <p:cNvPr id="3" name="Espaço Reservado para Conteúdo 2">
            <a:extLst>
              <a:ext uri="{FF2B5EF4-FFF2-40B4-BE49-F238E27FC236}">
                <a16:creationId xmlns:a16="http://schemas.microsoft.com/office/drawing/2014/main" id="{A2ABF134-B8C0-405B-95B8-1C45A01DA27F}"/>
              </a:ext>
            </a:extLst>
          </p:cNvPr>
          <p:cNvSpPr>
            <a:spLocks noGrp="1"/>
          </p:cNvSpPr>
          <p:nvPr>
            <p:ph idx="1"/>
          </p:nvPr>
        </p:nvSpPr>
        <p:spPr>
          <a:xfrm>
            <a:off x="1484309" y="2136396"/>
            <a:ext cx="10018713" cy="3124201"/>
          </a:xfrm>
        </p:spPr>
        <p:txBody>
          <a:bodyPr>
            <a:normAutofit fontScale="77500" lnSpcReduction="20000"/>
          </a:bodyPr>
          <a:lstStyle/>
          <a:p>
            <a:pPr marL="0" indent="0" algn="just">
              <a:lnSpc>
                <a:spcPct val="150000"/>
              </a:lnSpc>
              <a:spcAft>
                <a:spcPts val="800"/>
              </a:spcAft>
              <a:buNone/>
            </a:pPr>
            <a:r>
              <a:rPr lang="pt-BR" sz="1600" b="1" dirty="0">
                <a:effectLst/>
                <a:latin typeface="Arial" panose="020B0604020202020204" pitchFamily="34" charset="0"/>
                <a:ea typeface="Calibri" panose="020F0502020204030204" pitchFamily="34" charset="0"/>
                <a:cs typeface="Times New Roman" panose="02020603050405020304" pitchFamily="18" charset="0"/>
              </a:rPr>
              <a:t>Grupo: Geral</a:t>
            </a:r>
            <a:endParaRPr lang="pt-BR" sz="16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RNF0011    Tempo de resposta para consultas: Toda consulta de usuário deve ter resposta em no máximo 1 segundo.</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RNF0012    Log de transação: Para toda operação de escrita (Inserção ou Alteração) deve ser registado data, hora, usuário responsável além de manter os dados alterados.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Utilizar linguagem Java</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Utilizar o banco de dados MySQL</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A arquitetura da solução obedecer o design </a:t>
            </a:r>
            <a:r>
              <a:rPr lang="pt-BR" sz="1600" dirty="0" err="1">
                <a:effectLst/>
                <a:latin typeface="Arial" panose="020B0604020202020204" pitchFamily="34" charset="0"/>
                <a:ea typeface="Calibri" panose="020F0502020204030204" pitchFamily="34" charset="0"/>
                <a:cs typeface="Times New Roman" panose="02020603050405020304" pitchFamily="18" charset="0"/>
              </a:rPr>
              <a:t>pattern</a:t>
            </a:r>
            <a:r>
              <a:rPr lang="pt-BR" sz="1600" dirty="0">
                <a:effectLst/>
                <a:latin typeface="Arial" panose="020B0604020202020204" pitchFamily="34" charset="0"/>
                <a:ea typeface="Calibri" panose="020F0502020204030204" pitchFamily="34" charset="0"/>
                <a:cs typeface="Times New Roman" panose="02020603050405020304" pitchFamily="18" charset="0"/>
              </a:rPr>
              <a:t> MVC.</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1600" dirty="0">
                <a:effectLst/>
                <a:latin typeface="Arial" panose="020B0604020202020204" pitchFamily="34" charset="0"/>
                <a:ea typeface="Calibri" panose="020F0502020204030204" pitchFamily="34" charset="0"/>
                <a:cs typeface="Times New Roman" panose="02020603050405020304" pitchFamily="18" charset="0"/>
              </a:rPr>
              <a:t>O sistema deve rodar nos seguintes browsers: IE, Google Chrome, Firefox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319412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847</TotalTime>
  <Words>2514</Words>
  <Application>Microsoft Office PowerPoint</Application>
  <PresentationFormat>Widescreen</PresentationFormat>
  <Paragraphs>476</Paragraphs>
  <Slides>45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45</vt:i4>
      </vt:variant>
    </vt:vector>
  </HeadingPairs>
  <TitlesOfParts>
    <vt:vector size="51" baseType="lpstr">
      <vt:lpstr>Abadi Extra Light</vt:lpstr>
      <vt:lpstr>Arial</vt:lpstr>
      <vt:lpstr>Calibri</vt:lpstr>
      <vt:lpstr>Corbel</vt:lpstr>
      <vt:lpstr>Symbol</vt:lpstr>
      <vt:lpstr>Paralaxe</vt:lpstr>
      <vt:lpstr>Projeto de LES</vt:lpstr>
      <vt:lpstr>Sobre o projeto</vt:lpstr>
      <vt:lpstr>Requisitos Funcionais</vt:lpstr>
      <vt:lpstr>Requisitos Funcionais</vt:lpstr>
      <vt:lpstr>Requisitos Funcionais</vt:lpstr>
      <vt:lpstr>Requisitos Funcionais</vt:lpstr>
      <vt:lpstr>Requisitos Funcionais</vt:lpstr>
      <vt:lpstr>Requisitos Funcionais</vt:lpstr>
      <vt:lpstr>Requisitos Não Funcionais</vt:lpstr>
      <vt:lpstr>Requisitos Não Funcionais</vt:lpstr>
      <vt:lpstr>Requisitos Não Funcionais</vt:lpstr>
      <vt:lpstr>Requisitos Não Funcionais</vt:lpstr>
      <vt:lpstr>Estimativa de Prazos: BACKEND</vt:lpstr>
      <vt:lpstr>Apresentação do PowerPoint</vt:lpstr>
      <vt:lpstr>Estimativa de Prazos: FRONTEND</vt:lpstr>
      <vt:lpstr>Apresentação do PowerPoint</vt:lpstr>
      <vt:lpstr>Estimativa de tempo total do projeto</vt:lpstr>
      <vt:lpstr>Proposta comercial - Escopo</vt:lpstr>
      <vt:lpstr>Proposta comercial – Não é escopo</vt:lpstr>
      <vt:lpstr>Proposta comercial - Preço</vt:lpstr>
      <vt:lpstr>Proposta comercial – Forma de pagamento</vt:lpstr>
      <vt:lpstr>Proposta comercial – Prazos</vt:lpstr>
      <vt:lpstr>Visão de Projeto – Necessidades de Negócio</vt:lpstr>
      <vt:lpstr>Visão de Projeto - Objetivos</vt:lpstr>
      <vt:lpstr>Visão de Projeto - Produtos</vt:lpstr>
      <vt:lpstr>Visão de Projeto – Representação de arquitetura</vt:lpstr>
      <vt:lpstr>Visão de Projeto – Restrições da arquitetura</vt:lpstr>
      <vt:lpstr>Visão de Projeto- Cadastro de cliente</vt:lpstr>
      <vt:lpstr>Visão de Projeto- Gerenciamento de Produto</vt:lpstr>
      <vt:lpstr>Caso de Uso de Condução – Venda de Mangá</vt:lpstr>
      <vt:lpstr>Visão de Lógica</vt:lpstr>
      <vt:lpstr>Camada de WebContent </vt:lpstr>
      <vt:lpstr>Camada de View</vt:lpstr>
      <vt:lpstr>Pacote Controle</vt:lpstr>
      <vt:lpstr>Pacote Modelo</vt:lpstr>
      <vt:lpstr>Diagrama de Classes do Pacote Modelo</vt:lpstr>
      <vt:lpstr>Diagrama de Classes do Pacote View</vt:lpstr>
      <vt:lpstr>Diagrama de Classes de Domínio</vt:lpstr>
      <vt:lpstr>Diagrama de Sequência de Condução</vt:lpstr>
      <vt:lpstr>Modelo ER</vt:lpstr>
      <vt:lpstr>Modelo Lógico</vt:lpstr>
      <vt:lpstr>Modelo Gerado pelo MySQL</vt:lpstr>
      <vt:lpstr>Visão de implementação</vt:lpstr>
      <vt:lpstr>Testes em Selenium</vt:lpstr>
      <vt:lpstr>Anexos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LES</dc:title>
  <dc:creator>Lucas Ferreira dos Reis</dc:creator>
  <cp:lastModifiedBy>Lucas Ferreira dos Reis</cp:lastModifiedBy>
  <cp:revision>26</cp:revision>
  <dcterms:created xsi:type="dcterms:W3CDTF">2020-08-24T18:33:50Z</dcterms:created>
  <dcterms:modified xsi:type="dcterms:W3CDTF">2020-12-11T20:33:47Z</dcterms:modified>
</cp:coreProperties>
</file>