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7" r:id="rId5"/>
    <p:sldId id="258" r:id="rId6"/>
    <p:sldId id="285" r:id="rId7"/>
    <p:sldId id="283" r:id="rId8"/>
    <p:sldId id="265" r:id="rId9"/>
    <p:sldId id="261" r:id="rId10"/>
    <p:sldId id="262" r:id="rId11"/>
    <p:sldId id="263" r:id="rId12"/>
    <p:sldId id="264"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6"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3/2/2021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0533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6197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3/2/2021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9871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775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24552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2586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493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11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5549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789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3/2/2021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012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3/2/2021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009098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renoXDMoon/ProjetoLes.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94F363-96A3-4B14-87A5-ABCA1E3C1B0A}"/>
              </a:ext>
            </a:extLst>
          </p:cNvPr>
          <p:cNvSpPr>
            <a:spLocks noGrp="1"/>
          </p:cNvSpPr>
          <p:nvPr>
            <p:ph type="ctrTitle"/>
          </p:nvPr>
        </p:nvSpPr>
        <p:spPr>
          <a:xfrm>
            <a:off x="5315736" y="640081"/>
            <a:ext cx="5916145" cy="3812102"/>
          </a:xfrm>
        </p:spPr>
        <p:txBody>
          <a:bodyPr anchor="b">
            <a:normAutofit/>
          </a:bodyPr>
          <a:lstStyle/>
          <a:p>
            <a:pPr algn="l"/>
            <a:r>
              <a:rPr lang="pt-BR" sz="7500">
                <a:solidFill>
                  <a:schemeClr val="bg1"/>
                </a:solidFill>
              </a:rPr>
              <a:t>Trabalho de Lab. De Eng. De Software</a:t>
            </a:r>
          </a:p>
        </p:txBody>
      </p:sp>
      <p:sp>
        <p:nvSpPr>
          <p:cNvPr id="3" name="Subtítulo 2">
            <a:extLst>
              <a:ext uri="{FF2B5EF4-FFF2-40B4-BE49-F238E27FC236}">
                <a16:creationId xmlns:a16="http://schemas.microsoft.com/office/drawing/2014/main" id="{BA86428C-9880-48A8-AD14-4265F322A045}"/>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pt-BR" sz="2000" dirty="0"/>
              <a:t>Alunos:</a:t>
            </a:r>
          </a:p>
          <a:p>
            <a:pPr algn="l">
              <a:lnSpc>
                <a:spcPct val="91000"/>
              </a:lnSpc>
            </a:pPr>
            <a:r>
              <a:rPr lang="pt-BR" sz="2000" dirty="0"/>
              <a:t>Breno Gabriel Rodrigues da Silva</a:t>
            </a:r>
          </a:p>
          <a:p>
            <a:pPr algn="l">
              <a:lnSpc>
                <a:spcPct val="91000"/>
              </a:lnSpc>
            </a:pPr>
            <a:r>
              <a:rPr lang="pt-BR" sz="2000" dirty="0"/>
              <a:t>Marcelo de Almeida Filho</a:t>
            </a:r>
          </a:p>
        </p:txBody>
      </p:sp>
      <p:pic>
        <p:nvPicPr>
          <p:cNvPr id="5" name="Picture 4">
            <a:extLst>
              <a:ext uri="{FF2B5EF4-FFF2-40B4-BE49-F238E27FC236}">
                <a16:creationId xmlns:a16="http://schemas.microsoft.com/office/drawing/2014/main" id="{A5DAF266-6DF5-4F43-A460-8390F85B79B4}"/>
              </a:ext>
            </a:extLst>
          </p:cNvPr>
          <p:cNvPicPr>
            <a:picLocks noChangeAspect="1"/>
          </p:cNvPicPr>
          <p:nvPr/>
        </p:nvPicPr>
        <p:blipFill rotWithShape="1">
          <a:blip r:embed="rId2"/>
          <a:srcRect l="4592" r="30044"/>
          <a:stretch/>
        </p:blipFill>
        <p:spPr>
          <a:xfrm>
            <a:off x="20" y="10"/>
            <a:ext cx="4657325" cy="6857990"/>
          </a:xfrm>
          <a:prstGeom prst="rect">
            <a:avLst/>
          </a:prstGeom>
        </p:spPr>
      </p:pic>
    </p:spTree>
    <p:extLst>
      <p:ext uri="{BB962C8B-B14F-4D97-AF65-F5344CB8AC3E}">
        <p14:creationId xmlns:p14="http://schemas.microsoft.com/office/powerpoint/2010/main" val="41217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F804C-0C49-4A27-8E46-07B5F96877CF}"/>
              </a:ext>
            </a:extLst>
          </p:cNvPr>
          <p:cNvSpPr>
            <a:spLocks noGrp="1"/>
          </p:cNvSpPr>
          <p:nvPr>
            <p:ph type="title"/>
          </p:nvPr>
        </p:nvSpPr>
        <p:spPr/>
        <p:txBody>
          <a:bodyPr>
            <a:normAutofit fontScale="90000"/>
          </a:bodyPr>
          <a:lstStyle/>
          <a:p>
            <a:r>
              <a:rPr lang="pt-BR" dirty="0"/>
              <a:t>Requisitos: Cadastro de Clientes</a:t>
            </a:r>
          </a:p>
        </p:txBody>
      </p:sp>
      <p:sp>
        <p:nvSpPr>
          <p:cNvPr id="3" name="Espaço Reservado para Conteúdo 2">
            <a:extLst>
              <a:ext uri="{FF2B5EF4-FFF2-40B4-BE49-F238E27FC236}">
                <a16:creationId xmlns:a16="http://schemas.microsoft.com/office/drawing/2014/main" id="{84380898-9589-472B-8006-3624FF244204}"/>
              </a:ext>
            </a:extLst>
          </p:cNvPr>
          <p:cNvSpPr>
            <a:spLocks noGrp="1"/>
          </p:cNvSpPr>
          <p:nvPr>
            <p:ph idx="1"/>
          </p:nvPr>
        </p:nvSpPr>
        <p:spPr>
          <a:xfrm>
            <a:off x="960120" y="2587752"/>
            <a:ext cx="10268712" cy="4098274"/>
          </a:xfrm>
        </p:spPr>
        <p:txBody>
          <a:bodyPr>
            <a:normAutofit fontScale="47500" lnSpcReduction="20000"/>
          </a:bodyPr>
          <a:lstStyle/>
          <a:p>
            <a:pPr marL="457200" indent="-457200">
              <a:buFont typeface="Arial" panose="020B0604020202020204" pitchFamily="34" charset="0"/>
              <a:buChar char="•"/>
            </a:pPr>
            <a:r>
              <a:rPr lang="pt-BR" sz="3200" dirty="0"/>
              <a:t>RF0021 - Cadastrar cliente: O sistema deve possibilitar o cadastro de clientes.</a:t>
            </a:r>
          </a:p>
          <a:p>
            <a:pPr marL="457200" indent="-457200">
              <a:buFont typeface="Arial" panose="020B0604020202020204" pitchFamily="34" charset="0"/>
              <a:buChar char="•"/>
            </a:pPr>
            <a:r>
              <a:rPr lang="pt-BR" sz="3200" dirty="0"/>
              <a:t>RF0022 - Alterar cliente: O sistema deve possibilitar a alteração de dados cadastrais de clientes.</a:t>
            </a:r>
          </a:p>
          <a:p>
            <a:pPr marL="457200" indent="-457200">
              <a:buFont typeface="Arial" panose="020B0604020202020204" pitchFamily="34" charset="0"/>
              <a:buChar char="•"/>
            </a:pPr>
            <a:r>
              <a:rPr lang="pt-BR" sz="3200" dirty="0"/>
              <a:t>RF0023 - Inativar cadastro de cliente: O sistema deve possibilitar que clientes sejam inativados.</a:t>
            </a:r>
          </a:p>
          <a:p>
            <a:pPr marL="457200" indent="-457200">
              <a:buFont typeface="Arial" panose="020B0604020202020204" pitchFamily="34" charset="0"/>
              <a:buChar char="•"/>
            </a:pPr>
            <a:r>
              <a:rPr lang="pt-BR" sz="3200" dirty="0"/>
              <a:t>RF0024 - Consulta de clientes: O sistema deve possibilitar que um cliente seja consultado.</a:t>
            </a:r>
          </a:p>
          <a:p>
            <a:pPr marL="457200" indent="-457200">
              <a:buFont typeface="Arial" panose="020B0604020202020204" pitchFamily="34" charset="0"/>
              <a:buChar char="•"/>
            </a:pPr>
            <a:r>
              <a:rPr lang="pt-BR" sz="3200" dirty="0"/>
              <a:t>RF0025 - Consulta de transações: O sistema deve disponibilizar no cadastro de clientes a consulta de todas as transações já realizadas por ele.</a:t>
            </a:r>
          </a:p>
          <a:p>
            <a:pPr marL="457200" indent="-457200">
              <a:buFont typeface="Arial" panose="020B0604020202020204" pitchFamily="34" charset="0"/>
              <a:buChar char="•"/>
            </a:pPr>
            <a:r>
              <a:rPr lang="pt-BR" sz="3200" dirty="0"/>
              <a:t>RF0026 - Cadastro de endereços de entrega: Deve ser possível associar diversos endereços de entrega ao cadastro de um cliente. Cada cadastro de endereço deve ser identificado com um nome.</a:t>
            </a:r>
          </a:p>
          <a:p>
            <a:pPr marL="457200" indent="-457200">
              <a:buFont typeface="Arial" panose="020B0604020202020204" pitchFamily="34" charset="0"/>
              <a:buChar char="•"/>
            </a:pPr>
            <a:r>
              <a:rPr lang="pt-BR" sz="3200" dirty="0"/>
              <a:t>RF0027 - Cadastro de cartões de crédito: Deve ser possível associar diversos cartões de crédito ao cadastro de um cliente.</a:t>
            </a:r>
          </a:p>
          <a:p>
            <a:pPr marL="457200" indent="-457200">
              <a:buFont typeface="Arial" panose="020B0604020202020204" pitchFamily="34" charset="0"/>
              <a:buChar char="•"/>
            </a:pPr>
            <a:r>
              <a:rPr lang="pt-BR" sz="3200" dirty="0"/>
              <a:t>RF0028 - Alteração apenas de senha: O sistema deve possibilitar que a senha do usuário seja alterada sem que seja necessária a alteração de todos os dados cadastrais.</a:t>
            </a:r>
          </a:p>
        </p:txBody>
      </p:sp>
    </p:spTree>
    <p:extLst>
      <p:ext uri="{BB962C8B-B14F-4D97-AF65-F5344CB8AC3E}">
        <p14:creationId xmlns:p14="http://schemas.microsoft.com/office/powerpoint/2010/main" val="323310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4F468-D2F1-4AFF-8931-F567751F9996}"/>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07ED2519-B07C-4B65-83DA-3A8E3C9E276C}"/>
              </a:ext>
            </a:extLst>
          </p:cNvPr>
          <p:cNvSpPr>
            <a:spLocks noGrp="1"/>
          </p:cNvSpPr>
          <p:nvPr>
            <p:ph idx="1"/>
          </p:nvPr>
        </p:nvSpPr>
        <p:spPr>
          <a:xfrm>
            <a:off x="960120" y="2587752"/>
            <a:ext cx="10268712" cy="4270248"/>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RF0031 - Gerenciar carrinho de compra: O sistema deve permitir que produtos sejam colocados em um repositório temporário para futura compra (carrinho de compra). Deve ser possível adicionar, alterar e excluir itens de compra no carrinho. Também deve ser possível visualizar os itens no carrinho.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RF0032 - Definir quantidade de itens no carrinho: Deve ser possível editar a quantidade de cada item ao adicionar um produto no carrinho. Também deve ser possível editar a quantidade de itens de um carrinho na visualização dos itens já adicionados.</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RF0033 - Realizar compra: Deve ser possível a partir de um carrinho de compra realizar uma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RF0034 - Calcular frete: O sistema deve calcular o frete da compra com base nos itens selecionados e o endereço apontado pelo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RF0035 - Selecionar endereço de entrega: O cliente pode selecionar qualquer endereço de entrega previamente cadastrado em seu perfil ou um novo endereço de entrega pode ser cadastrado. Caso um novo endereço de entrega seja inserido, deve-se dar a possibilidade que este seja incorporado ao perfil do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RF0036 - Selecionar forma de pagamento: O cliente pode selecionar qualquer cartão de crédito previamente cadastrado em seu perfil ou um novo cartão de crédito pode ser cadastrado. Caso um novo cartão de crédito seja cadastrado, deve-se dar a possibilidade que este seja incorporado ao perfil do cliente. O cliente também poderá utilizar um cupom de troca ou um cupom promocional válido. Deve-se possibilitar que o pagamento seja feito utilizando tanto cupons de troca, promocionais e cartão de crédito.</a:t>
            </a:r>
          </a:p>
          <a:p>
            <a:pPr marL="342900" lvl="0" indent="-342900" algn="just">
              <a:lnSpc>
                <a:spcPct val="150000"/>
              </a:lnSpc>
              <a:spcAft>
                <a:spcPts val="800"/>
              </a:spcAft>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RF0037 - Finalizar Compra: Uma compra deve ser finalizada após a seleção da forma de pagamento e endereço de entrega. Após a finalização o status da compra deve ser EM PROCESSAMENTO.</a:t>
            </a:r>
          </a:p>
        </p:txBody>
      </p:sp>
    </p:spTree>
    <p:extLst>
      <p:ext uri="{BB962C8B-B14F-4D97-AF65-F5344CB8AC3E}">
        <p14:creationId xmlns:p14="http://schemas.microsoft.com/office/powerpoint/2010/main" val="348518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3DEE-3EA8-40FD-9E2D-0E2F51F95F25}"/>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123993B8-7A1B-4324-AAA9-79642DB30B13}"/>
              </a:ext>
            </a:extLst>
          </p:cNvPr>
          <p:cNvSpPr>
            <a:spLocks noGrp="1"/>
          </p:cNvSpPr>
          <p:nvPr>
            <p:ph idx="1"/>
          </p:nvPr>
        </p:nvSpPr>
        <p:spPr>
          <a:xfrm>
            <a:off x="960120" y="2587751"/>
            <a:ext cx="10268712" cy="4207331"/>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RF0038 - Despachar produtos para entrega: O sistema deve possibilitar que um usuário com perfil de administrador selecione vendas já aprovadas para serem entregues. Assim o status deve ficar EM TRÂNSITO.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RF0039 - Produtos entregues: O sistema deve possibilitar que um usuário com perfil de administrador confirme entrega de uma compra. Assim o status deve ficar ENTREGUE.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RF0040 - Solicitar troca: O sistema deve possibilitar que um item de uma compra seja trocado por um cliente através da visualização de pedidos dele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RF0041 - Autorizar trocas: O sistema deverá possibilitar que o administrador autorize pedidos ou compra com status EM TROCA. Assim o pedido passa ficar com status TROCA AUTORIZADA.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RF0042 - Visualização de trocas: O sistema deverá possibilitar que o administrador visualize todos os pedidos de troca ou compra com status EM TROCA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RF0043 - Confirmar recebimento de itens para troca: O sistema deverá possibilitar que o administrador confirme o recebimento de pedidos de troca ou compra com status EM TROCA. Nesta confirmação o administrador deverá informar se os itens trocados deverão retornar ao estoque. Em caso positivo deve-se dar entrada no estoque dos respectivos itens.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RF0044 - Gerar cupom de troca após recebimento de itens: O sistema deverá gerar um cupom de troca quando o administrador informar que os itens a serem trocados chegaram. Este cupom deverá ser disponibilizado para o cliente para ser utilizado em futuras compras.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774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78570808-1A97-433D-BEEB-905D79C5855A}"/>
              </a:ext>
            </a:extLst>
          </p:cNvPr>
          <p:cNvPicPr>
            <a:picLocks noChangeAspect="1"/>
          </p:cNvPicPr>
          <p:nvPr/>
        </p:nvPicPr>
        <p:blipFill rotWithShape="1">
          <a:blip r:embed="rId2">
            <a:alphaModFix amt="60000"/>
          </a:blip>
          <a:srcRect/>
          <a:stretch/>
        </p:blipFill>
        <p:spPr>
          <a:xfrm>
            <a:off x="20" y="0"/>
            <a:ext cx="12191980" cy="6857990"/>
          </a:xfrm>
          <a:prstGeom prst="rect">
            <a:avLst/>
          </a:prstGeom>
        </p:spPr>
      </p:pic>
      <p:sp>
        <p:nvSpPr>
          <p:cNvPr id="2" name="Título 1">
            <a:extLst>
              <a:ext uri="{FF2B5EF4-FFF2-40B4-BE49-F238E27FC236}">
                <a16:creationId xmlns:a16="http://schemas.microsoft.com/office/drawing/2014/main" id="{3FD2C226-6250-4FA0-8C7C-92FFAD9EAFD5}"/>
              </a:ext>
            </a:extLst>
          </p:cNvPr>
          <p:cNvSpPr>
            <a:spLocks noGrp="1"/>
          </p:cNvSpPr>
          <p:nvPr>
            <p:ph type="title"/>
          </p:nvPr>
        </p:nvSpPr>
        <p:spPr>
          <a:xfrm>
            <a:off x="961644" y="2055205"/>
            <a:ext cx="10268712" cy="2747580"/>
          </a:xfrm>
        </p:spPr>
        <p:txBody>
          <a:bodyPr vert="horz" lIns="91440" tIns="45720" rIns="91440" bIns="45720" rtlCol="0" anchor="b">
            <a:normAutofit/>
          </a:bodyPr>
          <a:lstStyle/>
          <a:p>
            <a:pPr algn="ctr"/>
            <a:r>
              <a:rPr lang="en-US" sz="8800" dirty="0" err="1">
                <a:solidFill>
                  <a:schemeClr val="tx1"/>
                </a:solidFill>
              </a:rPr>
              <a:t>Requisitos</a:t>
            </a:r>
            <a:r>
              <a:rPr lang="en-US" sz="8800" dirty="0">
                <a:solidFill>
                  <a:schemeClr val="tx1"/>
                </a:solidFill>
              </a:rPr>
              <a:t> </a:t>
            </a:r>
            <a:r>
              <a:rPr lang="en-US" sz="8800" dirty="0" err="1">
                <a:solidFill>
                  <a:schemeClr val="tx1"/>
                </a:solidFill>
              </a:rPr>
              <a:t>Não</a:t>
            </a:r>
            <a:r>
              <a:rPr lang="en-US" sz="8800" dirty="0">
                <a:solidFill>
                  <a:schemeClr val="tx1"/>
                </a:solidFill>
              </a:rPr>
              <a:t> </a:t>
            </a:r>
            <a:r>
              <a:rPr lang="en-US" sz="8800" dirty="0" err="1">
                <a:solidFill>
                  <a:schemeClr val="tx1"/>
                </a:solidFill>
              </a:rPr>
              <a:t>funcionais</a:t>
            </a:r>
            <a:endParaRPr lang="en-US" sz="8800" dirty="0">
              <a:solidFill>
                <a:schemeClr val="tx1"/>
              </a:solidFill>
            </a:endParaRPr>
          </a:p>
        </p:txBody>
      </p:sp>
    </p:spTree>
    <p:extLst>
      <p:ext uri="{BB962C8B-B14F-4D97-AF65-F5344CB8AC3E}">
        <p14:creationId xmlns:p14="http://schemas.microsoft.com/office/powerpoint/2010/main" val="424332589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FCD23-689D-47A9-9B6C-7C8BE31ABFDE}"/>
              </a:ext>
            </a:extLst>
          </p:cNvPr>
          <p:cNvSpPr>
            <a:spLocks noGrp="1"/>
          </p:cNvSpPr>
          <p:nvPr>
            <p:ph type="title"/>
          </p:nvPr>
        </p:nvSpPr>
        <p:spPr/>
        <p:txBody>
          <a:bodyPr>
            <a:normAutofit fontScale="90000"/>
          </a:bodyPr>
          <a:lstStyle/>
          <a:p>
            <a:r>
              <a:rPr lang="pt-BR" dirty="0"/>
              <a:t>Requisitos Não Funcionais: Geral</a:t>
            </a:r>
          </a:p>
        </p:txBody>
      </p:sp>
      <p:sp>
        <p:nvSpPr>
          <p:cNvPr id="3" name="Espaço Reservado para Conteúdo 2">
            <a:extLst>
              <a:ext uri="{FF2B5EF4-FFF2-40B4-BE49-F238E27FC236}">
                <a16:creationId xmlns:a16="http://schemas.microsoft.com/office/drawing/2014/main" id="{754B17A2-D008-4C99-811B-D578DEB8D3E3}"/>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pt-BR" dirty="0"/>
              <a:t>RNF0011 - Tempo de resposta para consultas: Toda consulta de usuário deve ter resposta em no máximo 1 segundo.</a:t>
            </a:r>
          </a:p>
          <a:p>
            <a:pPr marL="457200" indent="-457200">
              <a:buFont typeface="Arial" panose="020B0604020202020204" pitchFamily="34" charset="0"/>
              <a:buChar char="•"/>
            </a:pPr>
            <a:r>
              <a:rPr lang="pt-BR" dirty="0"/>
              <a:t>RNF0012 - Log de transação: Para toda operação de escrita (Inserção ou Alteração) deve ser registado data, hora, usuário responsável além de manter os dados alterados.</a:t>
            </a:r>
          </a:p>
          <a:p>
            <a:pPr marL="457200" indent="-457200">
              <a:buFont typeface="Arial" panose="020B0604020202020204" pitchFamily="34" charset="0"/>
              <a:buChar char="•"/>
            </a:pPr>
            <a:r>
              <a:rPr lang="pt-BR" dirty="0"/>
              <a:t>RNF0013 - Cadastro de domínios: Deve haver um script de implantação do sistema que insere todos os registros de tabelas de domínio necessárias por exemplo: grupo de precificação, autor, editora, fornecedor etc.</a:t>
            </a:r>
          </a:p>
          <a:p>
            <a:endParaRPr lang="pt-BR" dirty="0"/>
          </a:p>
        </p:txBody>
      </p:sp>
    </p:spTree>
    <p:extLst>
      <p:ext uri="{BB962C8B-B14F-4D97-AF65-F5344CB8AC3E}">
        <p14:creationId xmlns:p14="http://schemas.microsoft.com/office/powerpoint/2010/main" val="260654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9C25-C68F-4634-8C92-F3548BEE6F89}"/>
              </a:ext>
            </a:extLst>
          </p:cNvPr>
          <p:cNvSpPr>
            <a:spLocks noGrp="1"/>
          </p:cNvSpPr>
          <p:nvPr>
            <p:ph type="title"/>
          </p:nvPr>
        </p:nvSpPr>
        <p:spPr/>
        <p:txBody>
          <a:bodyPr>
            <a:normAutofit fontScale="90000"/>
          </a:bodyPr>
          <a:lstStyle/>
          <a:p>
            <a:r>
              <a:rPr lang="pt-BR" dirty="0"/>
              <a:t>Requisitos Não Funcionais: Cadastro de Cartas</a:t>
            </a:r>
          </a:p>
        </p:txBody>
      </p:sp>
      <p:sp>
        <p:nvSpPr>
          <p:cNvPr id="3" name="Espaço Reservado para Conteúdo 2">
            <a:extLst>
              <a:ext uri="{FF2B5EF4-FFF2-40B4-BE49-F238E27FC236}">
                <a16:creationId xmlns:a16="http://schemas.microsoft.com/office/drawing/2014/main" id="{A07CBD57-1B64-43A9-A1B0-6311D7AA1998}"/>
              </a:ext>
            </a:extLst>
          </p:cNvPr>
          <p:cNvSpPr>
            <a:spLocks noGrp="1"/>
          </p:cNvSpPr>
          <p:nvPr>
            <p:ph idx="1"/>
          </p:nvPr>
        </p:nvSpPr>
        <p:spPr/>
        <p:txBody>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RNF0021 - Código de carta: Toda carta cadastrada deve receber um código único no sistema. </a:t>
            </a:r>
            <a:endParaRPr lang="pt-BR" dirty="0"/>
          </a:p>
        </p:txBody>
      </p:sp>
    </p:spTree>
    <p:extLst>
      <p:ext uri="{BB962C8B-B14F-4D97-AF65-F5344CB8AC3E}">
        <p14:creationId xmlns:p14="http://schemas.microsoft.com/office/powerpoint/2010/main" val="84392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63638-5D2A-46AB-BD58-774BED137D86}"/>
              </a:ext>
            </a:extLst>
          </p:cNvPr>
          <p:cNvSpPr>
            <a:spLocks noGrp="1"/>
          </p:cNvSpPr>
          <p:nvPr>
            <p:ph type="title"/>
          </p:nvPr>
        </p:nvSpPr>
        <p:spPr/>
        <p:txBody>
          <a:bodyPr>
            <a:normAutofit fontScale="90000"/>
          </a:bodyPr>
          <a:lstStyle/>
          <a:p>
            <a:r>
              <a:rPr lang="pt-BR" dirty="0"/>
              <a:t>Requisitos Não Funcionais: Cadastro de Clientes</a:t>
            </a:r>
          </a:p>
        </p:txBody>
      </p:sp>
      <p:sp>
        <p:nvSpPr>
          <p:cNvPr id="3" name="Espaço Reservado para Conteúdo 2">
            <a:extLst>
              <a:ext uri="{FF2B5EF4-FFF2-40B4-BE49-F238E27FC236}">
                <a16:creationId xmlns:a16="http://schemas.microsoft.com/office/drawing/2014/main" id="{F0947409-9025-456C-B2B5-B89373B9FDCA}"/>
              </a:ext>
            </a:extLst>
          </p:cNvPr>
          <p:cNvSpPr>
            <a:spLocks noGrp="1"/>
          </p:cNvSpPr>
          <p:nvPr>
            <p:ph idx="1"/>
          </p:nvPr>
        </p:nvSpPr>
        <p:spPr/>
        <p:txBody>
          <a:bodyPr>
            <a:normAutofit lnSpcReduction="10000"/>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RNF0031 - Confirmação de senha: O usuário obrigatoriamente deve digitar duas vezes a mesma senha no momento do registro dela.</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RNF0032 - Senha criptografada: A senha deve ser criptografada </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RNF0033 - Alteração apenas de endereços: O sistema deve possibilitar que endereços de entrega ou cobrança possam ser alterados ou adicionados de forma simples sem a necessidade da edição dos demais dados cadastrais. </a:t>
            </a:r>
          </a:p>
          <a:p>
            <a:pPr marL="285750" indent="-285750">
              <a:buFont typeface="Arial" panose="020B0604020202020204" pitchFamily="34" charset="0"/>
              <a:buChar char="•"/>
            </a:pPr>
            <a:r>
              <a:rPr lang="pt-BR" sz="1800" dirty="0">
                <a:effectLst/>
                <a:ea typeface="Calibri" panose="020F0502020204030204" pitchFamily="34" charset="0"/>
              </a:rPr>
              <a:t>RNF0034 - Código de cliente    Todo cliente cadastrado deve receber um código único no sistema.</a:t>
            </a:r>
            <a:endParaRPr lang="pt-BR" dirty="0"/>
          </a:p>
        </p:txBody>
      </p:sp>
    </p:spTree>
    <p:extLst>
      <p:ext uri="{BB962C8B-B14F-4D97-AF65-F5344CB8AC3E}">
        <p14:creationId xmlns:p14="http://schemas.microsoft.com/office/powerpoint/2010/main" val="300679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9EE82985-7642-4C05-B536-05CD4BA34919}"/>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7452734-3831-46FA-A762-297803B1F56E}"/>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dirty="0" err="1">
                <a:solidFill>
                  <a:schemeClr val="tx1"/>
                </a:solidFill>
              </a:rPr>
              <a:t>Regras</a:t>
            </a:r>
            <a:r>
              <a:rPr lang="en-US" sz="8800" dirty="0">
                <a:solidFill>
                  <a:schemeClr val="tx1"/>
                </a:solidFill>
              </a:rPr>
              <a:t> de </a:t>
            </a:r>
            <a:r>
              <a:rPr lang="en-US" sz="8800" dirty="0" err="1">
                <a:solidFill>
                  <a:schemeClr val="tx1"/>
                </a:solidFill>
              </a:rPr>
              <a:t>Negócio</a:t>
            </a:r>
            <a:endParaRPr lang="en-US" sz="8800" dirty="0">
              <a:solidFill>
                <a:schemeClr val="tx1"/>
              </a:solidFill>
            </a:endParaRPr>
          </a:p>
        </p:txBody>
      </p:sp>
    </p:spTree>
    <p:extLst>
      <p:ext uri="{BB962C8B-B14F-4D97-AF65-F5344CB8AC3E}">
        <p14:creationId xmlns:p14="http://schemas.microsoft.com/office/powerpoint/2010/main" val="10601321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DF89D-F0A9-4D07-A99B-65218A05A42B}"/>
              </a:ext>
            </a:extLst>
          </p:cNvPr>
          <p:cNvSpPr>
            <a:spLocks noGrp="1"/>
          </p:cNvSpPr>
          <p:nvPr>
            <p:ph type="title"/>
          </p:nvPr>
        </p:nvSpPr>
        <p:spPr/>
        <p:txBody>
          <a:bodyPr>
            <a:normAutofit fontScale="90000"/>
          </a:bodyPr>
          <a:lstStyle/>
          <a:p>
            <a:r>
              <a:rPr lang="pt-BR" dirty="0"/>
              <a:t>Regras de Negócio: Cadastro de Cartas</a:t>
            </a:r>
          </a:p>
        </p:txBody>
      </p:sp>
      <p:sp>
        <p:nvSpPr>
          <p:cNvPr id="3" name="Espaço Reservado para Conteúdo 2">
            <a:extLst>
              <a:ext uri="{FF2B5EF4-FFF2-40B4-BE49-F238E27FC236}">
                <a16:creationId xmlns:a16="http://schemas.microsoft.com/office/drawing/2014/main" id="{94578785-3F38-43F3-B91B-F84625C1E1DE}"/>
              </a:ext>
            </a:extLst>
          </p:cNvPr>
          <p:cNvSpPr>
            <a:spLocks noGrp="1"/>
          </p:cNvSpPr>
          <p:nvPr>
            <p:ph idx="1"/>
          </p:nvPr>
        </p:nvSpPr>
        <p:spPr>
          <a:xfrm>
            <a:off x="960120" y="2587751"/>
            <a:ext cx="10268712" cy="4156997"/>
          </a:xfrm>
        </p:spPr>
        <p:txBody>
          <a:bodyPr>
            <a:normAutofit/>
          </a:bodyPr>
          <a:lstStyle/>
          <a:p>
            <a:pPr marL="457200" indent="-457200">
              <a:buFont typeface="Arial" panose="020B0604020202020204" pitchFamily="34" charset="0"/>
              <a:buChar char="•"/>
            </a:pPr>
            <a:r>
              <a:rPr lang="pt-BR" dirty="0"/>
              <a:t>RN0011 - Dados obrigatórios para o cadastro de uma carta: Para toda carta cadastrada é obrigatório o cadastro dos seguintes dados: nome, raridade, preço, descrição.</a:t>
            </a:r>
          </a:p>
        </p:txBody>
      </p:sp>
    </p:spTree>
    <p:extLst>
      <p:ext uri="{BB962C8B-B14F-4D97-AF65-F5344CB8AC3E}">
        <p14:creationId xmlns:p14="http://schemas.microsoft.com/office/powerpoint/2010/main" val="315813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C27B7-F4EE-402A-9B7E-937178DA7E65}"/>
              </a:ext>
            </a:extLst>
          </p:cNvPr>
          <p:cNvSpPr>
            <a:spLocks noGrp="1"/>
          </p:cNvSpPr>
          <p:nvPr>
            <p:ph type="title"/>
          </p:nvPr>
        </p:nvSpPr>
        <p:spPr/>
        <p:txBody>
          <a:bodyPr>
            <a:normAutofit fontScale="90000"/>
          </a:bodyPr>
          <a:lstStyle/>
          <a:p>
            <a:r>
              <a:rPr lang="pt-BR" dirty="0"/>
              <a:t>Regras de Negócio: Cadastro de Clientes</a:t>
            </a:r>
          </a:p>
        </p:txBody>
      </p:sp>
      <p:sp>
        <p:nvSpPr>
          <p:cNvPr id="3" name="Espaço Reservado para Conteúdo 2">
            <a:extLst>
              <a:ext uri="{FF2B5EF4-FFF2-40B4-BE49-F238E27FC236}">
                <a16:creationId xmlns:a16="http://schemas.microsoft.com/office/drawing/2014/main" id="{0539E623-43B2-4284-991E-5A235C9F293D}"/>
              </a:ext>
            </a:extLst>
          </p:cNvPr>
          <p:cNvSpPr>
            <a:spLocks noGrp="1"/>
          </p:cNvSpPr>
          <p:nvPr>
            <p:ph idx="1"/>
          </p:nvPr>
        </p:nvSpPr>
        <p:spPr>
          <a:xfrm>
            <a:off x="960120" y="2587752"/>
            <a:ext cx="10268712" cy="4270248"/>
          </a:xfrm>
        </p:spPr>
        <p:txBody>
          <a:bodyPr>
            <a:normAutofit fontScale="55000" lnSpcReduction="20000"/>
          </a:bodyPr>
          <a:lstStyle/>
          <a:p>
            <a:pPr marL="457200" indent="-457200">
              <a:buFont typeface="Arial" panose="020B0604020202020204" pitchFamily="34" charset="0"/>
              <a:buChar char="•"/>
            </a:pPr>
            <a:r>
              <a:rPr lang="pt-BR" dirty="0"/>
              <a:t>RN0021 - Cadastro de endereço de cobrança: Para todo cliente cadastrado é obrigatório o registro de ao menos um endereço de cobrança. </a:t>
            </a:r>
          </a:p>
          <a:p>
            <a:pPr marL="457200" indent="-457200">
              <a:buFont typeface="Arial" panose="020B0604020202020204" pitchFamily="34" charset="0"/>
              <a:buChar char="•"/>
            </a:pPr>
            <a:r>
              <a:rPr lang="pt-BR" dirty="0"/>
              <a:t>RN0022 - Cadastro de endereço de entrega: Para todo cliente cadastrado é obrigatório o registro de ao menos um endereço de entrega. </a:t>
            </a:r>
          </a:p>
          <a:p>
            <a:pPr marL="457200" indent="-457200">
              <a:buFont typeface="Arial" panose="020B0604020202020204" pitchFamily="34" charset="0"/>
              <a:buChar char="•"/>
            </a:pPr>
            <a:r>
              <a:rPr lang="pt-BR" dirty="0"/>
              <a:t>RN0023 - Composição do registro de endereços: Todo cadastro de endereços associados a clientes deve ser composto dos seguintes dados: Logradouro, Número, Bairro, CEP, Cidade e Estado. Todos os campos anteriores são de preenchimento obrigatório. Opcionalmente pode ser preenchido um campo de Complemento.</a:t>
            </a:r>
          </a:p>
          <a:p>
            <a:pPr marL="457200" indent="-457200">
              <a:buFont typeface="Arial" panose="020B0604020202020204" pitchFamily="34" charset="0"/>
              <a:buChar char="•"/>
            </a:pPr>
            <a:r>
              <a:rPr lang="pt-BR" dirty="0"/>
              <a:t>RN0024 - Composição do registro de cartões de crédito: Todo cartão de crédito associado a um cliente deverá ser composto pelos seguintes campos: Nº do Cartão, Nome impresso no Cartão, Bandeira do Cartão e Código de Segurança.</a:t>
            </a:r>
          </a:p>
          <a:p>
            <a:pPr marL="457200" indent="-457200">
              <a:buFont typeface="Arial" panose="020B0604020202020204" pitchFamily="34" charset="0"/>
              <a:buChar char="•"/>
            </a:pPr>
            <a:r>
              <a:rPr lang="pt-BR" dirty="0"/>
              <a:t>RN0025 - Bandeiras permitidas para registro de cartões de crédito: Todo cartão de crédito associado a um cliente deverá ser de alguma bandeira registrada no sistema.</a:t>
            </a:r>
          </a:p>
          <a:p>
            <a:pPr marL="457200" indent="-457200">
              <a:buFont typeface="Arial" panose="020B0604020202020204" pitchFamily="34" charset="0"/>
              <a:buChar char="•"/>
            </a:pPr>
            <a:r>
              <a:rPr lang="pt-BR" dirty="0"/>
              <a:t>RN0026 - Dados obrigatórios para o cadastro de um cliente: Para todo cliente cadastrado é obrigatório o cadastro dos seguintes dados: Gênero, Nome, Data de Nascimento, CPF, Telefone (deve ser composto pelo tipo, DDD e número), e-mail, senha, endereço residencial.</a:t>
            </a:r>
          </a:p>
          <a:p>
            <a:pPr marL="457200" indent="-457200">
              <a:buFont typeface="Arial" panose="020B0604020202020204" pitchFamily="34" charset="0"/>
              <a:buChar char="•"/>
            </a:pPr>
            <a:r>
              <a:rPr lang="pt-BR" dirty="0"/>
              <a:t>RN0027 – Tipo de cliente    O cliente deve receber um tipo com base no seu perfil de compra.</a:t>
            </a:r>
          </a:p>
          <a:p>
            <a:endParaRPr lang="pt-BR" dirty="0"/>
          </a:p>
        </p:txBody>
      </p:sp>
    </p:spTree>
    <p:extLst>
      <p:ext uri="{BB962C8B-B14F-4D97-AF65-F5344CB8AC3E}">
        <p14:creationId xmlns:p14="http://schemas.microsoft.com/office/powerpoint/2010/main" val="400271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F276-E1E6-4DD1-AF11-A472A642673D}"/>
              </a:ext>
            </a:extLst>
          </p:cNvPr>
          <p:cNvSpPr>
            <a:spLocks noGrp="1"/>
          </p:cNvSpPr>
          <p:nvPr>
            <p:ph type="title"/>
          </p:nvPr>
        </p:nvSpPr>
        <p:spPr/>
        <p:txBody>
          <a:bodyPr/>
          <a:lstStyle/>
          <a:p>
            <a:r>
              <a:rPr lang="pt-BR" dirty="0"/>
              <a:t>Tema:</a:t>
            </a:r>
          </a:p>
        </p:txBody>
      </p:sp>
      <p:sp>
        <p:nvSpPr>
          <p:cNvPr id="3" name="Espaço Reservado para Conteúdo 2">
            <a:extLst>
              <a:ext uri="{FF2B5EF4-FFF2-40B4-BE49-F238E27FC236}">
                <a16:creationId xmlns:a16="http://schemas.microsoft.com/office/drawing/2014/main" id="{370E0527-7F49-4842-9310-6BCB61A7EB26}"/>
              </a:ext>
            </a:extLst>
          </p:cNvPr>
          <p:cNvSpPr>
            <a:spLocks noGrp="1"/>
          </p:cNvSpPr>
          <p:nvPr>
            <p:ph idx="1"/>
          </p:nvPr>
        </p:nvSpPr>
        <p:spPr/>
        <p:txBody>
          <a:bodyPr/>
          <a:lstStyle/>
          <a:p>
            <a:r>
              <a:rPr lang="pt-BR" dirty="0"/>
              <a:t>Loja de Cartas de Yu-</a:t>
            </a:r>
            <a:r>
              <a:rPr lang="pt-BR" dirty="0" err="1"/>
              <a:t>Gi</a:t>
            </a:r>
            <a:r>
              <a:rPr lang="pt-BR" dirty="0"/>
              <a:t>-Oh;</a:t>
            </a:r>
          </a:p>
        </p:txBody>
      </p:sp>
    </p:spTree>
    <p:extLst>
      <p:ext uri="{BB962C8B-B14F-4D97-AF65-F5344CB8AC3E}">
        <p14:creationId xmlns:p14="http://schemas.microsoft.com/office/powerpoint/2010/main" val="160534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B073A-53FA-4F38-9F1B-4FDB4CED4B8F}"/>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3F872D45-55CC-4467-8307-DAA44E3AD0CB}"/>
              </a:ext>
            </a:extLst>
          </p:cNvPr>
          <p:cNvSpPr>
            <a:spLocks noGrp="1"/>
          </p:cNvSpPr>
          <p:nvPr>
            <p:ph idx="1"/>
          </p:nvPr>
        </p:nvSpPr>
        <p:spPr/>
        <p:txBody>
          <a:bodyPr>
            <a:normAutofit fontScale="625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RN0031 - Validar estoque para adição de itens no carrinho: Não deve ser permitido adicionar um item no carrinho de compra que não esteja disponível em estoque. Também deve ser validado a quantidade do item adicionado ao carrinho para que não seja adicionado mais itens do que o disponível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RN0032 - Validar estoque para compra: Ao solicitar a compra de itens que estejam em um carrinho deve-se garantir que tais itens ainda permanecem disponíveis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RN0033 - Uso de cupom promocional para pagamento: Apenas um cupom promocional pode ser utilizado por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RN0034 - Uso de diversos cartões de crédito: Uma compra pode ser paga utilizando mais de um cartão de crédito, porém o valor mínimo para ser pago com cada cartão deve ser R$ 10,00.</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RN0035 - Uso de cupons junto a cartão de crédito: Ao realizar pagamento utilizando cupons e cartões em conjunto, deve-se sempre considerar o valor máximo dos cupons. Somente neste caso é permitido que seja realizado um pagamento de um valor menor que R$ 10,00 no cartão. Exemplo: Uma compra de R$ 35,00 o cliente pode pagar R$ 30,00 utilizando cupons de troca ou cupons promocionais e pagar R$ 5,00 com cartão de crédito.</a:t>
            </a:r>
          </a:p>
        </p:txBody>
      </p:sp>
    </p:spTree>
    <p:extLst>
      <p:ext uri="{BB962C8B-B14F-4D97-AF65-F5344CB8AC3E}">
        <p14:creationId xmlns:p14="http://schemas.microsoft.com/office/powerpoint/2010/main" val="4290000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AD269-7629-4AE3-8726-3030C0A3A372}"/>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C316EC04-0207-40F5-BD89-8181933D4976}"/>
              </a:ext>
            </a:extLst>
          </p:cNvPr>
          <p:cNvSpPr>
            <a:spLocks noGrp="1"/>
          </p:cNvSpPr>
          <p:nvPr>
            <p:ph idx="1"/>
          </p:nvPr>
        </p:nvSpPr>
        <p:spPr>
          <a:xfrm>
            <a:off x="960120" y="2411582"/>
            <a:ext cx="10268712" cy="4341555"/>
          </a:xfrm>
        </p:spPr>
        <p:txBody>
          <a:bodyPr>
            <a:normAutofit fontScale="40000" lnSpcReduction="20000"/>
          </a:bodyPr>
          <a:lstStyle/>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RN0036 - Gerar cupom de troca: Um cupom de troca deve ser gerado quando uma compra for paga com outros cupons em que o valor supere o valor da compra. </a:t>
            </a:r>
            <a:r>
              <a:rPr lang="pt-BR" sz="3000" dirty="0" err="1">
                <a:effectLst/>
                <a:ea typeface="Calibri" panose="020F0502020204030204" pitchFamily="34" charset="0"/>
                <a:cs typeface="Times New Roman" panose="02020603050405020304" pitchFamily="18" charset="0"/>
              </a:rPr>
              <a:t>Obs</a:t>
            </a:r>
            <a:r>
              <a:rPr lang="pt-BR" sz="3000" dirty="0">
                <a:effectLst/>
                <a:ea typeface="Calibri" panose="020F0502020204030204" pitchFamily="34" charset="0"/>
                <a:cs typeface="Times New Roman" panose="02020603050405020304" pitchFamily="18" charset="0"/>
              </a:rPr>
              <a:t>: O sistema não deve possibilitar o uso de cupons que supere a compra desnecessariamente, </a:t>
            </a:r>
            <a:r>
              <a:rPr lang="pt-BR" sz="3000" dirty="0" err="1">
                <a:effectLst/>
                <a:ea typeface="Calibri" panose="020F0502020204030204" pitchFamily="34" charset="0"/>
                <a:cs typeface="Times New Roman" panose="02020603050405020304" pitchFamily="18" charset="0"/>
              </a:rPr>
              <a:t>ex</a:t>
            </a:r>
            <a:r>
              <a:rPr lang="pt-BR" sz="3000" dirty="0">
                <a:effectLst/>
                <a:ea typeface="Calibri" panose="020F0502020204030204" pitchFamily="34" charset="0"/>
                <a:cs typeface="Times New Roman" panose="02020603050405020304" pitchFamily="18" charset="0"/>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RN0037 - Validar Forma de Pagamento para finalização de compra: Após a finalização da compra a forma de pagamento deve ser validada. Para tal deve-se validar a validade e veracidade dos cupons de troca e promocionais que porventura foram utilizados. Também deve ser validado o aceite da compra pela respectiva operadora de cartão de crédito.</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RN0038 - Alterar status da compra conforme processo de aprovação de forma de pagamento: Caso as formas de pagamento tenham sido validadas com sucesso, a compra deve passar ter o status APROVADA. Caso contrário deve passar a ter o status REPROVADA.</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RN0039 - Alterar status da compra para transporte: Toda compra selecionada para ser entregue por um administrador deve ter seu status alterado para EM TRANSPORTE.</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RN0040 - Alterar status da compra após entrega: Toda compra selecionada como entregue por um administrador deve ter seu status alterado para ENTREGUE.</a:t>
            </a:r>
          </a:p>
          <a:p>
            <a:pPr lvl="0" algn="just">
              <a:lnSpc>
                <a:spcPct val="150000"/>
              </a:lnSpc>
            </a:pP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06452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A67F-AE17-4E17-B313-B95D695F0099}"/>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76FD2D1D-E373-4FC3-AE34-CEB11AFAD894}"/>
              </a:ext>
            </a:extLst>
          </p:cNvPr>
          <p:cNvSpPr>
            <a:spLocks noGrp="1"/>
          </p:cNvSpPr>
          <p:nvPr>
            <p:ph idx="1"/>
          </p:nvPr>
        </p:nvSpPr>
        <p:spPr/>
        <p:txBody>
          <a:bodyPr>
            <a:normAutofit fontScale="55000" lnSpcReduction="20000"/>
          </a:bodyPr>
          <a:lstStyle/>
          <a:p>
            <a:pPr marL="457200" indent="-457200">
              <a:buFont typeface="Arial" panose="020B0604020202020204" pitchFamily="34" charset="0"/>
              <a:buChar char="•"/>
            </a:pPr>
            <a:r>
              <a:rPr lang="pt-BR" dirty="0"/>
              <a:t>RN0041 - Gerar pedido de troca: Todo item selecionado para troca deve gerar um pedido de troca. Este pedido deverá terá o status EM TROCA. Caso o cliente solicite a troca de toda a compra o status do pedido deverá ser EM TROCA.</a:t>
            </a:r>
          </a:p>
          <a:p>
            <a:pPr marL="457200" indent="-457200">
              <a:buFont typeface="Arial" panose="020B0604020202020204" pitchFamily="34" charset="0"/>
              <a:buChar char="•"/>
            </a:pPr>
            <a:r>
              <a:rPr lang="pt-BR" dirty="0"/>
              <a:t>RN0042 - Alterar status do pedido após recebimento de troca: Ao confirmar que os itens de um pedido de troca ou uma compra com status EM TROCA foi recebido o status do pedido ou compra deverá ser TROCADO.</a:t>
            </a:r>
          </a:p>
          <a:p>
            <a:pPr marL="457200" indent="-457200">
              <a:buFont typeface="Arial" panose="020B0604020202020204" pitchFamily="34" charset="0"/>
              <a:buChar char="•"/>
            </a:pPr>
            <a:r>
              <a:rPr lang="pt-BR" dirty="0"/>
              <a:t>RN0043 - Validação para solicitar troca: Somente itens de pedidos com status ENTREGUE poderão receber solicitação de troca.</a:t>
            </a:r>
          </a:p>
          <a:p>
            <a:pPr marL="457200" indent="-457200">
              <a:buFont typeface="Arial" panose="020B0604020202020204" pitchFamily="34" charset="0"/>
              <a:buChar char="•"/>
            </a:pPr>
            <a:r>
              <a:rPr lang="pt-BR" dirty="0"/>
              <a:t>RN0044 - Bloqueio de produtos: 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p>
          <a:p>
            <a:pPr marL="457200" indent="-457200">
              <a:buFont typeface="Arial" panose="020B0604020202020204" pitchFamily="34" charset="0"/>
              <a:buChar char="•"/>
            </a:pPr>
            <a:r>
              <a:rPr lang="pt-BR" dirty="0"/>
              <a:t>RNF0045 - Retirar item do carrinho: Toda vez que um item for desbloqueado todos os itens do mesmo produto deverão ser retirados do carrinho de compra que gerou o prazo de bloqueio. </a:t>
            </a:r>
          </a:p>
        </p:txBody>
      </p:sp>
    </p:spTree>
    <p:extLst>
      <p:ext uri="{BB962C8B-B14F-4D97-AF65-F5344CB8AC3E}">
        <p14:creationId xmlns:p14="http://schemas.microsoft.com/office/powerpoint/2010/main" val="193474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76C9-C039-4A14-AC51-F65457439738}"/>
              </a:ext>
            </a:extLst>
          </p:cNvPr>
          <p:cNvSpPr>
            <a:spLocks noGrp="1"/>
          </p:cNvSpPr>
          <p:nvPr>
            <p:ph type="title"/>
          </p:nvPr>
        </p:nvSpPr>
        <p:spPr/>
        <p:txBody>
          <a:bodyPr>
            <a:normAutofit fontScale="90000"/>
          </a:bodyPr>
          <a:lstStyle/>
          <a:p>
            <a:r>
              <a:rPr lang="pt-BR" dirty="0"/>
              <a:t>Regras de Negócio: Estoque</a:t>
            </a:r>
          </a:p>
        </p:txBody>
      </p:sp>
      <p:sp>
        <p:nvSpPr>
          <p:cNvPr id="3" name="Espaço Reservado para Conteúdo 2">
            <a:extLst>
              <a:ext uri="{FF2B5EF4-FFF2-40B4-BE49-F238E27FC236}">
                <a16:creationId xmlns:a16="http://schemas.microsoft.com/office/drawing/2014/main" id="{9D9C96E8-6833-45F3-A960-0C4F94C7C027}"/>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RN0051 - Validar dados de estoque: Para cada entrada em estoque, deve ser obrigatoriamente informado o produto e a quantidade.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RN0052 - Quantidade de itens: Não deve ser permitido que seja realizado a entrada de itens de Cartas com quantidade igual a zero.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RNF0053 - Data de entrada: Não deve ser permitido que itens sejam registrados sem que uma data de entrada seja registrada.</a:t>
            </a:r>
          </a:p>
          <a:p>
            <a:endParaRPr lang="pt-BR" dirty="0"/>
          </a:p>
        </p:txBody>
      </p:sp>
    </p:spTree>
    <p:extLst>
      <p:ext uri="{BB962C8B-B14F-4D97-AF65-F5344CB8AC3E}">
        <p14:creationId xmlns:p14="http://schemas.microsoft.com/office/powerpoint/2010/main" val="220961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em documento com caneta">
            <a:extLst>
              <a:ext uri="{FF2B5EF4-FFF2-40B4-BE49-F238E27FC236}">
                <a16:creationId xmlns:a16="http://schemas.microsoft.com/office/drawing/2014/main" id="{937E50FF-18AA-470D-93B5-91D9C5023618}"/>
              </a:ext>
            </a:extLst>
          </p:cNvPr>
          <p:cNvPicPr>
            <a:picLocks noChangeAspect="1"/>
          </p:cNvPicPr>
          <p:nvPr/>
        </p:nvPicPr>
        <p:blipFill rotWithShape="1">
          <a:blip r:embed="rId2"/>
          <a:srcRect t="1510" b="1422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75271E-160F-49E0-9C7F-10AE97968516}"/>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Estimativas</a:t>
            </a:r>
          </a:p>
        </p:txBody>
      </p:sp>
    </p:spTree>
    <p:extLst>
      <p:ext uri="{BB962C8B-B14F-4D97-AF65-F5344CB8AC3E}">
        <p14:creationId xmlns:p14="http://schemas.microsoft.com/office/powerpoint/2010/main" val="227796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onentes eletrônicos em uma tela de fundo branca">
            <a:extLst>
              <a:ext uri="{FF2B5EF4-FFF2-40B4-BE49-F238E27FC236}">
                <a16:creationId xmlns:a16="http://schemas.microsoft.com/office/drawing/2014/main" id="{CD1A5AAF-0D01-4EDD-88E4-2D0E85D42FED}"/>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A9FCD-E5DA-4C74-BA8F-282D4C199377}"/>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Backend</a:t>
            </a:r>
          </a:p>
        </p:txBody>
      </p:sp>
    </p:spTree>
    <p:extLst>
      <p:ext uri="{BB962C8B-B14F-4D97-AF65-F5344CB8AC3E}">
        <p14:creationId xmlns:p14="http://schemas.microsoft.com/office/powerpoint/2010/main" val="967005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091CC-99A1-40D1-9BDC-5E2988D62291}"/>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C4911CFE-7144-46D8-94EC-E4F9AADDA481}"/>
              </a:ext>
            </a:extLst>
          </p:cNvPr>
          <p:cNvGraphicFramePr>
            <a:graphicFrameLocks noGrp="1"/>
          </p:cNvGraphicFramePr>
          <p:nvPr>
            <p:ph idx="1"/>
            <p:extLst>
              <p:ext uri="{D42A27DB-BD31-4B8C-83A1-F6EECF244321}">
                <p14:modId xmlns:p14="http://schemas.microsoft.com/office/powerpoint/2010/main" val="149004871"/>
              </p:ext>
            </p:extLst>
          </p:nvPr>
        </p:nvGraphicFramePr>
        <p:xfrm>
          <a:off x="0" y="0"/>
          <a:ext cx="12191999" cy="6857976"/>
        </p:xfrm>
        <a:graphic>
          <a:graphicData uri="http://schemas.openxmlformats.org/drawingml/2006/table">
            <a:tbl>
              <a:tblPr>
                <a:tableStyleId>{5C22544A-7EE6-4342-B048-85BDC9FD1C3A}</a:tableStyleId>
              </a:tblPr>
              <a:tblGrid>
                <a:gridCol w="316028">
                  <a:extLst>
                    <a:ext uri="{9D8B030D-6E8A-4147-A177-3AD203B41FA5}">
                      <a16:colId xmlns:a16="http://schemas.microsoft.com/office/drawing/2014/main" val="3508330800"/>
                    </a:ext>
                  </a:extLst>
                </a:gridCol>
                <a:gridCol w="4524179">
                  <a:extLst>
                    <a:ext uri="{9D8B030D-6E8A-4147-A177-3AD203B41FA5}">
                      <a16:colId xmlns:a16="http://schemas.microsoft.com/office/drawing/2014/main" val="341231414"/>
                    </a:ext>
                  </a:extLst>
                </a:gridCol>
                <a:gridCol w="1185102">
                  <a:extLst>
                    <a:ext uri="{9D8B030D-6E8A-4147-A177-3AD203B41FA5}">
                      <a16:colId xmlns:a16="http://schemas.microsoft.com/office/drawing/2014/main" val="86745299"/>
                    </a:ext>
                  </a:extLst>
                </a:gridCol>
                <a:gridCol w="1185102">
                  <a:extLst>
                    <a:ext uri="{9D8B030D-6E8A-4147-A177-3AD203B41FA5}">
                      <a16:colId xmlns:a16="http://schemas.microsoft.com/office/drawing/2014/main" val="2971105533"/>
                    </a:ext>
                  </a:extLst>
                </a:gridCol>
                <a:gridCol w="1185102">
                  <a:extLst>
                    <a:ext uri="{9D8B030D-6E8A-4147-A177-3AD203B41FA5}">
                      <a16:colId xmlns:a16="http://schemas.microsoft.com/office/drawing/2014/main" val="328466358"/>
                    </a:ext>
                  </a:extLst>
                </a:gridCol>
                <a:gridCol w="299395">
                  <a:extLst>
                    <a:ext uri="{9D8B030D-6E8A-4147-A177-3AD203B41FA5}">
                      <a16:colId xmlns:a16="http://schemas.microsoft.com/office/drawing/2014/main" val="3694911927"/>
                    </a:ext>
                  </a:extLst>
                </a:gridCol>
                <a:gridCol w="286920">
                  <a:extLst>
                    <a:ext uri="{9D8B030D-6E8A-4147-A177-3AD203B41FA5}">
                      <a16:colId xmlns:a16="http://schemas.microsoft.com/office/drawing/2014/main" val="766344721"/>
                    </a:ext>
                  </a:extLst>
                </a:gridCol>
                <a:gridCol w="299395">
                  <a:extLst>
                    <a:ext uri="{9D8B030D-6E8A-4147-A177-3AD203B41FA5}">
                      <a16:colId xmlns:a16="http://schemas.microsoft.com/office/drawing/2014/main" val="2944667689"/>
                    </a:ext>
                  </a:extLst>
                </a:gridCol>
                <a:gridCol w="1430438">
                  <a:extLst>
                    <a:ext uri="{9D8B030D-6E8A-4147-A177-3AD203B41FA5}">
                      <a16:colId xmlns:a16="http://schemas.microsoft.com/office/drawing/2014/main" val="127583603"/>
                    </a:ext>
                  </a:extLst>
                </a:gridCol>
                <a:gridCol w="1480338">
                  <a:extLst>
                    <a:ext uri="{9D8B030D-6E8A-4147-A177-3AD203B41FA5}">
                      <a16:colId xmlns:a16="http://schemas.microsoft.com/office/drawing/2014/main" val="2883476782"/>
                    </a:ext>
                  </a:extLst>
                </a:gridCol>
              </a:tblGrid>
              <a:tr h="184980">
                <a:tc>
                  <a:txBody>
                    <a:bodyPr/>
                    <a:lstStyle/>
                    <a:p>
                      <a:pPr algn="l" fontAlgn="ct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2834146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Otimista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23" marR="4623" marT="4623"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23" marR="4623" marT="4623"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54336031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Back-</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6394597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classes de domínio</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0482236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Banco de Dados</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996971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Cadastrar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228084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Consulta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617321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Alterar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241462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Carta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3914443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Inativar Cadastro de Carta de forma automática</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003257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Ativar cadastro de Cartas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dirty="0">
                          <a:effectLst/>
                        </a:rPr>
                        <a:t>1</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6016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Cadastrar cliente</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0929097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7838970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4439723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1400649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transações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3296883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endereços de entrega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800147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cartões de crédito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18664390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Alteração apenas de senha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2</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710161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Gerenciar carrinho de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80577282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Definir quantidade de itens no carrinho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045020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Realizar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9</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18325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frete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7858462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endereço de entrega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15109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cartão de pagamento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1216509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Finalizar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26362411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Status do Pedido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41546086"/>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Solicitar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81826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Autorizar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66231585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Visualização de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985167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Confirmar recebimento de itens para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8880430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Gerar cupom de troca após recebimento de itens</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107492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74318873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valor de venda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671442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Dar baixa em estoque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3142841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reentrada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303356508"/>
                  </a:ext>
                </a:extLst>
              </a:tr>
              <a:tr h="202598">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Funcionalidades de Administrador</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13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753525206"/>
                  </a:ext>
                </a:extLst>
              </a:tr>
            </a:tbl>
          </a:graphicData>
        </a:graphic>
      </p:graphicFrame>
    </p:spTree>
    <p:extLst>
      <p:ext uri="{BB962C8B-B14F-4D97-AF65-F5344CB8AC3E}">
        <p14:creationId xmlns:p14="http://schemas.microsoft.com/office/powerpoint/2010/main" val="3090224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la de fundo abstrata de dados">
            <a:extLst>
              <a:ext uri="{FF2B5EF4-FFF2-40B4-BE49-F238E27FC236}">
                <a16:creationId xmlns:a16="http://schemas.microsoft.com/office/drawing/2014/main" id="{7FF2AA21-5398-4F5E-B428-35BF359BE485}"/>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0155FD-92DB-4C1D-B1A3-38E71FB55B21}"/>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err="1">
                <a:solidFill>
                  <a:srgbClr val="FFFFFF"/>
                </a:solidFill>
              </a:rPr>
              <a:t>FrontEnd</a:t>
            </a:r>
            <a:endParaRPr lang="en-US" sz="5400" dirty="0">
              <a:solidFill>
                <a:srgbClr val="FFFFFF"/>
              </a:solidFill>
            </a:endParaRPr>
          </a:p>
        </p:txBody>
      </p:sp>
    </p:spTree>
    <p:extLst>
      <p:ext uri="{BB962C8B-B14F-4D97-AF65-F5344CB8AC3E}">
        <p14:creationId xmlns:p14="http://schemas.microsoft.com/office/powerpoint/2010/main" val="397764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C6A2E-224B-46B6-91F2-40D5AD7539B7}"/>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28E9580F-A9AB-439D-A8E5-D283803E94F0}"/>
              </a:ext>
            </a:extLst>
          </p:cNvPr>
          <p:cNvGraphicFramePr>
            <a:graphicFrameLocks noGrp="1"/>
          </p:cNvGraphicFramePr>
          <p:nvPr>
            <p:ph idx="1"/>
            <p:extLst>
              <p:ext uri="{D42A27DB-BD31-4B8C-83A1-F6EECF244321}">
                <p14:modId xmlns:p14="http://schemas.microsoft.com/office/powerpoint/2010/main" val="3365556022"/>
              </p:ext>
            </p:extLst>
          </p:nvPr>
        </p:nvGraphicFramePr>
        <p:xfrm>
          <a:off x="0" y="1"/>
          <a:ext cx="12192000" cy="6857993"/>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105659868"/>
                    </a:ext>
                  </a:extLst>
                </a:gridCol>
                <a:gridCol w="1219200">
                  <a:extLst>
                    <a:ext uri="{9D8B030D-6E8A-4147-A177-3AD203B41FA5}">
                      <a16:colId xmlns:a16="http://schemas.microsoft.com/office/drawing/2014/main" val="4251554128"/>
                    </a:ext>
                  </a:extLst>
                </a:gridCol>
                <a:gridCol w="1219200">
                  <a:extLst>
                    <a:ext uri="{9D8B030D-6E8A-4147-A177-3AD203B41FA5}">
                      <a16:colId xmlns:a16="http://schemas.microsoft.com/office/drawing/2014/main" val="1030706029"/>
                    </a:ext>
                  </a:extLst>
                </a:gridCol>
                <a:gridCol w="1219200">
                  <a:extLst>
                    <a:ext uri="{9D8B030D-6E8A-4147-A177-3AD203B41FA5}">
                      <a16:colId xmlns:a16="http://schemas.microsoft.com/office/drawing/2014/main" val="1446850218"/>
                    </a:ext>
                  </a:extLst>
                </a:gridCol>
                <a:gridCol w="1219200">
                  <a:extLst>
                    <a:ext uri="{9D8B030D-6E8A-4147-A177-3AD203B41FA5}">
                      <a16:colId xmlns:a16="http://schemas.microsoft.com/office/drawing/2014/main" val="2827044407"/>
                    </a:ext>
                  </a:extLst>
                </a:gridCol>
                <a:gridCol w="1219200">
                  <a:extLst>
                    <a:ext uri="{9D8B030D-6E8A-4147-A177-3AD203B41FA5}">
                      <a16:colId xmlns:a16="http://schemas.microsoft.com/office/drawing/2014/main" val="2017690863"/>
                    </a:ext>
                  </a:extLst>
                </a:gridCol>
                <a:gridCol w="1219200">
                  <a:extLst>
                    <a:ext uri="{9D8B030D-6E8A-4147-A177-3AD203B41FA5}">
                      <a16:colId xmlns:a16="http://schemas.microsoft.com/office/drawing/2014/main" val="3349257895"/>
                    </a:ext>
                  </a:extLst>
                </a:gridCol>
                <a:gridCol w="1219200">
                  <a:extLst>
                    <a:ext uri="{9D8B030D-6E8A-4147-A177-3AD203B41FA5}">
                      <a16:colId xmlns:a16="http://schemas.microsoft.com/office/drawing/2014/main" val="2389968171"/>
                    </a:ext>
                  </a:extLst>
                </a:gridCol>
                <a:gridCol w="1219200">
                  <a:extLst>
                    <a:ext uri="{9D8B030D-6E8A-4147-A177-3AD203B41FA5}">
                      <a16:colId xmlns:a16="http://schemas.microsoft.com/office/drawing/2014/main" val="640739408"/>
                    </a:ext>
                  </a:extLst>
                </a:gridCol>
                <a:gridCol w="1219200">
                  <a:extLst>
                    <a:ext uri="{9D8B030D-6E8A-4147-A177-3AD203B41FA5}">
                      <a16:colId xmlns:a16="http://schemas.microsoft.com/office/drawing/2014/main" val="3911587653"/>
                    </a:ext>
                  </a:extLst>
                </a:gridCol>
              </a:tblGrid>
              <a:tr h="180712">
                <a:tc>
                  <a:txBody>
                    <a:bodyPr/>
                    <a:lstStyle/>
                    <a:p>
                      <a:pPr algn="l" fontAlgn="ct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8805941"/>
                  </a:ext>
                </a:extLst>
              </a:tr>
              <a:tr h="180712">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Otimista</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90" marR="4690" marT="4690"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90" marR="4690" marT="4690"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9202909"/>
                  </a:ext>
                </a:extLst>
              </a:tr>
              <a:tr h="176398">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Front-</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33134003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22637063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425737738"/>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35132017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77421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96450575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72720600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Carrinho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499833533"/>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Check-out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228662"/>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Finalizar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08954308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Lista de Pedidos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907963384"/>
                  </a:ext>
                </a:extLst>
              </a:tr>
              <a:tr h="34419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Pedido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51535390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Administrador</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74369227"/>
                  </a:ext>
                </a:extLst>
              </a:tr>
              <a:tr h="344190">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gráfico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95644188"/>
                  </a:ext>
                </a:extLst>
              </a:tr>
            </a:tbl>
          </a:graphicData>
        </a:graphic>
      </p:graphicFrame>
    </p:spTree>
    <p:extLst>
      <p:ext uri="{BB962C8B-B14F-4D97-AF65-F5344CB8AC3E}">
        <p14:creationId xmlns:p14="http://schemas.microsoft.com/office/powerpoint/2010/main" val="418100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E95A2-0F4F-4B6A-8DF2-65E5D3C989C6}"/>
              </a:ext>
            </a:extLst>
          </p:cNvPr>
          <p:cNvSpPr>
            <a:spLocks noGrp="1"/>
          </p:cNvSpPr>
          <p:nvPr>
            <p:ph type="title"/>
          </p:nvPr>
        </p:nvSpPr>
        <p:spPr/>
        <p:txBody>
          <a:bodyPr>
            <a:normAutofit fontScale="90000"/>
          </a:bodyPr>
          <a:lstStyle/>
          <a:p>
            <a:r>
              <a:rPr lang="pt-BR" dirty="0"/>
              <a:t>Estimativa total do Projeto</a:t>
            </a:r>
          </a:p>
        </p:txBody>
      </p:sp>
      <p:sp>
        <p:nvSpPr>
          <p:cNvPr id="3" name="Espaço Reservado para Conteúdo 2">
            <a:extLst>
              <a:ext uri="{FF2B5EF4-FFF2-40B4-BE49-F238E27FC236}">
                <a16:creationId xmlns:a16="http://schemas.microsoft.com/office/drawing/2014/main" id="{A78395C3-5230-4073-9C60-393371DF2ADF}"/>
              </a:ext>
            </a:extLst>
          </p:cNvPr>
          <p:cNvSpPr>
            <a:spLocks noGrp="1"/>
          </p:cNvSpPr>
          <p:nvPr>
            <p:ph idx="1"/>
          </p:nvPr>
        </p:nvSpPr>
        <p:spPr/>
        <p:txBody>
          <a:bodyPr/>
          <a:lstStyle/>
          <a:p>
            <a:endParaRPr lang="pt-BR" dirty="0"/>
          </a:p>
        </p:txBody>
      </p:sp>
      <p:grpSp>
        <p:nvGrpSpPr>
          <p:cNvPr id="10" name="Agrupar 9">
            <a:extLst>
              <a:ext uri="{FF2B5EF4-FFF2-40B4-BE49-F238E27FC236}">
                <a16:creationId xmlns:a16="http://schemas.microsoft.com/office/drawing/2014/main" id="{26F31B58-4E80-498B-8460-4581816356DE}"/>
              </a:ext>
            </a:extLst>
          </p:cNvPr>
          <p:cNvGrpSpPr/>
          <p:nvPr/>
        </p:nvGrpSpPr>
        <p:grpSpPr>
          <a:xfrm>
            <a:off x="3519891" y="3988458"/>
            <a:ext cx="5149170" cy="792179"/>
            <a:chOff x="3521415" y="3855322"/>
            <a:chExt cx="5149170" cy="792179"/>
          </a:xfrm>
        </p:grpSpPr>
        <p:graphicFrame>
          <p:nvGraphicFramePr>
            <p:cNvPr id="6" name="Objeto 5">
              <a:extLst>
                <a:ext uri="{FF2B5EF4-FFF2-40B4-BE49-F238E27FC236}">
                  <a16:creationId xmlns:a16="http://schemas.microsoft.com/office/drawing/2014/main" id="{460BBA4D-B7AD-4889-AEC3-63F08A6F80E2}"/>
                </a:ext>
              </a:extLst>
            </p:cNvPr>
            <p:cNvGraphicFramePr>
              <a:graphicFrameLocks noChangeAspect="1"/>
            </p:cNvGraphicFramePr>
            <p:nvPr>
              <p:extLst>
                <p:ext uri="{D42A27DB-BD31-4B8C-83A1-F6EECF244321}">
                  <p14:modId xmlns:p14="http://schemas.microsoft.com/office/powerpoint/2010/main" val="3031890995"/>
                </p:ext>
              </p:extLst>
            </p:nvPr>
          </p:nvGraphicFramePr>
          <p:xfrm>
            <a:off x="3521415" y="4251411"/>
            <a:ext cx="5149170" cy="396090"/>
          </p:xfrm>
          <a:graphic>
            <a:graphicData uri="http://schemas.openxmlformats.org/presentationml/2006/ole">
              <mc:AlternateContent xmlns:mc="http://schemas.openxmlformats.org/markup-compatibility/2006">
                <mc:Choice xmlns:v="urn:schemas-microsoft-com:vml" Requires="v">
                  <p:oleObj name="Worksheet" r:id="rId2" imgW="2723990" imgH="209578" progId="Excel.Sheet.12">
                    <p:embed/>
                  </p:oleObj>
                </mc:Choice>
                <mc:Fallback>
                  <p:oleObj name="Worksheet" r:id="rId2" imgW="2723990" imgH="209578" progId="Excel.Sheet.12">
                    <p:embed/>
                    <p:pic>
                      <p:nvPicPr>
                        <p:cNvPr id="0" name=""/>
                        <p:cNvPicPr/>
                        <p:nvPr/>
                      </p:nvPicPr>
                      <p:blipFill>
                        <a:blip r:embed="rId3"/>
                        <a:stretch>
                          <a:fillRect/>
                        </a:stretch>
                      </p:blipFill>
                      <p:spPr>
                        <a:xfrm>
                          <a:off x="3521415" y="4251411"/>
                          <a:ext cx="5149170" cy="396090"/>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AE3C1D4C-0C9C-412F-B42A-7FBB588E0C14}"/>
                </a:ext>
              </a:extLst>
            </p:cNvPr>
            <p:cNvGraphicFramePr>
              <a:graphicFrameLocks noChangeAspect="1"/>
            </p:cNvGraphicFramePr>
            <p:nvPr>
              <p:extLst>
                <p:ext uri="{D42A27DB-BD31-4B8C-83A1-F6EECF244321}">
                  <p14:modId xmlns:p14="http://schemas.microsoft.com/office/powerpoint/2010/main" val="1947249276"/>
                </p:ext>
              </p:extLst>
            </p:nvPr>
          </p:nvGraphicFramePr>
          <p:xfrm>
            <a:off x="3521415" y="3855322"/>
            <a:ext cx="5149157" cy="396089"/>
          </p:xfrm>
          <a:graphic>
            <a:graphicData uri="http://schemas.openxmlformats.org/presentationml/2006/ole">
              <mc:AlternateContent xmlns:mc="http://schemas.openxmlformats.org/markup-compatibility/2006">
                <mc:Choice xmlns:v="urn:schemas-microsoft-com:vml" Requires="v">
                  <p:oleObj name="Worksheet" r:id="rId4" imgW="2723990" imgH="209578" progId="Excel.Sheet.12">
                    <p:embed/>
                  </p:oleObj>
                </mc:Choice>
                <mc:Fallback>
                  <p:oleObj name="Worksheet" r:id="rId4" imgW="2723990" imgH="209578" progId="Excel.Sheet.12">
                    <p:embed/>
                    <p:pic>
                      <p:nvPicPr>
                        <p:cNvPr id="0" name=""/>
                        <p:cNvPicPr/>
                        <p:nvPr/>
                      </p:nvPicPr>
                      <p:blipFill>
                        <a:blip r:embed="rId5"/>
                        <a:stretch>
                          <a:fillRect/>
                        </a:stretch>
                      </p:blipFill>
                      <p:spPr>
                        <a:xfrm>
                          <a:off x="3521415" y="3855322"/>
                          <a:ext cx="5149157" cy="396089"/>
                        </a:xfrm>
                        <a:prstGeom prst="rect">
                          <a:avLst/>
                        </a:prstGeom>
                      </p:spPr>
                    </p:pic>
                  </p:oleObj>
                </mc:Fallback>
              </mc:AlternateContent>
            </a:graphicData>
          </a:graphic>
        </p:graphicFrame>
      </p:grpSp>
    </p:spTree>
    <p:extLst>
      <p:ext uri="{BB962C8B-B14F-4D97-AF65-F5344CB8AC3E}">
        <p14:creationId xmlns:p14="http://schemas.microsoft.com/office/powerpoint/2010/main" val="139656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C3206-E373-4747-A1F2-357EA4271CFD}"/>
              </a:ext>
            </a:extLst>
          </p:cNvPr>
          <p:cNvSpPr>
            <a:spLocks noGrp="1"/>
          </p:cNvSpPr>
          <p:nvPr>
            <p:ph type="title"/>
          </p:nvPr>
        </p:nvSpPr>
        <p:spPr/>
        <p:txBody>
          <a:bodyPr/>
          <a:lstStyle/>
          <a:p>
            <a:r>
              <a:rPr lang="pt-BR" dirty="0"/>
              <a:t>Proposta comercial</a:t>
            </a:r>
          </a:p>
        </p:txBody>
      </p:sp>
      <p:sp>
        <p:nvSpPr>
          <p:cNvPr id="3" name="Espaço Reservado para Conteúdo 2">
            <a:extLst>
              <a:ext uri="{FF2B5EF4-FFF2-40B4-BE49-F238E27FC236}">
                <a16:creationId xmlns:a16="http://schemas.microsoft.com/office/drawing/2014/main" id="{65F71191-5EF3-4456-84A7-661EA4EB945D}"/>
              </a:ext>
            </a:extLst>
          </p:cNvPr>
          <p:cNvSpPr>
            <a:spLocks noGrp="1"/>
          </p:cNvSpPr>
          <p:nvPr>
            <p:ph idx="1"/>
          </p:nvPr>
        </p:nvSpPr>
        <p:spPr/>
        <p:txBody>
          <a:bodyPr/>
          <a:lstStyle/>
          <a:p>
            <a:r>
              <a:rPr lang="pt-BR" dirty="0"/>
              <a:t>Uma loja na qual gerencie os cadastros de seus clientes , dos seus produtos e das transações.</a:t>
            </a:r>
          </a:p>
        </p:txBody>
      </p:sp>
    </p:spTree>
    <p:extLst>
      <p:ext uri="{BB962C8B-B14F-4D97-AF65-F5344CB8AC3E}">
        <p14:creationId xmlns:p14="http://schemas.microsoft.com/office/powerpoint/2010/main" val="1770908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Diagrama&#10;&#10;Descrição gerada automaticamente">
            <a:extLst>
              <a:ext uri="{FF2B5EF4-FFF2-40B4-BE49-F238E27FC236}">
                <a16:creationId xmlns:a16="http://schemas.microsoft.com/office/drawing/2014/main" id="{52211B32-23BE-4E6F-ABAC-E0BF07AD63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483" y="289589"/>
            <a:ext cx="7217034" cy="6278821"/>
          </a:xfrm>
          <a:prstGeom prst="rect">
            <a:avLst/>
          </a:prstGeom>
        </p:spPr>
      </p:pic>
    </p:spTree>
    <p:extLst>
      <p:ext uri="{BB962C8B-B14F-4D97-AF65-F5344CB8AC3E}">
        <p14:creationId xmlns:p14="http://schemas.microsoft.com/office/powerpoint/2010/main" val="280853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2B2E-EF7B-42F0-AD5A-DE9EB4CF3FC6}"/>
              </a:ext>
            </a:extLst>
          </p:cNvPr>
          <p:cNvSpPr>
            <a:spLocks noGrp="1"/>
          </p:cNvSpPr>
          <p:nvPr>
            <p:ph type="title"/>
          </p:nvPr>
        </p:nvSpPr>
        <p:spPr/>
        <p:txBody>
          <a:bodyPr>
            <a:normAutofit/>
          </a:bodyPr>
          <a:lstStyle/>
          <a:p>
            <a:r>
              <a:rPr lang="pt-BR" dirty="0"/>
              <a:t>Solução Técnica</a:t>
            </a:r>
          </a:p>
        </p:txBody>
      </p:sp>
      <p:sp>
        <p:nvSpPr>
          <p:cNvPr id="3" name="Espaço Reservado para Conteúdo 2">
            <a:extLst>
              <a:ext uri="{FF2B5EF4-FFF2-40B4-BE49-F238E27FC236}">
                <a16:creationId xmlns:a16="http://schemas.microsoft.com/office/drawing/2014/main" id="{1E44B2A2-E37B-4AD8-87DC-BE81FA4B1ED1}"/>
              </a:ext>
            </a:extLst>
          </p:cNvPr>
          <p:cNvSpPr>
            <a:spLocks noGrp="1"/>
          </p:cNvSpPr>
          <p:nvPr>
            <p:ph idx="1"/>
          </p:nvPr>
        </p:nvSpPr>
        <p:spPr/>
        <p:txBody>
          <a:bodyPr/>
          <a:lstStyle/>
          <a:p>
            <a:r>
              <a:rPr lang="pt-BR" dirty="0"/>
              <a:t>Um sistema </a:t>
            </a:r>
            <a:r>
              <a:rPr lang="pt-BR" dirty="0" err="1"/>
              <a:t>Ecommerce</a:t>
            </a:r>
            <a:r>
              <a:rPr lang="pt-BR" dirty="0"/>
              <a:t>, utilizando de Linguagem de Programação Orientada a Objeto, obedecendo ao modelo MVC(Modelo, </a:t>
            </a:r>
            <a:r>
              <a:rPr lang="pt-BR" dirty="0" err="1"/>
              <a:t>View</a:t>
            </a:r>
            <a:r>
              <a:rPr lang="pt-BR" dirty="0"/>
              <a:t>, </a:t>
            </a:r>
            <a:r>
              <a:rPr lang="pt-BR" dirty="0" err="1"/>
              <a:t>Controller</a:t>
            </a:r>
            <a:r>
              <a:rPr lang="pt-BR" dirty="0"/>
              <a:t>), persistindo os dados em um banco de dados relacional.</a:t>
            </a:r>
          </a:p>
        </p:txBody>
      </p:sp>
    </p:spTree>
    <p:extLst>
      <p:ext uri="{BB962C8B-B14F-4D97-AF65-F5344CB8AC3E}">
        <p14:creationId xmlns:p14="http://schemas.microsoft.com/office/powerpoint/2010/main" val="394477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2FAAF-F8B8-461E-99A2-6425ACD1B544}"/>
              </a:ext>
            </a:extLst>
          </p:cNvPr>
          <p:cNvSpPr>
            <a:spLocks noGrp="1"/>
          </p:cNvSpPr>
          <p:nvPr>
            <p:ph type="title"/>
          </p:nvPr>
        </p:nvSpPr>
        <p:spPr/>
        <p:txBody>
          <a:bodyPr>
            <a:normAutofit/>
          </a:bodyPr>
          <a:lstStyle/>
          <a:p>
            <a:r>
              <a:rPr lang="pt-BR" dirty="0"/>
              <a:t> Tecnologias:</a:t>
            </a:r>
          </a:p>
        </p:txBody>
      </p:sp>
      <p:sp>
        <p:nvSpPr>
          <p:cNvPr id="3" name="Espaço Reservado para Conteúdo 2">
            <a:extLst>
              <a:ext uri="{FF2B5EF4-FFF2-40B4-BE49-F238E27FC236}">
                <a16:creationId xmlns:a16="http://schemas.microsoft.com/office/drawing/2014/main" id="{99BAFF09-EB18-4011-8793-F3256FBDA2C5}"/>
              </a:ext>
            </a:extLst>
          </p:cNvPr>
          <p:cNvSpPr>
            <a:spLocks noGrp="1"/>
          </p:cNvSpPr>
          <p:nvPr>
            <p:ph idx="1"/>
          </p:nvPr>
        </p:nvSpPr>
        <p:spPr/>
        <p:txBody>
          <a:bodyPr>
            <a:normAutofit fontScale="62500" lnSpcReduction="20000"/>
          </a:bodyPr>
          <a:lstStyle/>
          <a:p>
            <a:r>
              <a:rPr lang="pt-BR" dirty="0"/>
              <a:t>Back-</a:t>
            </a:r>
            <a:r>
              <a:rPr lang="pt-BR" dirty="0" err="1"/>
              <a:t>end</a:t>
            </a:r>
            <a:r>
              <a:rPr lang="pt-BR" dirty="0"/>
              <a:t>:</a:t>
            </a:r>
          </a:p>
          <a:p>
            <a:r>
              <a:rPr lang="pt-BR" dirty="0"/>
              <a:t>	Linguagem: Java</a:t>
            </a:r>
          </a:p>
          <a:p>
            <a:r>
              <a:rPr lang="pt-BR" dirty="0"/>
              <a:t>	</a:t>
            </a:r>
            <a:r>
              <a:rPr lang="pt-BR" dirty="0" err="1"/>
              <a:t>Libs</a:t>
            </a:r>
            <a:r>
              <a:rPr lang="pt-BR" dirty="0"/>
              <a:t>: JPA, EJB</a:t>
            </a:r>
          </a:p>
          <a:p>
            <a:r>
              <a:rPr lang="pt-BR" dirty="0"/>
              <a:t>	Server: </a:t>
            </a:r>
            <a:r>
              <a:rPr lang="pt-BR" dirty="0" err="1"/>
              <a:t>Wildfly</a:t>
            </a:r>
            <a:endParaRPr lang="pt-BR" dirty="0"/>
          </a:p>
          <a:p>
            <a:r>
              <a:rPr lang="pt-BR" dirty="0"/>
              <a:t>	Banco: </a:t>
            </a:r>
            <a:r>
              <a:rPr lang="pt-BR" dirty="0" err="1"/>
              <a:t>MySql</a:t>
            </a:r>
            <a:endParaRPr lang="pt-BR" dirty="0"/>
          </a:p>
          <a:p>
            <a:r>
              <a:rPr lang="pt-BR" dirty="0"/>
              <a:t>Front-</a:t>
            </a:r>
            <a:r>
              <a:rPr lang="pt-BR" dirty="0" err="1"/>
              <a:t>end</a:t>
            </a:r>
            <a:r>
              <a:rPr lang="pt-BR" dirty="0"/>
              <a:t>:</a:t>
            </a:r>
          </a:p>
          <a:p>
            <a:r>
              <a:rPr lang="pt-BR" dirty="0"/>
              <a:t>	HTML</a:t>
            </a:r>
          </a:p>
          <a:p>
            <a:r>
              <a:rPr lang="pt-BR" dirty="0"/>
              <a:t>	CSS</a:t>
            </a:r>
          </a:p>
          <a:p>
            <a:r>
              <a:rPr lang="pt-BR" dirty="0"/>
              <a:t>	JSF</a:t>
            </a:r>
          </a:p>
          <a:p>
            <a:endParaRPr lang="pt-BR" dirty="0"/>
          </a:p>
          <a:p>
            <a:endParaRPr lang="pt-BR" dirty="0"/>
          </a:p>
        </p:txBody>
      </p:sp>
    </p:spTree>
    <p:extLst>
      <p:ext uri="{BB962C8B-B14F-4D97-AF65-F5344CB8AC3E}">
        <p14:creationId xmlns:p14="http://schemas.microsoft.com/office/powerpoint/2010/main" val="11118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4B164-97CC-4374-BB03-439B888C4638}"/>
              </a:ext>
            </a:extLst>
          </p:cNvPr>
          <p:cNvSpPr>
            <a:spLocks noGrp="1"/>
          </p:cNvSpPr>
          <p:nvPr>
            <p:ph type="title"/>
          </p:nvPr>
        </p:nvSpPr>
        <p:spPr/>
        <p:txBody>
          <a:bodyPr/>
          <a:lstStyle/>
          <a:p>
            <a:r>
              <a:rPr lang="pt-BR" dirty="0"/>
              <a:t>Esquema Arquitetural</a:t>
            </a:r>
          </a:p>
        </p:txBody>
      </p:sp>
      <p:pic>
        <p:nvPicPr>
          <p:cNvPr id="5" name="Espaço Reservado para Conteúdo 4" descr="Diagrama&#10;&#10;Descrição gerada automaticamente">
            <a:extLst>
              <a:ext uri="{FF2B5EF4-FFF2-40B4-BE49-F238E27FC236}">
                <a16:creationId xmlns:a16="http://schemas.microsoft.com/office/drawing/2014/main" id="{1C6B7590-B287-4C96-B321-E82629C8CB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120" y="2804538"/>
            <a:ext cx="10267950" cy="3085627"/>
          </a:xfrm>
        </p:spPr>
      </p:pic>
    </p:spTree>
    <p:extLst>
      <p:ext uri="{BB962C8B-B14F-4D97-AF65-F5344CB8AC3E}">
        <p14:creationId xmlns:p14="http://schemas.microsoft.com/office/powerpoint/2010/main" val="300289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F0917-1FD1-4B51-92D4-AB38ED2B1303}"/>
              </a:ext>
            </a:extLst>
          </p:cNvPr>
          <p:cNvSpPr>
            <a:spLocks noGrp="1"/>
          </p:cNvSpPr>
          <p:nvPr>
            <p:ph type="title"/>
          </p:nvPr>
        </p:nvSpPr>
        <p:spPr/>
        <p:txBody>
          <a:bodyPr/>
          <a:lstStyle/>
          <a:p>
            <a:r>
              <a:rPr lang="pt-BR" dirty="0"/>
              <a:t>Repositório</a:t>
            </a:r>
          </a:p>
        </p:txBody>
      </p:sp>
      <p:sp>
        <p:nvSpPr>
          <p:cNvPr id="3" name="Espaço Reservado para Conteúdo 2">
            <a:extLst>
              <a:ext uri="{FF2B5EF4-FFF2-40B4-BE49-F238E27FC236}">
                <a16:creationId xmlns:a16="http://schemas.microsoft.com/office/drawing/2014/main" id="{378CB4BA-7B09-47DC-B48C-662634D00442}"/>
              </a:ext>
            </a:extLst>
          </p:cNvPr>
          <p:cNvSpPr>
            <a:spLocks noGrp="1"/>
          </p:cNvSpPr>
          <p:nvPr>
            <p:ph idx="1"/>
          </p:nvPr>
        </p:nvSpPr>
        <p:spPr/>
        <p:txBody>
          <a:bodyPr/>
          <a:lstStyle/>
          <a:p>
            <a:r>
              <a:rPr lang="pt-BR" dirty="0"/>
              <a:t>GitHub: </a:t>
            </a:r>
            <a:r>
              <a:rPr lang="pt-BR" dirty="0">
                <a:hlinkClick r:id="rId2"/>
              </a:rPr>
              <a:t>https://github.com/BrenoXDMoon/ProjetoLes.git</a:t>
            </a:r>
            <a:endParaRPr lang="pt-BR" dirty="0"/>
          </a:p>
          <a:p>
            <a:r>
              <a:rPr lang="pt-BR" dirty="0" err="1"/>
              <a:t>Branching</a:t>
            </a:r>
            <a:r>
              <a:rPr lang="pt-BR" dirty="0"/>
              <a:t> </a:t>
            </a:r>
            <a:r>
              <a:rPr lang="pt-BR" dirty="0" err="1"/>
              <a:t>Strategy</a:t>
            </a:r>
            <a:r>
              <a:rPr lang="pt-BR" dirty="0"/>
              <a:t>: </a:t>
            </a:r>
            <a:r>
              <a:rPr lang="pt-BR" dirty="0" err="1"/>
              <a:t>Feature</a:t>
            </a:r>
            <a:r>
              <a:rPr lang="pt-BR" dirty="0"/>
              <a:t> </a:t>
            </a:r>
            <a:r>
              <a:rPr lang="pt-BR" dirty="0" err="1"/>
              <a:t>Branching</a:t>
            </a:r>
            <a:endParaRPr lang="pt-BR" dirty="0"/>
          </a:p>
          <a:p>
            <a:endParaRPr lang="pt-BR" dirty="0"/>
          </a:p>
        </p:txBody>
      </p:sp>
    </p:spTree>
    <p:extLst>
      <p:ext uri="{BB962C8B-B14F-4D97-AF65-F5344CB8AC3E}">
        <p14:creationId xmlns:p14="http://schemas.microsoft.com/office/powerpoint/2010/main" val="125724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BDB26DAF-BEA9-473B-B2D3-057F305BC210}"/>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E2232BC-9774-4F4F-8313-975621A9732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Requisitos Funcionais</a:t>
            </a:r>
          </a:p>
        </p:txBody>
      </p:sp>
    </p:spTree>
    <p:extLst>
      <p:ext uri="{BB962C8B-B14F-4D97-AF65-F5344CB8AC3E}">
        <p14:creationId xmlns:p14="http://schemas.microsoft.com/office/powerpoint/2010/main" val="36161327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CFD3-21CE-46AD-B65A-08F3ECBC23FD}"/>
              </a:ext>
            </a:extLst>
          </p:cNvPr>
          <p:cNvSpPr>
            <a:spLocks noGrp="1"/>
          </p:cNvSpPr>
          <p:nvPr>
            <p:ph type="title"/>
          </p:nvPr>
        </p:nvSpPr>
        <p:spPr/>
        <p:txBody>
          <a:bodyPr>
            <a:normAutofit fontScale="90000"/>
          </a:bodyPr>
          <a:lstStyle/>
          <a:p>
            <a:r>
              <a:rPr lang="pt-BR" dirty="0"/>
              <a:t>Requisitos Funcionais: Cadastro de Cartas</a:t>
            </a:r>
          </a:p>
        </p:txBody>
      </p:sp>
      <p:sp>
        <p:nvSpPr>
          <p:cNvPr id="3" name="Espaço Reservado para Conteúdo 2">
            <a:extLst>
              <a:ext uri="{FF2B5EF4-FFF2-40B4-BE49-F238E27FC236}">
                <a16:creationId xmlns:a16="http://schemas.microsoft.com/office/drawing/2014/main" id="{2F00CA2E-F4C2-4108-93CB-D59F9C303984}"/>
              </a:ext>
            </a:extLst>
          </p:cNvPr>
          <p:cNvSpPr>
            <a:spLocks noGrp="1"/>
          </p:cNvSpPr>
          <p:nvPr>
            <p:ph idx="1"/>
          </p:nvPr>
        </p:nvSpPr>
        <p:spPr/>
        <p:txBody>
          <a:bodyPr>
            <a:normAutofit fontScale="47500" lnSpcReduction="20000"/>
          </a:bodyPr>
          <a:lstStyle/>
          <a:p>
            <a:r>
              <a:rPr lang="pt-BR" dirty="0"/>
              <a:t>•RF0011 - Cadastrar carta: O sistema deve manter um cadastro único para cada Carta.</a:t>
            </a:r>
          </a:p>
          <a:p>
            <a:endParaRPr lang="pt-BR" dirty="0"/>
          </a:p>
          <a:p>
            <a:r>
              <a:rPr lang="pt-BR" dirty="0"/>
              <a:t>•RF0012 - Inativar cadastro de carta: O sistema deve possibilitar que Cartas sejam inativados.</a:t>
            </a:r>
          </a:p>
          <a:p>
            <a:endParaRPr lang="pt-BR" dirty="0"/>
          </a:p>
          <a:p>
            <a:r>
              <a:rPr lang="pt-BR" dirty="0"/>
              <a:t>•RF0013 - Inativar carta de forma automática: O sistema deve inativar Cartas sem estoque.</a:t>
            </a:r>
          </a:p>
          <a:p>
            <a:endParaRPr lang="pt-BR" dirty="0"/>
          </a:p>
          <a:p>
            <a:r>
              <a:rPr lang="pt-BR" dirty="0"/>
              <a:t>•RF0014 - Alterar cadastro de carta: O sistema deve possibilitar a alteração de dados cadastrais para os Cartas.</a:t>
            </a:r>
          </a:p>
          <a:p>
            <a:endParaRPr lang="pt-BR" dirty="0"/>
          </a:p>
          <a:p>
            <a:r>
              <a:rPr lang="pt-BR" dirty="0"/>
              <a:t>•RF0015 - Consulta de Cartas: O sistema deve possibilitar que uma carta seja consultada.</a:t>
            </a:r>
          </a:p>
          <a:p>
            <a:endParaRPr lang="pt-BR" dirty="0"/>
          </a:p>
          <a:p>
            <a:r>
              <a:rPr lang="pt-BR" dirty="0"/>
              <a:t>•RF0016 - Ativar cadastro de Cartas: Deve ser possível ativar o cadastro de uma carta.</a:t>
            </a:r>
          </a:p>
          <a:p>
            <a:endParaRPr lang="pt-BR" dirty="0"/>
          </a:p>
        </p:txBody>
      </p:sp>
    </p:spTree>
    <p:extLst>
      <p:ext uri="{BB962C8B-B14F-4D97-AF65-F5344CB8AC3E}">
        <p14:creationId xmlns:p14="http://schemas.microsoft.com/office/powerpoint/2010/main" val="177224030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TM16401371[[fn=Atlas]]</Template>
  <TotalTime>166</TotalTime>
  <Words>3050</Words>
  <Application>Microsoft Office PowerPoint</Application>
  <PresentationFormat>Widescreen</PresentationFormat>
  <Paragraphs>629</Paragraphs>
  <Slides>30</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30</vt:i4>
      </vt:variant>
    </vt:vector>
  </HeadingPairs>
  <TitlesOfParts>
    <vt:vector size="39" baseType="lpstr">
      <vt:lpstr>Arial</vt:lpstr>
      <vt:lpstr>Calibri</vt:lpstr>
      <vt:lpstr>Calibri Light</vt:lpstr>
      <vt:lpstr>Franklin Gothic Demi Cond</vt:lpstr>
      <vt:lpstr>Franklin Gothic Medium</vt:lpstr>
      <vt:lpstr>Symbol</vt:lpstr>
      <vt:lpstr>Wingdings</vt:lpstr>
      <vt:lpstr>JuxtaposeVTI</vt:lpstr>
      <vt:lpstr>Worksheet</vt:lpstr>
      <vt:lpstr>Trabalho de Lab. De Eng. De Software</vt:lpstr>
      <vt:lpstr>Tema:</vt:lpstr>
      <vt:lpstr>Proposta comercial</vt:lpstr>
      <vt:lpstr>Solução Técnica</vt:lpstr>
      <vt:lpstr> Tecnologias:</vt:lpstr>
      <vt:lpstr>Esquema Arquitetural</vt:lpstr>
      <vt:lpstr>Repositório</vt:lpstr>
      <vt:lpstr>Requisitos Funcionais</vt:lpstr>
      <vt:lpstr>Requisitos Funcionais: Cadastro de Cartas</vt:lpstr>
      <vt:lpstr>Requisitos: Cadastro de Clientes</vt:lpstr>
      <vt:lpstr>Requisitos: Gerenciar Pedidos</vt:lpstr>
      <vt:lpstr>Requisitos: Gerenciar Pedidos</vt:lpstr>
      <vt:lpstr>Requisitos Não funcionais</vt:lpstr>
      <vt:lpstr>Requisitos Não Funcionais: Geral</vt:lpstr>
      <vt:lpstr>Requisitos Não Funcionais: Cadastro de Cartas</vt:lpstr>
      <vt:lpstr>Requisitos Não Funcionais: Cadastro de Clientes</vt:lpstr>
      <vt:lpstr>Regras de Negócio</vt:lpstr>
      <vt:lpstr>Regras de Negócio: Cadastro de Cartas</vt:lpstr>
      <vt:lpstr>Regras de Negócio: Cadastro de Clientes</vt:lpstr>
      <vt:lpstr>Regras de Negócio: Gerenciar Pedidos</vt:lpstr>
      <vt:lpstr>Regras de Negócio: Gerenciar Pedidos</vt:lpstr>
      <vt:lpstr>Regras de Negócio: Gerenciar Pedidos</vt:lpstr>
      <vt:lpstr>Regras de Negócio: Estoque</vt:lpstr>
      <vt:lpstr>Estimativas</vt:lpstr>
      <vt:lpstr>Backend</vt:lpstr>
      <vt:lpstr>Apresentação do PowerPoint</vt:lpstr>
      <vt:lpstr>FrontEnd</vt:lpstr>
      <vt:lpstr>Apresentação do PowerPoint</vt:lpstr>
      <vt:lpstr>Estimativa total do Projeto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Lab. De Eng. De Software</dc:title>
  <dc:creator>Breno Gabriel</dc:creator>
  <cp:lastModifiedBy>Breno Gabriel</cp:lastModifiedBy>
  <cp:revision>24</cp:revision>
  <dcterms:created xsi:type="dcterms:W3CDTF">2021-02-11T00:10:55Z</dcterms:created>
  <dcterms:modified xsi:type="dcterms:W3CDTF">2021-03-02T20:45:31Z</dcterms:modified>
</cp:coreProperties>
</file>