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9" r:id="rId3"/>
    <p:sldId id="260" r:id="rId4"/>
    <p:sldId id="257" r:id="rId5"/>
    <p:sldId id="258" r:id="rId6"/>
    <p:sldId id="265"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2/10/2021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2705331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2/10/2021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3619715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2/10/2021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298714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2/10/2021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3277533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2/10/2021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4245528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2/10/2021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2258612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2/10/2021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4934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2/10/2021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1411821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2/10/2021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2155495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2/10/2021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7891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2/10/2021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60124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2/10/2021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320090988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194F363-96A3-4B14-87A5-ABCA1E3C1B0A}"/>
              </a:ext>
            </a:extLst>
          </p:cNvPr>
          <p:cNvSpPr>
            <a:spLocks noGrp="1"/>
          </p:cNvSpPr>
          <p:nvPr>
            <p:ph type="ctrTitle"/>
          </p:nvPr>
        </p:nvSpPr>
        <p:spPr>
          <a:xfrm>
            <a:off x="5315736" y="640081"/>
            <a:ext cx="5916145" cy="3812102"/>
          </a:xfrm>
        </p:spPr>
        <p:txBody>
          <a:bodyPr anchor="b">
            <a:normAutofit/>
          </a:bodyPr>
          <a:lstStyle/>
          <a:p>
            <a:pPr algn="l"/>
            <a:r>
              <a:rPr lang="pt-BR" sz="7500">
                <a:solidFill>
                  <a:schemeClr val="bg1"/>
                </a:solidFill>
              </a:rPr>
              <a:t>Trabalho de Lab. De Eng. De Software</a:t>
            </a:r>
          </a:p>
        </p:txBody>
      </p:sp>
      <p:sp>
        <p:nvSpPr>
          <p:cNvPr id="3" name="Subtítulo 2">
            <a:extLst>
              <a:ext uri="{FF2B5EF4-FFF2-40B4-BE49-F238E27FC236}">
                <a16:creationId xmlns:a16="http://schemas.microsoft.com/office/drawing/2014/main" id="{BA86428C-9880-48A8-AD14-4265F322A045}"/>
              </a:ext>
            </a:extLst>
          </p:cNvPr>
          <p:cNvSpPr>
            <a:spLocks noGrp="1"/>
          </p:cNvSpPr>
          <p:nvPr>
            <p:ph type="subTitle" idx="1"/>
          </p:nvPr>
        </p:nvSpPr>
        <p:spPr>
          <a:xfrm>
            <a:off x="5315735" y="4646030"/>
            <a:ext cx="5916145" cy="1344868"/>
          </a:xfrm>
        </p:spPr>
        <p:txBody>
          <a:bodyPr anchor="t">
            <a:normAutofit/>
          </a:bodyPr>
          <a:lstStyle/>
          <a:p>
            <a:pPr algn="l">
              <a:lnSpc>
                <a:spcPct val="91000"/>
              </a:lnSpc>
            </a:pPr>
            <a:r>
              <a:rPr lang="pt-BR" sz="2000" dirty="0"/>
              <a:t>Alunos:</a:t>
            </a:r>
          </a:p>
          <a:p>
            <a:pPr algn="l">
              <a:lnSpc>
                <a:spcPct val="91000"/>
              </a:lnSpc>
            </a:pPr>
            <a:r>
              <a:rPr lang="pt-BR" sz="2000" dirty="0"/>
              <a:t>Breno Gabriel Rodrigues da Silva</a:t>
            </a:r>
          </a:p>
          <a:p>
            <a:pPr algn="l">
              <a:lnSpc>
                <a:spcPct val="91000"/>
              </a:lnSpc>
            </a:pPr>
            <a:r>
              <a:rPr lang="pt-BR" sz="2000" dirty="0"/>
              <a:t>Marcelo de Almeida Filho</a:t>
            </a:r>
          </a:p>
        </p:txBody>
      </p:sp>
      <p:pic>
        <p:nvPicPr>
          <p:cNvPr id="5" name="Picture 4">
            <a:extLst>
              <a:ext uri="{FF2B5EF4-FFF2-40B4-BE49-F238E27FC236}">
                <a16:creationId xmlns:a16="http://schemas.microsoft.com/office/drawing/2014/main" id="{A5DAF266-6DF5-4F43-A460-8390F85B79B4}"/>
              </a:ext>
            </a:extLst>
          </p:cNvPr>
          <p:cNvPicPr>
            <a:picLocks noChangeAspect="1"/>
          </p:cNvPicPr>
          <p:nvPr/>
        </p:nvPicPr>
        <p:blipFill rotWithShape="1">
          <a:blip r:embed="rId2"/>
          <a:srcRect l="4592" r="30044"/>
          <a:stretch/>
        </p:blipFill>
        <p:spPr>
          <a:xfrm>
            <a:off x="20" y="10"/>
            <a:ext cx="4657325" cy="6857990"/>
          </a:xfrm>
          <a:prstGeom prst="rect">
            <a:avLst/>
          </a:prstGeom>
        </p:spPr>
      </p:pic>
    </p:spTree>
    <p:extLst>
      <p:ext uri="{BB962C8B-B14F-4D97-AF65-F5344CB8AC3E}">
        <p14:creationId xmlns:p14="http://schemas.microsoft.com/office/powerpoint/2010/main" val="4121731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663DEE-3EA8-40FD-9E2D-0E2F51F95F25}"/>
              </a:ext>
            </a:extLst>
          </p:cNvPr>
          <p:cNvSpPr>
            <a:spLocks noGrp="1"/>
          </p:cNvSpPr>
          <p:nvPr>
            <p:ph type="title"/>
          </p:nvPr>
        </p:nvSpPr>
        <p:spPr/>
        <p:txBody>
          <a:bodyPr>
            <a:normAutofit fontScale="90000"/>
          </a:bodyPr>
          <a:lstStyle/>
          <a:p>
            <a:r>
              <a:rPr lang="pt-BR" dirty="0"/>
              <a:t>Requisitos: Gerenciar Pedidos</a:t>
            </a:r>
          </a:p>
        </p:txBody>
      </p:sp>
      <p:sp>
        <p:nvSpPr>
          <p:cNvPr id="3" name="Espaço Reservado para Conteúdo 2">
            <a:extLst>
              <a:ext uri="{FF2B5EF4-FFF2-40B4-BE49-F238E27FC236}">
                <a16:creationId xmlns:a16="http://schemas.microsoft.com/office/drawing/2014/main" id="{123993B8-7A1B-4324-AAA9-79642DB30B13}"/>
              </a:ext>
            </a:extLst>
          </p:cNvPr>
          <p:cNvSpPr>
            <a:spLocks noGrp="1"/>
          </p:cNvSpPr>
          <p:nvPr>
            <p:ph idx="1"/>
          </p:nvPr>
        </p:nvSpPr>
        <p:spPr>
          <a:xfrm>
            <a:off x="960120" y="2587751"/>
            <a:ext cx="10268712" cy="4207331"/>
          </a:xfrm>
        </p:spPr>
        <p:txBody>
          <a:bodyPr>
            <a:normAutofit fontScale="55000" lnSpcReduction="20000"/>
          </a:bodyPr>
          <a:lstStyle/>
          <a:p>
            <a:pPr marL="457200" indent="-457200">
              <a:buFont typeface="Arial" panose="020B0604020202020204" pitchFamily="34" charset="0"/>
              <a:buChar char="•"/>
            </a:pPr>
            <a:r>
              <a:rPr lang="pt-BR" dirty="0"/>
              <a:t>RF0038: Despachar produtos para entrega: O sistema deve possibilitar que um usuário com perfil de administrador selecione vendas já aprovadas para serem entregues. Assim o status deve ficar EM TRÂNSITO.</a:t>
            </a:r>
          </a:p>
          <a:p>
            <a:pPr marL="457200" indent="-457200">
              <a:buFont typeface="Arial" panose="020B0604020202020204" pitchFamily="34" charset="0"/>
              <a:buChar char="•"/>
            </a:pPr>
            <a:r>
              <a:rPr lang="pt-BR" dirty="0"/>
              <a:t>RF0039: Produtos entregues: O sistema deve possibilitar que um usuário com perfil de administrador confirme entrega de uma compra. Assim o status deve ficar ENTREGUE.</a:t>
            </a:r>
          </a:p>
          <a:p>
            <a:pPr marL="457200" indent="-457200">
              <a:buFont typeface="Arial" panose="020B0604020202020204" pitchFamily="34" charset="0"/>
              <a:buChar char="•"/>
            </a:pPr>
            <a:r>
              <a:rPr lang="pt-BR" dirty="0"/>
              <a:t>RF0040: Solicitar troca: O sistema deve possibilitar que um item de uma compra seja trocado por um cliente através da visualização de pedidos dele.</a:t>
            </a:r>
          </a:p>
          <a:p>
            <a:pPr marL="457200" indent="-457200">
              <a:buFont typeface="Arial" panose="020B0604020202020204" pitchFamily="34" charset="0"/>
              <a:buChar char="•"/>
            </a:pPr>
            <a:r>
              <a:rPr lang="pt-BR" dirty="0"/>
              <a:t>RF0041: Autorizar trocas: O sistema deverá possibilitar que o administrador autorize pedidos ou compra com status EM TROCA. Assim o pedido passa ficar com status TROCA AUTORIZADA.</a:t>
            </a:r>
          </a:p>
          <a:p>
            <a:pPr marL="457200" indent="-457200">
              <a:buFont typeface="Arial" panose="020B0604020202020204" pitchFamily="34" charset="0"/>
              <a:buChar char="•"/>
            </a:pPr>
            <a:r>
              <a:rPr lang="pt-BR" dirty="0"/>
              <a:t>RF0042: Visualização de trocas: O sistema deverá possibilitar que o administrador visualize todos os pedidos de troca ou compra com status EM TROCA.</a:t>
            </a:r>
          </a:p>
          <a:p>
            <a:pPr marL="457200" indent="-457200">
              <a:buFont typeface="Arial" panose="020B0604020202020204" pitchFamily="34" charset="0"/>
              <a:buChar char="•"/>
            </a:pPr>
            <a:r>
              <a:rPr lang="pt-BR" dirty="0"/>
              <a:t>RF0043: Confirmar recebimento de itens para troca: O sistema deverá possibilitar que o administrador confirme o recebimento de pedidos de troca ou compra com status EM TROCA. Nesta confirmação o administrador deverá informar se os itens trocados deverão retornar ao estoque. Em caso positivo deve-se dar entrada no estoque dos respectivos itens.</a:t>
            </a:r>
          </a:p>
          <a:p>
            <a:pPr marL="457200" indent="-457200">
              <a:buFont typeface="Arial" panose="020B0604020202020204" pitchFamily="34" charset="0"/>
              <a:buChar char="•"/>
            </a:pPr>
            <a:r>
              <a:rPr lang="pt-BR" dirty="0"/>
              <a:t>RF0044: Gerar cupom de troca após recebimento de itens: O sistema deverá gerar um cupom de troca quando o administrador informar que os itens a serem trocados chegaram. Este cupom deverá ser disponibilizado para o cliente para ser utilizado em futuras compras.</a:t>
            </a:r>
          </a:p>
        </p:txBody>
      </p:sp>
    </p:spTree>
    <p:extLst>
      <p:ext uri="{BB962C8B-B14F-4D97-AF65-F5344CB8AC3E}">
        <p14:creationId xmlns:p14="http://schemas.microsoft.com/office/powerpoint/2010/main" val="2397740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PU com números binários e plantas">
            <a:extLst>
              <a:ext uri="{FF2B5EF4-FFF2-40B4-BE49-F238E27FC236}">
                <a16:creationId xmlns:a16="http://schemas.microsoft.com/office/drawing/2014/main" id="{78570808-1A97-433D-BEEB-905D79C5855A}"/>
              </a:ext>
            </a:extLst>
          </p:cNvPr>
          <p:cNvPicPr>
            <a:picLocks noChangeAspect="1"/>
          </p:cNvPicPr>
          <p:nvPr/>
        </p:nvPicPr>
        <p:blipFill rotWithShape="1">
          <a:blip r:embed="rId2">
            <a:alphaModFix amt="60000"/>
          </a:blip>
          <a:srcRect/>
          <a:stretch/>
        </p:blipFill>
        <p:spPr>
          <a:xfrm>
            <a:off x="20" y="0"/>
            <a:ext cx="12191980" cy="6857990"/>
          </a:xfrm>
          <a:prstGeom prst="rect">
            <a:avLst/>
          </a:prstGeom>
        </p:spPr>
      </p:pic>
      <p:sp>
        <p:nvSpPr>
          <p:cNvPr id="2" name="Título 1">
            <a:extLst>
              <a:ext uri="{FF2B5EF4-FFF2-40B4-BE49-F238E27FC236}">
                <a16:creationId xmlns:a16="http://schemas.microsoft.com/office/drawing/2014/main" id="{3FD2C226-6250-4FA0-8C7C-92FFAD9EAFD5}"/>
              </a:ext>
            </a:extLst>
          </p:cNvPr>
          <p:cNvSpPr>
            <a:spLocks noGrp="1"/>
          </p:cNvSpPr>
          <p:nvPr>
            <p:ph type="title"/>
          </p:nvPr>
        </p:nvSpPr>
        <p:spPr>
          <a:xfrm>
            <a:off x="961644" y="2055205"/>
            <a:ext cx="10268712" cy="2747580"/>
          </a:xfrm>
        </p:spPr>
        <p:txBody>
          <a:bodyPr vert="horz" lIns="91440" tIns="45720" rIns="91440" bIns="45720" rtlCol="0" anchor="b">
            <a:normAutofit/>
          </a:bodyPr>
          <a:lstStyle/>
          <a:p>
            <a:pPr algn="ctr"/>
            <a:r>
              <a:rPr lang="en-US" sz="8800" dirty="0" err="1">
                <a:solidFill>
                  <a:schemeClr val="tx1"/>
                </a:solidFill>
              </a:rPr>
              <a:t>Requisitos</a:t>
            </a:r>
            <a:r>
              <a:rPr lang="en-US" sz="8800" dirty="0">
                <a:solidFill>
                  <a:schemeClr val="tx1"/>
                </a:solidFill>
              </a:rPr>
              <a:t> </a:t>
            </a:r>
            <a:r>
              <a:rPr lang="en-US" sz="8800" dirty="0" err="1">
                <a:solidFill>
                  <a:schemeClr val="tx1"/>
                </a:solidFill>
              </a:rPr>
              <a:t>Não</a:t>
            </a:r>
            <a:r>
              <a:rPr lang="en-US" sz="8800" dirty="0">
                <a:solidFill>
                  <a:schemeClr val="tx1"/>
                </a:solidFill>
              </a:rPr>
              <a:t> </a:t>
            </a:r>
            <a:r>
              <a:rPr lang="en-US" sz="8800" dirty="0" err="1">
                <a:solidFill>
                  <a:schemeClr val="tx1"/>
                </a:solidFill>
              </a:rPr>
              <a:t>funcionais</a:t>
            </a:r>
            <a:endParaRPr lang="en-US" sz="8800" dirty="0">
              <a:solidFill>
                <a:schemeClr val="tx1"/>
              </a:solidFill>
            </a:endParaRPr>
          </a:p>
        </p:txBody>
      </p:sp>
    </p:spTree>
    <p:extLst>
      <p:ext uri="{BB962C8B-B14F-4D97-AF65-F5344CB8AC3E}">
        <p14:creationId xmlns:p14="http://schemas.microsoft.com/office/powerpoint/2010/main" val="424332589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6FCD23-689D-47A9-9B6C-7C8BE31ABFDE}"/>
              </a:ext>
            </a:extLst>
          </p:cNvPr>
          <p:cNvSpPr>
            <a:spLocks noGrp="1"/>
          </p:cNvSpPr>
          <p:nvPr>
            <p:ph type="title"/>
          </p:nvPr>
        </p:nvSpPr>
        <p:spPr/>
        <p:txBody>
          <a:bodyPr>
            <a:normAutofit fontScale="90000"/>
          </a:bodyPr>
          <a:lstStyle/>
          <a:p>
            <a:r>
              <a:rPr lang="pt-BR" dirty="0"/>
              <a:t>Requisitos Não Funcionais: Geral</a:t>
            </a:r>
          </a:p>
        </p:txBody>
      </p:sp>
      <p:sp>
        <p:nvSpPr>
          <p:cNvPr id="3" name="Espaço Reservado para Conteúdo 2">
            <a:extLst>
              <a:ext uri="{FF2B5EF4-FFF2-40B4-BE49-F238E27FC236}">
                <a16:creationId xmlns:a16="http://schemas.microsoft.com/office/drawing/2014/main" id="{754B17A2-D008-4C99-811B-D578DEB8D3E3}"/>
              </a:ext>
            </a:extLst>
          </p:cNvPr>
          <p:cNvSpPr>
            <a:spLocks noGrp="1"/>
          </p:cNvSpPr>
          <p:nvPr>
            <p:ph idx="1"/>
          </p:nvPr>
        </p:nvSpPr>
        <p:spPr/>
        <p:txBody>
          <a:bodyPr>
            <a:normAutofit fontScale="77500" lnSpcReduction="20000"/>
          </a:bodyPr>
          <a:lstStyle/>
          <a:p>
            <a:pPr marL="457200" indent="-457200">
              <a:buFont typeface="Arial" panose="020B0604020202020204" pitchFamily="34" charset="0"/>
              <a:buChar char="•"/>
            </a:pPr>
            <a:r>
              <a:rPr lang="pt-BR" dirty="0"/>
              <a:t>RNF0011    Tempo de resposta para consultas: Toda consulta de usuário deve ter resposta em no máximo 1 segundo.</a:t>
            </a:r>
          </a:p>
          <a:p>
            <a:pPr marL="457200" indent="-457200">
              <a:buFont typeface="Arial" panose="020B0604020202020204" pitchFamily="34" charset="0"/>
              <a:buChar char="•"/>
            </a:pPr>
            <a:r>
              <a:rPr lang="pt-BR" dirty="0"/>
              <a:t>RNF0012    Log de transação: Para toda operação de escrita (Inserção ou Alteração) deve ser registado data, hora, usuário responsável além de manter os dados alterados.</a:t>
            </a:r>
          </a:p>
          <a:p>
            <a:pPr marL="457200" indent="-457200">
              <a:buFont typeface="Arial" panose="020B0604020202020204" pitchFamily="34" charset="0"/>
              <a:buChar char="•"/>
            </a:pPr>
            <a:r>
              <a:rPr lang="pt-BR" dirty="0"/>
              <a:t>Utilizar linguagem Java</a:t>
            </a:r>
          </a:p>
          <a:p>
            <a:pPr marL="457200" indent="-457200">
              <a:buFont typeface="Arial" panose="020B0604020202020204" pitchFamily="34" charset="0"/>
              <a:buChar char="•"/>
            </a:pPr>
            <a:r>
              <a:rPr lang="pt-BR" dirty="0"/>
              <a:t>Utilizar o banco de dados MySQL</a:t>
            </a:r>
          </a:p>
          <a:p>
            <a:pPr marL="457200" indent="-457200">
              <a:buFont typeface="Arial" panose="020B0604020202020204" pitchFamily="34" charset="0"/>
              <a:buChar char="•"/>
            </a:pPr>
            <a:r>
              <a:rPr lang="pt-BR" dirty="0"/>
              <a:t>A arquitetura da solução obedecer ao design </a:t>
            </a:r>
            <a:r>
              <a:rPr lang="pt-BR" dirty="0" err="1"/>
              <a:t>pattern</a:t>
            </a:r>
            <a:r>
              <a:rPr lang="pt-BR" dirty="0"/>
              <a:t> MVC.</a:t>
            </a:r>
          </a:p>
          <a:p>
            <a:pPr marL="457200" indent="-457200">
              <a:buFont typeface="Arial" panose="020B0604020202020204" pitchFamily="34" charset="0"/>
              <a:buChar char="•"/>
            </a:pPr>
            <a:r>
              <a:rPr lang="pt-BR" dirty="0"/>
              <a:t>O sistema deve rodar nos seguintes browsers: Microsoft Edge, Google Chrome, Firefox </a:t>
            </a:r>
          </a:p>
          <a:p>
            <a:endParaRPr lang="pt-BR" dirty="0"/>
          </a:p>
        </p:txBody>
      </p:sp>
    </p:spTree>
    <p:extLst>
      <p:ext uri="{BB962C8B-B14F-4D97-AF65-F5344CB8AC3E}">
        <p14:creationId xmlns:p14="http://schemas.microsoft.com/office/powerpoint/2010/main" val="2606548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859C25-C68F-4634-8C92-F3548BEE6F89}"/>
              </a:ext>
            </a:extLst>
          </p:cNvPr>
          <p:cNvSpPr>
            <a:spLocks noGrp="1"/>
          </p:cNvSpPr>
          <p:nvPr>
            <p:ph type="title"/>
          </p:nvPr>
        </p:nvSpPr>
        <p:spPr/>
        <p:txBody>
          <a:bodyPr>
            <a:normAutofit fontScale="90000"/>
          </a:bodyPr>
          <a:lstStyle/>
          <a:p>
            <a:r>
              <a:rPr lang="pt-BR" dirty="0"/>
              <a:t>Requisitos Não Funcionais: Cadastro de Cartas</a:t>
            </a:r>
          </a:p>
        </p:txBody>
      </p:sp>
      <p:sp>
        <p:nvSpPr>
          <p:cNvPr id="3" name="Espaço Reservado para Conteúdo 2">
            <a:extLst>
              <a:ext uri="{FF2B5EF4-FFF2-40B4-BE49-F238E27FC236}">
                <a16:creationId xmlns:a16="http://schemas.microsoft.com/office/drawing/2014/main" id="{A07CBD57-1B64-43A9-A1B0-6311D7AA1998}"/>
              </a:ext>
            </a:extLst>
          </p:cNvPr>
          <p:cNvSpPr>
            <a:spLocks noGrp="1"/>
          </p:cNvSpPr>
          <p:nvPr>
            <p:ph idx="1"/>
          </p:nvPr>
        </p:nvSpPr>
        <p:spPr/>
        <p:txBody>
          <a:bodyPr/>
          <a:lstStyle/>
          <a:p>
            <a:pPr marL="285750" lvl="0" indent="-285750" algn="just">
              <a:lnSpc>
                <a:spcPct val="150000"/>
              </a:lnSpc>
              <a:buFont typeface="Arial" panose="020B0604020202020204" pitchFamily="34" charset="0"/>
              <a:buChar char="•"/>
            </a:pPr>
            <a:r>
              <a:rPr lang="pt-BR" sz="1800" dirty="0">
                <a:effectLst/>
                <a:ea typeface="Calibri" panose="020F0502020204030204" pitchFamily="34" charset="0"/>
                <a:cs typeface="Times New Roman" panose="02020603050405020304" pitchFamily="18" charset="0"/>
              </a:rPr>
              <a:t>RNF0021</a:t>
            </a:r>
            <a:r>
              <a:rPr lang="pt-BR" sz="1800" dirty="0"/>
              <a:t>: </a:t>
            </a:r>
            <a:r>
              <a:rPr lang="pt-BR" sz="1800" dirty="0">
                <a:effectLst/>
                <a:ea typeface="Calibri" panose="020F0502020204030204" pitchFamily="34" charset="0"/>
                <a:cs typeface="Times New Roman" panose="02020603050405020304" pitchFamily="18" charset="0"/>
              </a:rPr>
              <a:t>Código de carta: Toda carta cadastrada deve receber um código único no sistema. </a:t>
            </a:r>
          </a:p>
          <a:p>
            <a:pPr marL="285750" lvl="0" indent="-285750" algn="just">
              <a:lnSpc>
                <a:spcPct val="150000"/>
              </a:lnSpc>
              <a:buFont typeface="Arial" panose="020B0604020202020204" pitchFamily="34" charset="0"/>
              <a:buChar char="•"/>
            </a:pPr>
            <a:r>
              <a:rPr lang="pt-BR" sz="1800" dirty="0">
                <a:effectLst/>
                <a:ea typeface="Calibri" panose="020F0502020204030204" pitchFamily="34" charset="0"/>
                <a:cs typeface="Times New Roman" panose="02020603050405020304" pitchFamily="18" charset="0"/>
              </a:rPr>
              <a:t>RNF0022</a:t>
            </a:r>
            <a:r>
              <a:rPr lang="pt-BR" sz="1800" dirty="0"/>
              <a:t>: </a:t>
            </a:r>
            <a:r>
              <a:rPr lang="pt-BR" sz="1800" dirty="0">
                <a:effectLst/>
                <a:ea typeface="Calibri" panose="020F0502020204030204" pitchFamily="34" charset="0"/>
                <a:cs typeface="Times New Roman" panose="02020603050405020304" pitchFamily="18" charset="0"/>
              </a:rPr>
              <a:t>Cadastro de domínios: Deve haver um script de implantação do sistema que insere todos os registros de tabelas de domínio necessárias por exemplo: grupo de precificação, autor, editora, fornecedor etc.</a:t>
            </a:r>
          </a:p>
          <a:p>
            <a:endParaRPr lang="pt-BR" dirty="0"/>
          </a:p>
        </p:txBody>
      </p:sp>
    </p:spTree>
    <p:extLst>
      <p:ext uri="{BB962C8B-B14F-4D97-AF65-F5344CB8AC3E}">
        <p14:creationId xmlns:p14="http://schemas.microsoft.com/office/powerpoint/2010/main" val="843925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C63638-5D2A-46AB-BD58-774BED137D86}"/>
              </a:ext>
            </a:extLst>
          </p:cNvPr>
          <p:cNvSpPr>
            <a:spLocks noGrp="1"/>
          </p:cNvSpPr>
          <p:nvPr>
            <p:ph type="title"/>
          </p:nvPr>
        </p:nvSpPr>
        <p:spPr/>
        <p:txBody>
          <a:bodyPr>
            <a:normAutofit fontScale="90000"/>
          </a:bodyPr>
          <a:lstStyle/>
          <a:p>
            <a:r>
              <a:rPr lang="pt-BR" dirty="0"/>
              <a:t>Requisitos Não Funcionais: Cadastro de Clientes</a:t>
            </a:r>
          </a:p>
        </p:txBody>
      </p:sp>
      <p:sp>
        <p:nvSpPr>
          <p:cNvPr id="3" name="Espaço Reservado para Conteúdo 2">
            <a:extLst>
              <a:ext uri="{FF2B5EF4-FFF2-40B4-BE49-F238E27FC236}">
                <a16:creationId xmlns:a16="http://schemas.microsoft.com/office/drawing/2014/main" id="{F0947409-9025-456C-B2B5-B89373B9FDCA}"/>
              </a:ext>
            </a:extLst>
          </p:cNvPr>
          <p:cNvSpPr>
            <a:spLocks noGrp="1"/>
          </p:cNvSpPr>
          <p:nvPr>
            <p:ph idx="1"/>
          </p:nvPr>
        </p:nvSpPr>
        <p:spPr/>
        <p:txBody>
          <a:bodyPr>
            <a:normAutofit fontScale="77500" lnSpcReduction="20000"/>
          </a:bodyPr>
          <a:lstStyle/>
          <a:p>
            <a:pPr marL="457200" indent="-457200">
              <a:buFont typeface="Arial" panose="020B0604020202020204" pitchFamily="34" charset="0"/>
              <a:buChar char="•"/>
            </a:pPr>
            <a:r>
              <a:rPr lang="pt-BR" dirty="0"/>
              <a:t>RNF0031: Senha forte: A senha cadastrada pelo usuário deve ser composta de pelo menos 8 caracteres, ter letras maiúsculas e minúsculas além de conter caracteres especiais.</a:t>
            </a:r>
          </a:p>
          <a:p>
            <a:pPr marL="457200" indent="-457200">
              <a:buFont typeface="Arial" panose="020B0604020202020204" pitchFamily="34" charset="0"/>
              <a:buChar char="•"/>
            </a:pPr>
            <a:r>
              <a:rPr lang="pt-BR" dirty="0"/>
              <a:t>RNF0032: Confirmação de senha: O usuário obrigatoriamente deve digitar duas vezes a mesma senha no momento do registro dela.</a:t>
            </a:r>
          </a:p>
          <a:p>
            <a:pPr marL="457200" indent="-457200">
              <a:buFont typeface="Arial" panose="020B0604020202020204" pitchFamily="34" charset="0"/>
              <a:buChar char="•"/>
            </a:pPr>
            <a:r>
              <a:rPr lang="pt-BR" dirty="0"/>
              <a:t>RNF0033: Senha criptografada: A senha deve ser criptografada </a:t>
            </a:r>
          </a:p>
          <a:p>
            <a:pPr marL="457200" indent="-457200">
              <a:buFont typeface="Arial" panose="020B0604020202020204" pitchFamily="34" charset="0"/>
              <a:buChar char="•"/>
            </a:pPr>
            <a:r>
              <a:rPr lang="pt-BR" dirty="0"/>
              <a:t>RF0034: Alteração apenas de endereços: O sistema deve possibilitar que endereços de entrega ou cobrança possam ser alterados ou adicionados de forma simples sem a necessidade da edição dos demais dados cadastrais. </a:t>
            </a:r>
          </a:p>
          <a:p>
            <a:pPr marL="457200" indent="-457200">
              <a:buFont typeface="Arial" panose="020B0604020202020204" pitchFamily="34" charset="0"/>
              <a:buChar char="•"/>
            </a:pPr>
            <a:r>
              <a:rPr lang="pt-BR" dirty="0"/>
              <a:t>RNF0035: Código de cliente    Todo cliente cadastrado deve receber um código único no sistema.</a:t>
            </a:r>
          </a:p>
        </p:txBody>
      </p:sp>
    </p:spTree>
    <p:extLst>
      <p:ext uri="{BB962C8B-B14F-4D97-AF65-F5344CB8AC3E}">
        <p14:creationId xmlns:p14="http://schemas.microsoft.com/office/powerpoint/2010/main" val="3006791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05A0BD-F2D9-484B-9F5A-C5E37F6CBEAF}"/>
              </a:ext>
            </a:extLst>
          </p:cNvPr>
          <p:cNvSpPr>
            <a:spLocks noGrp="1"/>
          </p:cNvSpPr>
          <p:nvPr>
            <p:ph type="title"/>
          </p:nvPr>
        </p:nvSpPr>
        <p:spPr/>
        <p:txBody>
          <a:bodyPr>
            <a:normAutofit fontScale="90000"/>
          </a:bodyPr>
          <a:lstStyle/>
          <a:p>
            <a:r>
              <a:rPr lang="pt-BR" dirty="0"/>
              <a:t>Requisitos Não Funcionais: Pedidos</a:t>
            </a:r>
          </a:p>
        </p:txBody>
      </p:sp>
      <p:sp>
        <p:nvSpPr>
          <p:cNvPr id="3" name="Espaço Reservado para Conteúdo 2">
            <a:extLst>
              <a:ext uri="{FF2B5EF4-FFF2-40B4-BE49-F238E27FC236}">
                <a16:creationId xmlns:a16="http://schemas.microsoft.com/office/drawing/2014/main" id="{175C7DB4-3194-41BC-80A9-A1519A841649}"/>
              </a:ext>
            </a:extLst>
          </p:cNvPr>
          <p:cNvSpPr>
            <a:spLocks noGrp="1"/>
          </p:cNvSpPr>
          <p:nvPr>
            <p:ph idx="1"/>
          </p:nvPr>
        </p:nvSpPr>
        <p:spPr/>
        <p:txBody>
          <a:bodyPr/>
          <a:lstStyle/>
          <a:p>
            <a:pPr marL="457200" indent="-457200">
              <a:buFont typeface="Arial" panose="020B0604020202020204" pitchFamily="34" charset="0"/>
              <a:buChar char="•"/>
            </a:pPr>
            <a:r>
              <a:rPr lang="pt-BR" dirty="0"/>
              <a:t>RNF0042: Apresentar itens retirados do carrinho    Deve ser apresentado na listagem de itens do carrinho os produtos removidos por atingirem o prazo determinado para finalização da compra (apresentar o tempo conforme parâmetro do sistema). Assim a opção comprar deve ser desabilitada e o itens deverão ser adicionados novamente no carrinho.</a:t>
            </a:r>
          </a:p>
        </p:txBody>
      </p:sp>
    </p:spTree>
    <p:extLst>
      <p:ext uri="{BB962C8B-B14F-4D97-AF65-F5344CB8AC3E}">
        <p14:creationId xmlns:p14="http://schemas.microsoft.com/office/powerpoint/2010/main" val="665226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PU com números binários e plantas">
            <a:extLst>
              <a:ext uri="{FF2B5EF4-FFF2-40B4-BE49-F238E27FC236}">
                <a16:creationId xmlns:a16="http://schemas.microsoft.com/office/drawing/2014/main" id="{9EE82985-7642-4C05-B536-05CD4BA34919}"/>
              </a:ext>
            </a:extLst>
          </p:cNvPr>
          <p:cNvPicPr>
            <a:picLocks noChangeAspect="1"/>
          </p:cNvPicPr>
          <p:nvPr/>
        </p:nvPicPr>
        <p:blipFill rotWithShape="1">
          <a:blip r:embed="rId2">
            <a:alphaModFix amt="60000"/>
          </a:blip>
          <a:srcRect/>
          <a:stretch/>
        </p:blipFill>
        <p:spPr>
          <a:xfrm>
            <a:off x="20" y="10"/>
            <a:ext cx="12191980" cy="6857990"/>
          </a:xfrm>
          <a:prstGeom prst="rect">
            <a:avLst/>
          </a:prstGeom>
        </p:spPr>
      </p:pic>
      <p:sp>
        <p:nvSpPr>
          <p:cNvPr id="2" name="Título 1">
            <a:extLst>
              <a:ext uri="{FF2B5EF4-FFF2-40B4-BE49-F238E27FC236}">
                <a16:creationId xmlns:a16="http://schemas.microsoft.com/office/drawing/2014/main" id="{17452734-3831-46FA-A762-297803B1F56E}"/>
              </a:ext>
            </a:extLst>
          </p:cNvPr>
          <p:cNvSpPr>
            <a:spLocks noGrp="1"/>
          </p:cNvSpPr>
          <p:nvPr>
            <p:ph type="title"/>
          </p:nvPr>
        </p:nvSpPr>
        <p:spPr>
          <a:xfrm>
            <a:off x="960120" y="640080"/>
            <a:ext cx="10268712" cy="3227832"/>
          </a:xfrm>
        </p:spPr>
        <p:txBody>
          <a:bodyPr vert="horz" lIns="91440" tIns="45720" rIns="91440" bIns="45720" rtlCol="0" anchor="b">
            <a:normAutofit/>
          </a:bodyPr>
          <a:lstStyle/>
          <a:p>
            <a:pPr algn="ctr"/>
            <a:r>
              <a:rPr lang="en-US" sz="8800" dirty="0" err="1">
                <a:solidFill>
                  <a:schemeClr val="tx1"/>
                </a:solidFill>
              </a:rPr>
              <a:t>Regras</a:t>
            </a:r>
            <a:r>
              <a:rPr lang="en-US" sz="8800" dirty="0">
                <a:solidFill>
                  <a:schemeClr val="tx1"/>
                </a:solidFill>
              </a:rPr>
              <a:t> de </a:t>
            </a:r>
            <a:r>
              <a:rPr lang="en-US" sz="8800" dirty="0" err="1">
                <a:solidFill>
                  <a:schemeClr val="tx1"/>
                </a:solidFill>
              </a:rPr>
              <a:t>Negócio</a:t>
            </a:r>
            <a:endParaRPr lang="en-US" sz="8800" dirty="0">
              <a:solidFill>
                <a:schemeClr val="tx1"/>
              </a:solidFill>
            </a:endParaRPr>
          </a:p>
        </p:txBody>
      </p:sp>
    </p:spTree>
    <p:extLst>
      <p:ext uri="{BB962C8B-B14F-4D97-AF65-F5344CB8AC3E}">
        <p14:creationId xmlns:p14="http://schemas.microsoft.com/office/powerpoint/2010/main" val="106013215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0DF89D-F0A9-4D07-A99B-65218A05A42B}"/>
              </a:ext>
            </a:extLst>
          </p:cNvPr>
          <p:cNvSpPr>
            <a:spLocks noGrp="1"/>
          </p:cNvSpPr>
          <p:nvPr>
            <p:ph type="title"/>
          </p:nvPr>
        </p:nvSpPr>
        <p:spPr/>
        <p:txBody>
          <a:bodyPr>
            <a:normAutofit fontScale="90000"/>
          </a:bodyPr>
          <a:lstStyle/>
          <a:p>
            <a:r>
              <a:rPr lang="pt-BR" dirty="0"/>
              <a:t>Regras de Negócio: Cadastro de Cartas</a:t>
            </a:r>
          </a:p>
        </p:txBody>
      </p:sp>
      <p:sp>
        <p:nvSpPr>
          <p:cNvPr id="3" name="Espaço Reservado para Conteúdo 2">
            <a:extLst>
              <a:ext uri="{FF2B5EF4-FFF2-40B4-BE49-F238E27FC236}">
                <a16:creationId xmlns:a16="http://schemas.microsoft.com/office/drawing/2014/main" id="{94578785-3F38-43F3-B91B-F84625C1E1DE}"/>
              </a:ext>
            </a:extLst>
          </p:cNvPr>
          <p:cNvSpPr>
            <a:spLocks noGrp="1"/>
          </p:cNvSpPr>
          <p:nvPr>
            <p:ph idx="1"/>
          </p:nvPr>
        </p:nvSpPr>
        <p:spPr>
          <a:xfrm>
            <a:off x="960120" y="2587751"/>
            <a:ext cx="10268712" cy="4156997"/>
          </a:xfrm>
        </p:spPr>
        <p:txBody>
          <a:bodyPr>
            <a:normAutofit fontScale="55000" lnSpcReduction="20000"/>
          </a:bodyPr>
          <a:lstStyle/>
          <a:p>
            <a:pPr marL="457200" indent="-457200">
              <a:buFont typeface="Arial" panose="020B0604020202020204" pitchFamily="34" charset="0"/>
              <a:buChar char="•"/>
            </a:pPr>
            <a:r>
              <a:rPr lang="pt-BR" dirty="0"/>
              <a:t>RN0011 : Dados obrigatórios para o cadastro de uma carta: Para toda carta cadastrada é obrigatório o cadastro dos seguintes dados: autor, categoria, ano, título, editora, edição, ISBN, número de páginas, sinopse, dimensões (Altura, largura, peso e profundidade), grupo de precificação e código de barras.</a:t>
            </a:r>
          </a:p>
          <a:p>
            <a:pPr marL="457200" indent="-457200">
              <a:buFont typeface="Arial" panose="020B0604020202020204" pitchFamily="34" charset="0"/>
              <a:buChar char="•"/>
            </a:pPr>
            <a:r>
              <a:rPr lang="pt-BR" dirty="0"/>
              <a:t>RN0012 : Associação com categorias: Uma carta pode estar associada com mais de uma categoria.</a:t>
            </a:r>
          </a:p>
          <a:p>
            <a:pPr marL="457200" indent="-457200">
              <a:buFont typeface="Arial" panose="020B0604020202020204" pitchFamily="34" charset="0"/>
              <a:buChar char="•"/>
            </a:pPr>
            <a:r>
              <a:rPr lang="pt-BR" dirty="0"/>
              <a:t>RN0013 : Definindo valor de venda: Toda carta após cadastrado deverá ser associado a um grupo de precificação onde o valor deverá ter como base a margem de lucro parametrizado para o grupo definido no cadastro da carta.</a:t>
            </a:r>
          </a:p>
          <a:p>
            <a:pPr marL="457200" indent="-457200">
              <a:buFont typeface="Arial" panose="020B0604020202020204" pitchFamily="34" charset="0"/>
              <a:buChar char="•"/>
            </a:pPr>
            <a:r>
              <a:rPr lang="pt-BR" dirty="0"/>
              <a:t>RN0014 : Validar margem de lucro: Uma carta somente pode ter seu valor alterado se estiver dentro da margem de lucro definida pelo critério de grupo de precificação. Para uma carta ter seu valor alterado para baixo da margem de lucro definida pelo grupo de precificação é necessária uma autorização de um gerente de vendas.</a:t>
            </a:r>
          </a:p>
          <a:p>
            <a:pPr marL="457200" indent="-457200">
              <a:buFont typeface="Arial" panose="020B0604020202020204" pitchFamily="34" charset="0"/>
              <a:buChar char="•"/>
            </a:pPr>
            <a:r>
              <a:rPr lang="pt-BR" dirty="0"/>
              <a:t>RN0015 : Associar motivo de inativação: Toda carta que for inativado manualmente deve ter uma justificativa e uma categoria de inativação associada.</a:t>
            </a:r>
          </a:p>
          <a:p>
            <a:pPr marL="457200" indent="-457200">
              <a:buFont typeface="Arial" panose="020B0604020202020204" pitchFamily="34" charset="0"/>
              <a:buChar char="•"/>
            </a:pPr>
            <a:r>
              <a:rPr lang="pt-BR" dirty="0"/>
              <a:t>RN0016 : Associar motivo de inativação automática: Todo cadastro de carta inativado de forma automática deve ser categorizado como FORA DE MERCADO.</a:t>
            </a:r>
          </a:p>
          <a:p>
            <a:pPr marL="457200" indent="-457200">
              <a:buFont typeface="Arial" panose="020B0604020202020204" pitchFamily="34" charset="0"/>
              <a:buChar char="•"/>
            </a:pPr>
            <a:r>
              <a:rPr lang="pt-BR" dirty="0"/>
              <a:t>RN0017: Associar motivo de ativação: Toda carta que for ativado deve ter uma justificativa e uma categoria de ativação associada.</a:t>
            </a:r>
          </a:p>
          <a:p>
            <a:endParaRPr lang="pt-BR" dirty="0"/>
          </a:p>
        </p:txBody>
      </p:sp>
    </p:spTree>
    <p:extLst>
      <p:ext uri="{BB962C8B-B14F-4D97-AF65-F5344CB8AC3E}">
        <p14:creationId xmlns:p14="http://schemas.microsoft.com/office/powerpoint/2010/main" val="3158137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9C27B7-F4EE-402A-9B7E-937178DA7E65}"/>
              </a:ext>
            </a:extLst>
          </p:cNvPr>
          <p:cNvSpPr>
            <a:spLocks noGrp="1"/>
          </p:cNvSpPr>
          <p:nvPr>
            <p:ph type="title"/>
          </p:nvPr>
        </p:nvSpPr>
        <p:spPr/>
        <p:txBody>
          <a:bodyPr>
            <a:normAutofit fontScale="90000"/>
          </a:bodyPr>
          <a:lstStyle/>
          <a:p>
            <a:r>
              <a:rPr lang="pt-BR" dirty="0"/>
              <a:t>Regras de Negócio: Cadastro de Clientes</a:t>
            </a:r>
          </a:p>
        </p:txBody>
      </p:sp>
      <p:sp>
        <p:nvSpPr>
          <p:cNvPr id="3" name="Espaço Reservado para Conteúdo 2">
            <a:extLst>
              <a:ext uri="{FF2B5EF4-FFF2-40B4-BE49-F238E27FC236}">
                <a16:creationId xmlns:a16="http://schemas.microsoft.com/office/drawing/2014/main" id="{0539E623-43B2-4284-991E-5A235C9F293D}"/>
              </a:ext>
            </a:extLst>
          </p:cNvPr>
          <p:cNvSpPr>
            <a:spLocks noGrp="1"/>
          </p:cNvSpPr>
          <p:nvPr>
            <p:ph idx="1"/>
          </p:nvPr>
        </p:nvSpPr>
        <p:spPr>
          <a:xfrm>
            <a:off x="960120" y="2587752"/>
            <a:ext cx="10268712" cy="4270248"/>
          </a:xfrm>
        </p:spPr>
        <p:txBody>
          <a:bodyPr>
            <a:normAutofit fontScale="47500" lnSpcReduction="20000"/>
          </a:bodyPr>
          <a:lstStyle/>
          <a:p>
            <a:pPr marL="457200" indent="-457200">
              <a:buFont typeface="Arial" panose="020B0604020202020204" pitchFamily="34" charset="0"/>
              <a:buChar char="•"/>
            </a:pPr>
            <a:r>
              <a:rPr lang="pt-BR" dirty="0"/>
              <a:t>RN0021: Cadastro de endereço de cobrança: Para todo cliente cadastrado é obrigatório o registro de ao menos um endereço de cobrança. </a:t>
            </a:r>
          </a:p>
          <a:p>
            <a:pPr marL="457200" indent="-457200">
              <a:buFont typeface="Arial" panose="020B0604020202020204" pitchFamily="34" charset="0"/>
              <a:buChar char="•"/>
            </a:pPr>
            <a:r>
              <a:rPr lang="pt-BR" dirty="0"/>
              <a:t>RN0022: Cadastro de endereço de entrega: Para todo cliente cadastrado é obrigatório o registro de ao menos um endereço de entrega. </a:t>
            </a:r>
          </a:p>
          <a:p>
            <a:pPr marL="457200" indent="-457200">
              <a:buFont typeface="Arial" panose="020B0604020202020204" pitchFamily="34" charset="0"/>
              <a:buChar char="•"/>
            </a:pPr>
            <a:r>
              <a:rPr lang="pt-BR" dirty="0"/>
              <a:t>RN0023: Composição do registro de endereços: Todo cadastro de endereços associados a clientes deve ser composto dos seguintes dados: Tipo de residência (Casa, Apartamento etc.), Tipo Logradouro, Logradouro, Número, Bairro, CEP, Cidade, Estado e País. Todos os campos anteriores são de preenchimento obrigatório. Opcionalmente pode ser preenchido um campo observações.</a:t>
            </a:r>
          </a:p>
          <a:p>
            <a:pPr marL="457200" indent="-457200">
              <a:buFont typeface="Arial" panose="020B0604020202020204" pitchFamily="34" charset="0"/>
              <a:buChar char="•"/>
            </a:pPr>
            <a:r>
              <a:rPr lang="pt-BR" dirty="0"/>
              <a:t>RN0024: Composição do registro de cartões de crédito: Todo cartão de crédito associado a um cliente deverá ser composto pelos seguintes campos: Nº do Cartão, Nome impresso no Cartão, Bandeira do Cartão e Código de Segurança.</a:t>
            </a:r>
          </a:p>
          <a:p>
            <a:pPr marL="457200" indent="-457200">
              <a:buFont typeface="Arial" panose="020B0604020202020204" pitchFamily="34" charset="0"/>
              <a:buChar char="•"/>
            </a:pPr>
            <a:r>
              <a:rPr lang="pt-BR" dirty="0"/>
              <a:t>RN0025: Bandeiras permitidas para registro de cartões de crédito: Todo cartão de crédito associado a um cliente deverá ser de alguma bandeira registrada no sistema.</a:t>
            </a:r>
          </a:p>
          <a:p>
            <a:pPr marL="457200" indent="-457200">
              <a:buFont typeface="Arial" panose="020B0604020202020204" pitchFamily="34" charset="0"/>
              <a:buChar char="•"/>
            </a:pPr>
            <a:r>
              <a:rPr lang="pt-BR" dirty="0"/>
              <a:t>RN0026: Dados obrigatórios para o cadastro de um cliente: Para todo cliente cadastrado é obrigatório o cadastro dos seguintes dados: Gênero, Nome, Data de Nascimento, CPF, Telefone (deve ser composto pelo tipo, DDD e número), e-mail, senha, endereço residencial.</a:t>
            </a:r>
          </a:p>
          <a:p>
            <a:pPr marL="457200" indent="-457200">
              <a:buFont typeface="Arial" panose="020B0604020202020204" pitchFamily="34" charset="0"/>
              <a:buChar char="•"/>
            </a:pPr>
            <a:r>
              <a:rPr lang="pt-BR" dirty="0"/>
              <a:t>RN0027: Ranking de cliente    O cliente deve receber um ranking numérico com base no seu perfil de compra.</a:t>
            </a:r>
          </a:p>
          <a:p>
            <a:pPr marL="457200" indent="-457200">
              <a:buFont typeface="Arial" panose="020B0604020202020204" pitchFamily="34" charset="0"/>
              <a:buChar char="•"/>
            </a:pPr>
            <a:r>
              <a:rPr lang="pt-BR" dirty="0"/>
              <a:t>RN0028: Validar retorno da operadora de cartão de crédito: Somente deve-se dar baixa no estoque de itens cuja compra tenha sido efetivada, isso significa que o status não é mais EM PROCESSAMENTO. Todo item que faça parte de uma compra não aprovada deve ser desbloqueado e mantido em estoque. </a:t>
            </a:r>
          </a:p>
          <a:p>
            <a:endParaRPr lang="pt-BR" dirty="0"/>
          </a:p>
        </p:txBody>
      </p:sp>
    </p:spTree>
    <p:extLst>
      <p:ext uri="{BB962C8B-B14F-4D97-AF65-F5344CB8AC3E}">
        <p14:creationId xmlns:p14="http://schemas.microsoft.com/office/powerpoint/2010/main" val="4002714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2B073A-53FA-4F38-9F1B-4FDB4CED4B8F}"/>
              </a:ext>
            </a:extLst>
          </p:cNvPr>
          <p:cNvSpPr>
            <a:spLocks noGrp="1"/>
          </p:cNvSpPr>
          <p:nvPr>
            <p:ph type="title"/>
          </p:nvPr>
        </p:nvSpPr>
        <p:spPr/>
        <p:txBody>
          <a:bodyPr>
            <a:normAutofit fontScale="90000"/>
          </a:bodyPr>
          <a:lstStyle/>
          <a:p>
            <a:r>
              <a:rPr lang="pt-BR" dirty="0"/>
              <a:t>Regras de Negócio: Gerenciar Pedidos</a:t>
            </a:r>
          </a:p>
        </p:txBody>
      </p:sp>
      <p:sp>
        <p:nvSpPr>
          <p:cNvPr id="3" name="Espaço Reservado para Conteúdo 2">
            <a:extLst>
              <a:ext uri="{FF2B5EF4-FFF2-40B4-BE49-F238E27FC236}">
                <a16:creationId xmlns:a16="http://schemas.microsoft.com/office/drawing/2014/main" id="{3F872D45-55CC-4467-8307-DAA44E3AD0CB}"/>
              </a:ext>
            </a:extLst>
          </p:cNvPr>
          <p:cNvSpPr>
            <a:spLocks noGrp="1"/>
          </p:cNvSpPr>
          <p:nvPr>
            <p:ph idx="1"/>
          </p:nvPr>
        </p:nvSpPr>
        <p:spPr/>
        <p:txBody>
          <a:bodyPr>
            <a:normAutofit fontScale="62500" lnSpcReduction="20000"/>
          </a:bodyPr>
          <a:lstStyle/>
          <a:p>
            <a:pPr marL="342900" lvl="0" indent="-342900" algn="just">
              <a:lnSpc>
                <a:spcPct val="150000"/>
              </a:lnSpc>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RN0031    Validar estoque para adição de itens no carrinho: Não deve ser permitido adicionar um item no carrinho de compra que não esteja disponível em estoque. Também deve ser validado a quantidade do item adicionado ao carrinho para que não seja adicionado mais itens do que o disponível em estoque.</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RN0032    Validar estoque para compra: Ao solicitar a compra de itens que estejam em um carrinho deve-se garantir que tais itens ainda permanecem disponíveis em estoque.</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RN0033    Uso de cupom promocional para pagamento: Apenas um cupom promocional pode ser utilizado por compra.</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RN0034    Uso de diversos cartões de crédito: Uma compra pode ser paga utilizando mais de um cartão de crédito, porém o valor mínimo para ser pago com cada cartão deve ser R$ 10,00.</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RN0035    Uso de cupons junto a cartão de crédito: Ao realizar pagamento utilizando cupons e cartões em conjunto, deve-se sempre considerar o valor máximo dos cupons. Somente neste caso é permitido que seja realizado um pagamento de um valor menor que R$ 10,00 no cartão. Exemplo: Uma compra de R$ 35,00 o cliente pode pagar R$ 30,00 utilizando cupons de troca ou cupons promocionais e pagar R$ 5,00 com cartão de crédito.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0000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A3F276-E1E6-4DD1-AF11-A472A642673D}"/>
              </a:ext>
            </a:extLst>
          </p:cNvPr>
          <p:cNvSpPr>
            <a:spLocks noGrp="1"/>
          </p:cNvSpPr>
          <p:nvPr>
            <p:ph type="title"/>
          </p:nvPr>
        </p:nvSpPr>
        <p:spPr/>
        <p:txBody>
          <a:bodyPr/>
          <a:lstStyle/>
          <a:p>
            <a:r>
              <a:rPr lang="pt-BR" dirty="0"/>
              <a:t>Tema:</a:t>
            </a:r>
          </a:p>
        </p:txBody>
      </p:sp>
      <p:sp>
        <p:nvSpPr>
          <p:cNvPr id="3" name="Espaço Reservado para Conteúdo 2">
            <a:extLst>
              <a:ext uri="{FF2B5EF4-FFF2-40B4-BE49-F238E27FC236}">
                <a16:creationId xmlns:a16="http://schemas.microsoft.com/office/drawing/2014/main" id="{370E0527-7F49-4842-9310-6BCB61A7EB26}"/>
              </a:ext>
            </a:extLst>
          </p:cNvPr>
          <p:cNvSpPr>
            <a:spLocks noGrp="1"/>
          </p:cNvSpPr>
          <p:nvPr>
            <p:ph idx="1"/>
          </p:nvPr>
        </p:nvSpPr>
        <p:spPr/>
        <p:txBody>
          <a:bodyPr/>
          <a:lstStyle/>
          <a:p>
            <a:r>
              <a:rPr lang="pt-BR" dirty="0"/>
              <a:t>Loja de Cartas de Yu-</a:t>
            </a:r>
            <a:r>
              <a:rPr lang="pt-BR" dirty="0" err="1"/>
              <a:t>Gi</a:t>
            </a:r>
            <a:r>
              <a:rPr lang="pt-BR" dirty="0"/>
              <a:t>-Oh;</a:t>
            </a:r>
          </a:p>
        </p:txBody>
      </p:sp>
    </p:spTree>
    <p:extLst>
      <p:ext uri="{BB962C8B-B14F-4D97-AF65-F5344CB8AC3E}">
        <p14:creationId xmlns:p14="http://schemas.microsoft.com/office/powerpoint/2010/main" val="1605344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4AD269-7629-4AE3-8726-3030C0A3A372}"/>
              </a:ext>
            </a:extLst>
          </p:cNvPr>
          <p:cNvSpPr>
            <a:spLocks noGrp="1"/>
          </p:cNvSpPr>
          <p:nvPr>
            <p:ph type="title"/>
          </p:nvPr>
        </p:nvSpPr>
        <p:spPr/>
        <p:txBody>
          <a:bodyPr>
            <a:normAutofit fontScale="90000"/>
          </a:bodyPr>
          <a:lstStyle/>
          <a:p>
            <a:r>
              <a:rPr lang="pt-BR" dirty="0"/>
              <a:t>Regras de Negócio: Gerenciar Pedidos</a:t>
            </a:r>
          </a:p>
        </p:txBody>
      </p:sp>
      <p:sp>
        <p:nvSpPr>
          <p:cNvPr id="3" name="Espaço Reservado para Conteúdo 2">
            <a:extLst>
              <a:ext uri="{FF2B5EF4-FFF2-40B4-BE49-F238E27FC236}">
                <a16:creationId xmlns:a16="http://schemas.microsoft.com/office/drawing/2014/main" id="{C316EC04-0207-40F5-BD89-8181933D4976}"/>
              </a:ext>
            </a:extLst>
          </p:cNvPr>
          <p:cNvSpPr>
            <a:spLocks noGrp="1"/>
          </p:cNvSpPr>
          <p:nvPr>
            <p:ph idx="1"/>
          </p:nvPr>
        </p:nvSpPr>
        <p:spPr>
          <a:xfrm>
            <a:off x="960120" y="2411582"/>
            <a:ext cx="10268712" cy="4341555"/>
          </a:xfrm>
        </p:spPr>
        <p:txBody>
          <a:bodyPr>
            <a:normAutofit fontScale="40000" lnSpcReduction="20000"/>
          </a:bodyPr>
          <a:lstStyle/>
          <a:p>
            <a:pPr marL="342900" lvl="0" indent="-342900" algn="just">
              <a:lnSpc>
                <a:spcPct val="150000"/>
              </a:lnSpc>
              <a:buFont typeface="Symbol" panose="05050102010706020507" pitchFamily="18" charset="2"/>
              <a:buChar char=""/>
            </a:pPr>
            <a:r>
              <a:rPr lang="pt-BR" sz="3000" dirty="0">
                <a:effectLst/>
                <a:ea typeface="Calibri" panose="020F0502020204030204" pitchFamily="34" charset="0"/>
                <a:cs typeface="Times New Roman" panose="02020603050405020304" pitchFamily="18" charset="0"/>
              </a:rPr>
              <a:t>RN0036: Gerar cupom de troca: Um cupom de troca deve ser gerado quando uma compra for paga com outros cupons em que o valor supere o valor da compra. </a:t>
            </a:r>
            <a:r>
              <a:rPr lang="pt-BR" sz="3000" dirty="0" err="1">
                <a:effectLst/>
                <a:ea typeface="Calibri" panose="020F0502020204030204" pitchFamily="34" charset="0"/>
                <a:cs typeface="Times New Roman" panose="02020603050405020304" pitchFamily="18" charset="0"/>
              </a:rPr>
              <a:t>Obs</a:t>
            </a:r>
            <a:r>
              <a:rPr lang="pt-BR" sz="3000" dirty="0">
                <a:effectLst/>
                <a:ea typeface="Calibri" panose="020F0502020204030204" pitchFamily="34" charset="0"/>
                <a:cs typeface="Times New Roman" panose="02020603050405020304" pitchFamily="18" charset="0"/>
              </a:rPr>
              <a:t>: O sistema não deve possibilitar o uso de cupons que supere a compra desnecessariamente, </a:t>
            </a:r>
            <a:r>
              <a:rPr lang="pt-BR" sz="3000" dirty="0" err="1">
                <a:effectLst/>
                <a:ea typeface="Calibri" panose="020F0502020204030204" pitchFamily="34" charset="0"/>
                <a:cs typeface="Times New Roman" panose="02020603050405020304" pitchFamily="18" charset="0"/>
              </a:rPr>
              <a:t>ex</a:t>
            </a:r>
            <a:r>
              <a:rPr lang="pt-BR" sz="3000" dirty="0">
                <a:effectLst/>
                <a:ea typeface="Calibri" panose="020F0502020204030204" pitchFamily="34" charset="0"/>
                <a:cs typeface="Times New Roman" panose="02020603050405020304" pitchFamily="18" charset="0"/>
              </a:rPr>
              <a:t>: a venda tem valor total de R$ 50,00 e o cliente possui três cupons, um com valor de R$ 20,00, outro com valor de R$ 40,00 e um terceiro com valor de R$ 35,00 o sistema não deve possibilitar o uso dos três cupons nesta compra, deve ser aceito apenas dois cupons e consequentemente gerar um cupom com a diferença de R$ 5,00, ou R$ 10,00 ou R$ 25,00.</a:t>
            </a:r>
          </a:p>
          <a:p>
            <a:pPr marL="342900" lvl="0" indent="-342900" algn="just">
              <a:lnSpc>
                <a:spcPct val="150000"/>
              </a:lnSpc>
              <a:buFont typeface="Symbol" panose="05050102010706020507" pitchFamily="18" charset="2"/>
              <a:buChar char=""/>
            </a:pPr>
            <a:r>
              <a:rPr lang="pt-BR" sz="3000" dirty="0">
                <a:effectLst/>
                <a:ea typeface="Calibri" panose="020F0502020204030204" pitchFamily="34" charset="0"/>
                <a:cs typeface="Times New Roman" panose="02020603050405020304" pitchFamily="18" charset="0"/>
              </a:rPr>
              <a:t>RN0037: Validar Forma de Pagamento para finalização de compra: Após a finalização da compra a forma de pagamento deve ser validada. Para tal deve-se validar a validade e veracidade dos cupons de troca e promocionais que porventura foram utilizados. Também deve ser validado o aceite da compra pela respectiva operadora de cartão de crédito.</a:t>
            </a:r>
          </a:p>
          <a:p>
            <a:pPr marL="342900" lvl="0" indent="-342900" algn="just">
              <a:lnSpc>
                <a:spcPct val="150000"/>
              </a:lnSpc>
              <a:buFont typeface="Symbol" panose="05050102010706020507" pitchFamily="18" charset="2"/>
              <a:buChar char=""/>
            </a:pPr>
            <a:r>
              <a:rPr lang="pt-BR" sz="3000" dirty="0">
                <a:effectLst/>
                <a:ea typeface="Calibri" panose="020F0502020204030204" pitchFamily="34" charset="0"/>
                <a:cs typeface="Times New Roman" panose="02020603050405020304" pitchFamily="18" charset="0"/>
              </a:rPr>
              <a:t>RN0038: Alterar status da compra conforme processo de aprovação de forma de pagamento: Caso as formas de pagamento tenham sido validadas com sucesso, a compra deve passar ter o status APROVADA. Caso contrário deve passar a ter o status REPROVADA.</a:t>
            </a:r>
          </a:p>
          <a:p>
            <a:pPr marL="342900" lvl="0" indent="-342900" algn="just">
              <a:lnSpc>
                <a:spcPct val="150000"/>
              </a:lnSpc>
              <a:buFont typeface="Symbol" panose="05050102010706020507" pitchFamily="18" charset="2"/>
              <a:buChar char=""/>
            </a:pPr>
            <a:r>
              <a:rPr lang="pt-BR" sz="3000" dirty="0">
                <a:effectLst/>
                <a:ea typeface="Calibri" panose="020F0502020204030204" pitchFamily="34" charset="0"/>
                <a:cs typeface="Times New Roman" panose="02020603050405020304" pitchFamily="18" charset="0"/>
              </a:rPr>
              <a:t>RN0039: Alterar status da compra para transporte: Toda compra selecionada para ser entregue por um administrador deve ter seu status alterado para EM TRANSPORTE.</a:t>
            </a:r>
          </a:p>
          <a:p>
            <a:pPr marL="342900" lvl="0" indent="-342900" algn="just">
              <a:lnSpc>
                <a:spcPct val="150000"/>
              </a:lnSpc>
              <a:buFont typeface="Symbol" panose="05050102010706020507" pitchFamily="18" charset="2"/>
              <a:buChar char=""/>
            </a:pPr>
            <a:r>
              <a:rPr lang="pt-BR" sz="3000" dirty="0">
                <a:effectLst/>
                <a:ea typeface="Calibri" panose="020F0502020204030204" pitchFamily="34" charset="0"/>
                <a:cs typeface="Times New Roman" panose="02020603050405020304" pitchFamily="18" charset="0"/>
              </a:rPr>
              <a:t>RN0040: Alterar status da compra após entrega: Toda compra selecionada como entregue por um administrador deve ter seu status alterado para ENTREGUE</a:t>
            </a:r>
            <a:r>
              <a:rPr lang="pt-BR" sz="2800" dirty="0">
                <a:effectLst/>
                <a:ea typeface="Calibri" panose="020F0502020204030204" pitchFamily="34" charset="0"/>
                <a:cs typeface="Times New Roman" panose="02020603050405020304" pitchFamily="18" charset="0"/>
              </a:rPr>
              <a:t>.</a:t>
            </a:r>
          </a:p>
          <a:p>
            <a:pPr lvl="0" algn="just">
              <a:lnSpc>
                <a:spcPct val="150000"/>
              </a:lnSpc>
            </a:pPr>
            <a:endParaRPr lang="pt-BR"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spTree>
    <p:extLst>
      <p:ext uri="{BB962C8B-B14F-4D97-AF65-F5344CB8AC3E}">
        <p14:creationId xmlns:p14="http://schemas.microsoft.com/office/powerpoint/2010/main" val="2064520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AAA67F-AE17-4E17-B313-B95D695F0099}"/>
              </a:ext>
            </a:extLst>
          </p:cNvPr>
          <p:cNvSpPr>
            <a:spLocks noGrp="1"/>
          </p:cNvSpPr>
          <p:nvPr>
            <p:ph type="title"/>
          </p:nvPr>
        </p:nvSpPr>
        <p:spPr/>
        <p:txBody>
          <a:bodyPr>
            <a:normAutofit fontScale="90000"/>
          </a:bodyPr>
          <a:lstStyle/>
          <a:p>
            <a:r>
              <a:rPr lang="pt-BR" dirty="0"/>
              <a:t>Regras de Negócio: Gerenciar Pedidos</a:t>
            </a:r>
          </a:p>
        </p:txBody>
      </p:sp>
      <p:sp>
        <p:nvSpPr>
          <p:cNvPr id="3" name="Espaço Reservado para Conteúdo 2">
            <a:extLst>
              <a:ext uri="{FF2B5EF4-FFF2-40B4-BE49-F238E27FC236}">
                <a16:creationId xmlns:a16="http://schemas.microsoft.com/office/drawing/2014/main" id="{76FD2D1D-E373-4FC3-AE34-CEB11AFAD894}"/>
              </a:ext>
            </a:extLst>
          </p:cNvPr>
          <p:cNvSpPr>
            <a:spLocks noGrp="1"/>
          </p:cNvSpPr>
          <p:nvPr>
            <p:ph idx="1"/>
          </p:nvPr>
        </p:nvSpPr>
        <p:spPr/>
        <p:txBody>
          <a:bodyPr>
            <a:normAutofit fontScale="55000" lnSpcReduction="20000"/>
          </a:bodyPr>
          <a:lstStyle/>
          <a:p>
            <a:pPr marL="457200" indent="-457200">
              <a:buFont typeface="Arial" panose="020B0604020202020204" pitchFamily="34" charset="0"/>
              <a:buChar char="•"/>
            </a:pPr>
            <a:r>
              <a:rPr lang="pt-BR" dirty="0"/>
              <a:t>RN0041: Gerar pedido de troca: Todo item selecionado para troca deve gerar um pedido de troca. Este pedido deverá terá o status EM TROCA. Caso o cliente solicite a troca de toda a compra o status do pedido deverá ser EM TROCA.</a:t>
            </a:r>
          </a:p>
          <a:p>
            <a:pPr marL="457200" indent="-457200">
              <a:buFont typeface="Arial" panose="020B0604020202020204" pitchFamily="34" charset="0"/>
              <a:buChar char="•"/>
            </a:pPr>
            <a:r>
              <a:rPr lang="pt-BR" dirty="0"/>
              <a:t>RN0042: Alterar status do pedido após recebimento de troca: Ao confirmar que os itens de um pedido de troca ou uma compra com status EM TROCA foi recebido o status do pedido ou compra deverá ser TROCADO.</a:t>
            </a:r>
          </a:p>
          <a:p>
            <a:pPr marL="457200" indent="-457200">
              <a:buFont typeface="Arial" panose="020B0604020202020204" pitchFamily="34" charset="0"/>
              <a:buChar char="•"/>
            </a:pPr>
            <a:r>
              <a:rPr lang="pt-BR" dirty="0"/>
              <a:t>RN0043: Validação para solicitar troca: Somente itens de pedidos com status ENTREGUE poderão receber solicitação de troca.</a:t>
            </a:r>
          </a:p>
          <a:p>
            <a:pPr marL="457200" indent="-457200">
              <a:buFont typeface="Arial" panose="020B0604020202020204" pitchFamily="34" charset="0"/>
              <a:buChar char="•"/>
            </a:pPr>
            <a:r>
              <a:rPr lang="pt-BR" dirty="0"/>
              <a:t>RN0044: Bloqueio de produtos: Ao adicionar o item no carrinho, este deverá ser temporiamente bloqueado para que novas compras não sejam solicitadas. Tal bloqueio só deve ser retirado no caso da compra que gerou tal status não ser efetivada ou aprovada em um prazo parametrizado, o prazo deve levar em consideração o momento do bloqueio. Obs.: O prazo parametrizado deve ser relativo ao último item incluído no carrinho.</a:t>
            </a:r>
          </a:p>
          <a:p>
            <a:pPr marL="457200" indent="-457200">
              <a:buFont typeface="Arial" panose="020B0604020202020204" pitchFamily="34" charset="0"/>
              <a:buChar char="•"/>
            </a:pPr>
            <a:r>
              <a:rPr lang="pt-BR" dirty="0"/>
              <a:t>RNF0045: Retirar item do carrinho: Toda vez que um item for desbloqueado todos os itens do mesmo produto deverão ser retirados do carrinho de compra que gerou o prazo de bloqueio. </a:t>
            </a:r>
          </a:p>
          <a:p>
            <a:pPr marL="457200" indent="-457200">
              <a:buFont typeface="Arial" panose="020B0604020202020204" pitchFamily="34" charset="0"/>
              <a:buChar char="•"/>
            </a:pPr>
            <a:r>
              <a:rPr lang="pt-BR" dirty="0"/>
              <a:t>RNF0046: Gerar notificação de autorização de troca: Quando o administrador autorizar uma troca o sistema deverá gerar uma notificação sobre tal ao cliente.</a:t>
            </a:r>
          </a:p>
        </p:txBody>
      </p:sp>
    </p:spTree>
    <p:extLst>
      <p:ext uri="{BB962C8B-B14F-4D97-AF65-F5344CB8AC3E}">
        <p14:creationId xmlns:p14="http://schemas.microsoft.com/office/powerpoint/2010/main" val="1934740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A76C9-C039-4A14-AC51-F65457439738}"/>
              </a:ext>
            </a:extLst>
          </p:cNvPr>
          <p:cNvSpPr>
            <a:spLocks noGrp="1"/>
          </p:cNvSpPr>
          <p:nvPr>
            <p:ph type="title"/>
          </p:nvPr>
        </p:nvSpPr>
        <p:spPr/>
        <p:txBody>
          <a:bodyPr>
            <a:normAutofit fontScale="90000"/>
          </a:bodyPr>
          <a:lstStyle/>
          <a:p>
            <a:r>
              <a:rPr lang="pt-BR" dirty="0"/>
              <a:t>Regras de Negócio: Estoque</a:t>
            </a:r>
          </a:p>
        </p:txBody>
      </p:sp>
      <p:sp>
        <p:nvSpPr>
          <p:cNvPr id="3" name="Espaço Reservado para Conteúdo 2">
            <a:extLst>
              <a:ext uri="{FF2B5EF4-FFF2-40B4-BE49-F238E27FC236}">
                <a16:creationId xmlns:a16="http://schemas.microsoft.com/office/drawing/2014/main" id="{9D9C96E8-6833-45F3-A960-0C4F94C7C027}"/>
              </a:ext>
            </a:extLst>
          </p:cNvPr>
          <p:cNvSpPr>
            <a:spLocks noGrp="1"/>
          </p:cNvSpPr>
          <p:nvPr>
            <p:ph idx="1"/>
          </p:nvPr>
        </p:nvSpPr>
        <p:spPr/>
        <p:txBody>
          <a:bodyPr>
            <a:normAutofit fontScale="70000" lnSpcReduction="20000"/>
          </a:bodyPr>
          <a:lstStyle/>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RN0051: Validar dados de estoque: Para cada entrada em estoque, deve ser obrigatoriamente informado o produto, a quantidade, o valor de custo, fornecedor, e a data de entrada dos itens de produto.</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RN005x: Definir valor de item com diferentes custos: Quando itens de uma determinada carta for registrado com valores de custo diferentes deverá ser calculado o valor de venda com base no grupo de precificação, porém o valor de todos itens deverão ser iguais, considerando então o maior valor de custo.</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RN0061: Quantidade de itens: Não deve ser permitido que seja realizado a entrada de itens de Cartas com quantidade igual a zero.</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RN0062: Valor de custo: Para todo item deve haver um valor de custo.</a:t>
            </a:r>
          </a:p>
          <a:p>
            <a:pPr marL="342900" lvl="0" indent="-342900" algn="just">
              <a:lnSpc>
                <a:spcPct val="150000"/>
              </a:lnSpc>
              <a:spcAft>
                <a:spcPts val="800"/>
              </a:spcAft>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RNF0064: Data de entrada: Não deve ser permitido que itens sejam registrados sem que uma data de entrada seja registrada.</a:t>
            </a:r>
          </a:p>
          <a:p>
            <a:endParaRPr lang="pt-BR" dirty="0"/>
          </a:p>
        </p:txBody>
      </p:sp>
    </p:spTree>
    <p:extLst>
      <p:ext uri="{BB962C8B-B14F-4D97-AF65-F5344CB8AC3E}">
        <p14:creationId xmlns:p14="http://schemas.microsoft.com/office/powerpoint/2010/main" val="2209613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C3206-E373-4747-A1F2-357EA4271CFD}"/>
              </a:ext>
            </a:extLst>
          </p:cNvPr>
          <p:cNvSpPr>
            <a:spLocks noGrp="1"/>
          </p:cNvSpPr>
          <p:nvPr>
            <p:ph type="title"/>
          </p:nvPr>
        </p:nvSpPr>
        <p:spPr/>
        <p:txBody>
          <a:bodyPr/>
          <a:lstStyle/>
          <a:p>
            <a:r>
              <a:rPr lang="pt-BR" dirty="0"/>
              <a:t>Proposta comercial</a:t>
            </a:r>
          </a:p>
        </p:txBody>
      </p:sp>
      <p:sp>
        <p:nvSpPr>
          <p:cNvPr id="3" name="Espaço Reservado para Conteúdo 2">
            <a:extLst>
              <a:ext uri="{FF2B5EF4-FFF2-40B4-BE49-F238E27FC236}">
                <a16:creationId xmlns:a16="http://schemas.microsoft.com/office/drawing/2014/main" id="{65F71191-5EF3-4456-84A7-661EA4EB945D}"/>
              </a:ext>
            </a:extLst>
          </p:cNvPr>
          <p:cNvSpPr>
            <a:spLocks noGrp="1"/>
          </p:cNvSpPr>
          <p:nvPr>
            <p:ph idx="1"/>
          </p:nvPr>
        </p:nvSpPr>
        <p:spPr/>
        <p:txBody>
          <a:bodyPr/>
          <a:lstStyle/>
          <a:p>
            <a:pPr marL="457200" indent="-457200">
              <a:buFont typeface="Arial" panose="020B0604020202020204" pitchFamily="34" charset="0"/>
              <a:buChar char="•"/>
            </a:pPr>
            <a:r>
              <a:rPr lang="pt-BR" dirty="0"/>
              <a:t>Loja mantém registros dos Clientes;</a:t>
            </a:r>
          </a:p>
          <a:p>
            <a:pPr marL="457200" indent="-457200">
              <a:buFont typeface="Arial" panose="020B0604020202020204" pitchFamily="34" charset="0"/>
              <a:buChar char="•"/>
            </a:pPr>
            <a:r>
              <a:rPr lang="pt-BR" dirty="0"/>
              <a:t>Loja mantém registros de Cartas;</a:t>
            </a:r>
          </a:p>
          <a:p>
            <a:pPr marL="457200" indent="-457200">
              <a:buFont typeface="Arial" panose="020B0604020202020204" pitchFamily="34" charset="0"/>
              <a:buChar char="•"/>
            </a:pPr>
            <a:r>
              <a:rPr lang="pt-BR" dirty="0"/>
              <a:t>Loja mantém os registros de Pedidos e controla seus status e frete;</a:t>
            </a:r>
          </a:p>
          <a:p>
            <a:endParaRPr lang="pt-BR" dirty="0"/>
          </a:p>
        </p:txBody>
      </p:sp>
    </p:spTree>
    <p:extLst>
      <p:ext uri="{BB962C8B-B14F-4D97-AF65-F5344CB8AC3E}">
        <p14:creationId xmlns:p14="http://schemas.microsoft.com/office/powerpoint/2010/main" val="1770908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752B2E-EF7B-42F0-AD5A-DE9EB4CF3FC6}"/>
              </a:ext>
            </a:extLst>
          </p:cNvPr>
          <p:cNvSpPr>
            <a:spLocks noGrp="1"/>
          </p:cNvSpPr>
          <p:nvPr>
            <p:ph type="title"/>
          </p:nvPr>
        </p:nvSpPr>
        <p:spPr/>
        <p:txBody>
          <a:bodyPr>
            <a:normAutofit/>
          </a:bodyPr>
          <a:lstStyle/>
          <a:p>
            <a:r>
              <a:rPr lang="pt-BR" dirty="0"/>
              <a:t>Solução Técnica</a:t>
            </a:r>
          </a:p>
        </p:txBody>
      </p:sp>
      <p:sp>
        <p:nvSpPr>
          <p:cNvPr id="3" name="Espaço Reservado para Conteúdo 2">
            <a:extLst>
              <a:ext uri="{FF2B5EF4-FFF2-40B4-BE49-F238E27FC236}">
                <a16:creationId xmlns:a16="http://schemas.microsoft.com/office/drawing/2014/main" id="{1E44B2A2-E37B-4AD8-87DC-BE81FA4B1ED1}"/>
              </a:ext>
            </a:extLst>
          </p:cNvPr>
          <p:cNvSpPr>
            <a:spLocks noGrp="1"/>
          </p:cNvSpPr>
          <p:nvPr>
            <p:ph idx="1"/>
          </p:nvPr>
        </p:nvSpPr>
        <p:spPr/>
        <p:txBody>
          <a:bodyPr/>
          <a:lstStyle/>
          <a:p>
            <a:r>
              <a:rPr lang="pt-BR" dirty="0"/>
              <a:t>Um sistema </a:t>
            </a:r>
            <a:r>
              <a:rPr lang="pt-BR" dirty="0" err="1"/>
              <a:t>Ecommerce</a:t>
            </a:r>
            <a:r>
              <a:rPr lang="pt-BR" dirty="0"/>
              <a:t>, utilizando de Linguagem de Programação Orientada a Objeto, obedecendo ao modelo MVC(Modelo, </a:t>
            </a:r>
            <a:r>
              <a:rPr lang="pt-BR" dirty="0" err="1"/>
              <a:t>View</a:t>
            </a:r>
            <a:r>
              <a:rPr lang="pt-BR" dirty="0"/>
              <a:t>, </a:t>
            </a:r>
            <a:r>
              <a:rPr lang="pt-BR" dirty="0" err="1"/>
              <a:t>Controller</a:t>
            </a:r>
            <a:r>
              <a:rPr lang="pt-BR" dirty="0"/>
              <a:t>).</a:t>
            </a:r>
          </a:p>
        </p:txBody>
      </p:sp>
    </p:spTree>
    <p:extLst>
      <p:ext uri="{BB962C8B-B14F-4D97-AF65-F5344CB8AC3E}">
        <p14:creationId xmlns:p14="http://schemas.microsoft.com/office/powerpoint/2010/main" val="3944778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F2FAAF-F8B8-461E-99A2-6425ACD1B544}"/>
              </a:ext>
            </a:extLst>
          </p:cNvPr>
          <p:cNvSpPr>
            <a:spLocks noGrp="1"/>
          </p:cNvSpPr>
          <p:nvPr>
            <p:ph type="title"/>
          </p:nvPr>
        </p:nvSpPr>
        <p:spPr/>
        <p:txBody>
          <a:bodyPr>
            <a:normAutofit/>
          </a:bodyPr>
          <a:lstStyle/>
          <a:p>
            <a:r>
              <a:rPr lang="pt-BR" dirty="0"/>
              <a:t> Tecnologias:</a:t>
            </a:r>
          </a:p>
        </p:txBody>
      </p:sp>
      <p:sp>
        <p:nvSpPr>
          <p:cNvPr id="3" name="Espaço Reservado para Conteúdo 2">
            <a:extLst>
              <a:ext uri="{FF2B5EF4-FFF2-40B4-BE49-F238E27FC236}">
                <a16:creationId xmlns:a16="http://schemas.microsoft.com/office/drawing/2014/main" id="{99BAFF09-EB18-4011-8793-F3256FBDA2C5}"/>
              </a:ext>
            </a:extLst>
          </p:cNvPr>
          <p:cNvSpPr>
            <a:spLocks noGrp="1"/>
          </p:cNvSpPr>
          <p:nvPr>
            <p:ph idx="1"/>
          </p:nvPr>
        </p:nvSpPr>
        <p:spPr/>
        <p:txBody>
          <a:bodyPr>
            <a:normAutofit fontScale="77500" lnSpcReduction="20000"/>
          </a:bodyPr>
          <a:lstStyle/>
          <a:p>
            <a:r>
              <a:rPr lang="pt-BR" dirty="0"/>
              <a:t>Back-</a:t>
            </a:r>
            <a:r>
              <a:rPr lang="pt-BR" dirty="0" err="1"/>
              <a:t>end</a:t>
            </a:r>
            <a:r>
              <a:rPr lang="pt-BR" dirty="0"/>
              <a:t>:</a:t>
            </a:r>
          </a:p>
          <a:p>
            <a:r>
              <a:rPr lang="pt-BR" dirty="0"/>
              <a:t>	Linguagem: Java</a:t>
            </a:r>
          </a:p>
          <a:p>
            <a:r>
              <a:rPr lang="pt-BR" dirty="0"/>
              <a:t>	</a:t>
            </a:r>
            <a:r>
              <a:rPr lang="pt-BR" dirty="0" err="1"/>
              <a:t>Libs</a:t>
            </a:r>
            <a:r>
              <a:rPr lang="pt-BR" dirty="0"/>
              <a:t>: JPA, EJB</a:t>
            </a:r>
          </a:p>
          <a:p>
            <a:r>
              <a:rPr lang="pt-BR" dirty="0"/>
              <a:t>	Server: </a:t>
            </a:r>
            <a:r>
              <a:rPr lang="pt-BR" dirty="0" err="1"/>
              <a:t>Wildfly</a:t>
            </a:r>
            <a:endParaRPr lang="pt-BR" dirty="0"/>
          </a:p>
          <a:p>
            <a:r>
              <a:rPr lang="pt-BR" dirty="0"/>
              <a:t>Front-</a:t>
            </a:r>
            <a:r>
              <a:rPr lang="pt-BR" dirty="0" err="1"/>
              <a:t>end</a:t>
            </a:r>
            <a:r>
              <a:rPr lang="pt-BR" dirty="0"/>
              <a:t>:</a:t>
            </a:r>
          </a:p>
          <a:p>
            <a:r>
              <a:rPr lang="pt-BR" dirty="0"/>
              <a:t>	HTML</a:t>
            </a:r>
          </a:p>
          <a:p>
            <a:r>
              <a:rPr lang="pt-BR" dirty="0"/>
              <a:t>	CSS</a:t>
            </a:r>
          </a:p>
          <a:p>
            <a:r>
              <a:rPr lang="pt-BR" dirty="0"/>
              <a:t>	JSF</a:t>
            </a:r>
          </a:p>
          <a:p>
            <a:endParaRPr lang="pt-BR" dirty="0"/>
          </a:p>
          <a:p>
            <a:endParaRPr lang="pt-BR" dirty="0"/>
          </a:p>
        </p:txBody>
      </p:sp>
    </p:spTree>
    <p:extLst>
      <p:ext uri="{BB962C8B-B14F-4D97-AF65-F5344CB8AC3E}">
        <p14:creationId xmlns:p14="http://schemas.microsoft.com/office/powerpoint/2010/main" val="111189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PU com números binários e plantas">
            <a:extLst>
              <a:ext uri="{FF2B5EF4-FFF2-40B4-BE49-F238E27FC236}">
                <a16:creationId xmlns:a16="http://schemas.microsoft.com/office/drawing/2014/main" id="{BDB26DAF-BEA9-473B-B2D3-057F305BC210}"/>
              </a:ext>
            </a:extLst>
          </p:cNvPr>
          <p:cNvPicPr>
            <a:picLocks noChangeAspect="1"/>
          </p:cNvPicPr>
          <p:nvPr/>
        </p:nvPicPr>
        <p:blipFill rotWithShape="1">
          <a:blip r:embed="rId2">
            <a:alphaModFix amt="60000"/>
          </a:blip>
          <a:srcRect/>
          <a:stretch/>
        </p:blipFill>
        <p:spPr>
          <a:xfrm>
            <a:off x="20" y="10"/>
            <a:ext cx="12191980" cy="6857990"/>
          </a:xfrm>
          <a:prstGeom prst="rect">
            <a:avLst/>
          </a:prstGeom>
        </p:spPr>
      </p:pic>
      <p:sp>
        <p:nvSpPr>
          <p:cNvPr id="2" name="Título 1">
            <a:extLst>
              <a:ext uri="{FF2B5EF4-FFF2-40B4-BE49-F238E27FC236}">
                <a16:creationId xmlns:a16="http://schemas.microsoft.com/office/drawing/2014/main" id="{7E2232BC-9774-4F4F-8313-975621A9732D}"/>
              </a:ext>
            </a:extLst>
          </p:cNvPr>
          <p:cNvSpPr>
            <a:spLocks noGrp="1"/>
          </p:cNvSpPr>
          <p:nvPr>
            <p:ph type="title"/>
          </p:nvPr>
        </p:nvSpPr>
        <p:spPr>
          <a:xfrm>
            <a:off x="960120" y="640080"/>
            <a:ext cx="10268712" cy="3227832"/>
          </a:xfrm>
        </p:spPr>
        <p:txBody>
          <a:bodyPr vert="horz" lIns="91440" tIns="45720" rIns="91440" bIns="45720" rtlCol="0" anchor="b">
            <a:normAutofit/>
          </a:bodyPr>
          <a:lstStyle/>
          <a:p>
            <a:pPr algn="ctr"/>
            <a:r>
              <a:rPr lang="en-US" sz="8800">
                <a:solidFill>
                  <a:schemeClr val="tx1"/>
                </a:solidFill>
              </a:rPr>
              <a:t>Requisitos Funcionais</a:t>
            </a:r>
          </a:p>
        </p:txBody>
      </p:sp>
    </p:spTree>
    <p:extLst>
      <p:ext uri="{BB962C8B-B14F-4D97-AF65-F5344CB8AC3E}">
        <p14:creationId xmlns:p14="http://schemas.microsoft.com/office/powerpoint/2010/main" val="361613270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46CFD3-21CE-46AD-B65A-08F3ECBC23FD}"/>
              </a:ext>
            </a:extLst>
          </p:cNvPr>
          <p:cNvSpPr>
            <a:spLocks noGrp="1"/>
          </p:cNvSpPr>
          <p:nvPr>
            <p:ph type="title"/>
          </p:nvPr>
        </p:nvSpPr>
        <p:spPr/>
        <p:txBody>
          <a:bodyPr>
            <a:normAutofit fontScale="90000"/>
          </a:bodyPr>
          <a:lstStyle/>
          <a:p>
            <a:r>
              <a:rPr lang="pt-BR" dirty="0"/>
              <a:t>Requisitos Funcionais: Cadastro de Cartas</a:t>
            </a:r>
          </a:p>
        </p:txBody>
      </p:sp>
      <p:sp>
        <p:nvSpPr>
          <p:cNvPr id="3" name="Espaço Reservado para Conteúdo 2">
            <a:extLst>
              <a:ext uri="{FF2B5EF4-FFF2-40B4-BE49-F238E27FC236}">
                <a16:creationId xmlns:a16="http://schemas.microsoft.com/office/drawing/2014/main" id="{2F00CA2E-F4C2-4108-93CB-D59F9C303984}"/>
              </a:ext>
            </a:extLst>
          </p:cNvPr>
          <p:cNvSpPr>
            <a:spLocks noGrp="1"/>
          </p:cNvSpPr>
          <p:nvPr>
            <p:ph idx="1"/>
          </p:nvPr>
        </p:nvSpPr>
        <p:spPr/>
        <p:txBody>
          <a:bodyPr>
            <a:normAutofit fontScale="70000" lnSpcReduction="20000"/>
          </a:bodyPr>
          <a:lstStyle/>
          <a:p>
            <a:r>
              <a:rPr lang="pt-BR" dirty="0"/>
              <a:t>•	RF0011: Cadastrar carta: O sistema deve manter um cadastro único para cada Carta.</a:t>
            </a:r>
          </a:p>
          <a:p>
            <a:r>
              <a:rPr lang="pt-BR" dirty="0"/>
              <a:t>•	RF0012: Inativar cadastro de carta: O sistema deve possibilitar que Cartas sejam inativados.</a:t>
            </a:r>
          </a:p>
          <a:p>
            <a:r>
              <a:rPr lang="pt-BR" dirty="0"/>
              <a:t>•	RF0013: Inativar carta de forma automática: O sistema deve inativar Cartas sem estoque e que não possuem venda com valor inferior a parâmetro predefinido no sistema.</a:t>
            </a:r>
          </a:p>
          <a:p>
            <a:r>
              <a:rPr lang="pt-BR" dirty="0"/>
              <a:t>•	RF0014: Alterar cadastro de carta: O sistema deve possibilitar a alteração de dados cadastrais para os Cartas.</a:t>
            </a:r>
          </a:p>
          <a:p>
            <a:r>
              <a:rPr lang="pt-BR" dirty="0"/>
              <a:t>•	RF0015: Consulta de Cartas: O sistema deve possibilitar que uma carta seja consultada com base em um filtro definido pelo usuário. Todos os campos utilizados para identificação da carta podem ser utilizados como filtro, tanto de forma combinada como de forma isolada.</a:t>
            </a:r>
          </a:p>
          <a:p>
            <a:r>
              <a:rPr lang="pt-BR" dirty="0"/>
              <a:t>•	RF0016: Ativar cadastro de Cartas: Deve ser possível ativar o cadastro de uma carta.</a:t>
            </a:r>
          </a:p>
          <a:p>
            <a:endParaRPr lang="pt-BR" dirty="0"/>
          </a:p>
        </p:txBody>
      </p:sp>
    </p:spTree>
    <p:extLst>
      <p:ext uri="{BB962C8B-B14F-4D97-AF65-F5344CB8AC3E}">
        <p14:creationId xmlns:p14="http://schemas.microsoft.com/office/powerpoint/2010/main" val="1772240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DF804C-0C49-4A27-8E46-07B5F96877CF}"/>
              </a:ext>
            </a:extLst>
          </p:cNvPr>
          <p:cNvSpPr>
            <a:spLocks noGrp="1"/>
          </p:cNvSpPr>
          <p:nvPr>
            <p:ph type="title"/>
          </p:nvPr>
        </p:nvSpPr>
        <p:spPr/>
        <p:txBody>
          <a:bodyPr>
            <a:normAutofit fontScale="90000"/>
          </a:bodyPr>
          <a:lstStyle/>
          <a:p>
            <a:r>
              <a:rPr lang="pt-BR" dirty="0"/>
              <a:t>Requisitos: Cadastro de Clientes</a:t>
            </a:r>
          </a:p>
        </p:txBody>
      </p:sp>
      <p:sp>
        <p:nvSpPr>
          <p:cNvPr id="3" name="Espaço Reservado para Conteúdo 2">
            <a:extLst>
              <a:ext uri="{FF2B5EF4-FFF2-40B4-BE49-F238E27FC236}">
                <a16:creationId xmlns:a16="http://schemas.microsoft.com/office/drawing/2014/main" id="{84380898-9589-472B-8006-3624FF244204}"/>
              </a:ext>
            </a:extLst>
          </p:cNvPr>
          <p:cNvSpPr>
            <a:spLocks noGrp="1"/>
          </p:cNvSpPr>
          <p:nvPr>
            <p:ph idx="1"/>
          </p:nvPr>
        </p:nvSpPr>
        <p:spPr>
          <a:xfrm>
            <a:off x="960120" y="2587752"/>
            <a:ext cx="10268712" cy="4098274"/>
          </a:xfrm>
        </p:spPr>
        <p:txBody>
          <a:bodyPr>
            <a:normAutofit fontScale="55000" lnSpcReduction="20000"/>
          </a:bodyPr>
          <a:lstStyle/>
          <a:p>
            <a:pPr marL="457200" indent="-457200">
              <a:buFont typeface="Arial" panose="020B0604020202020204" pitchFamily="34" charset="0"/>
              <a:buChar char="•"/>
            </a:pPr>
            <a:r>
              <a:rPr lang="pt-BR" dirty="0"/>
              <a:t>RF0021: Cadastrar cliente: O sistema deve possibilitar o cadastro de clientes.</a:t>
            </a:r>
          </a:p>
          <a:p>
            <a:pPr marL="457200" indent="-457200">
              <a:buFont typeface="Arial" panose="020B0604020202020204" pitchFamily="34" charset="0"/>
              <a:buChar char="•"/>
            </a:pPr>
            <a:r>
              <a:rPr lang="pt-BR" dirty="0"/>
              <a:t>RF0022: Alterar cliente: O sistema deve possibilitar a alteração de dados cadastrais de clientes.</a:t>
            </a:r>
          </a:p>
          <a:p>
            <a:pPr marL="457200" indent="-457200">
              <a:buFont typeface="Arial" panose="020B0604020202020204" pitchFamily="34" charset="0"/>
              <a:buChar char="•"/>
            </a:pPr>
            <a:r>
              <a:rPr lang="pt-BR" dirty="0"/>
              <a:t>RF0023: Inativar cadastro de cliente: O sistema deve possibilitar que clientes sejam inativados.</a:t>
            </a:r>
          </a:p>
          <a:p>
            <a:pPr marL="457200" indent="-457200">
              <a:buFont typeface="Arial" panose="020B0604020202020204" pitchFamily="34" charset="0"/>
              <a:buChar char="•"/>
            </a:pPr>
            <a:r>
              <a:rPr lang="pt-BR" dirty="0"/>
              <a:t>RF0024: Consulta de clientes: O sistema deve possibilitar que um cliente seja consultado com base em um filtro definido pelo usuário. Todos os campos utilizados para identificação do cliente podem ser utilizados como filtro, tanto de forma combinada como de forma isolada.</a:t>
            </a:r>
          </a:p>
          <a:p>
            <a:pPr marL="457200" indent="-457200">
              <a:buFont typeface="Arial" panose="020B0604020202020204" pitchFamily="34" charset="0"/>
              <a:buChar char="•"/>
            </a:pPr>
            <a:r>
              <a:rPr lang="pt-BR" dirty="0"/>
              <a:t>RF0025: Consulta de transações: O sistema deve disponibilizar no cadastro de clientes a consulta de todas as transações já realizadas por ele.</a:t>
            </a:r>
          </a:p>
          <a:p>
            <a:pPr marL="457200" indent="-457200">
              <a:buFont typeface="Arial" panose="020B0604020202020204" pitchFamily="34" charset="0"/>
              <a:buChar char="•"/>
            </a:pPr>
            <a:r>
              <a:rPr lang="pt-BR" dirty="0"/>
              <a:t>RF0026: Cadastro de endereços de entrega: Deve ser possível associar diversos endereços de entrega ao cadastro de um cliente. Cada cadastro de endereço deve ser identificado com um nome composto de uma frase curta.</a:t>
            </a:r>
          </a:p>
          <a:p>
            <a:pPr marL="457200" indent="-457200">
              <a:buFont typeface="Arial" panose="020B0604020202020204" pitchFamily="34" charset="0"/>
              <a:buChar char="•"/>
            </a:pPr>
            <a:r>
              <a:rPr lang="pt-BR" dirty="0"/>
              <a:t>RF0027: Cadastro de cartões de crédito: Deve ser possível associar diversos cartões de crédito ao cadastro de um cliente. Deve haver um cartão de crédito configurado como preferencial.</a:t>
            </a:r>
          </a:p>
          <a:p>
            <a:pPr marL="457200" indent="-457200">
              <a:buFont typeface="Arial" panose="020B0604020202020204" pitchFamily="34" charset="0"/>
              <a:buChar char="•"/>
            </a:pPr>
            <a:r>
              <a:rPr lang="pt-BR" dirty="0"/>
              <a:t>RF0028: Alteração apenas de senha: O sistema deve possibilitar que a senha do usuário seja alterada sem que seja necessária a alteração de todos os dados cadastrais.</a:t>
            </a:r>
          </a:p>
          <a:p>
            <a:endParaRPr lang="pt-BR" dirty="0"/>
          </a:p>
        </p:txBody>
      </p:sp>
    </p:spTree>
    <p:extLst>
      <p:ext uri="{BB962C8B-B14F-4D97-AF65-F5344CB8AC3E}">
        <p14:creationId xmlns:p14="http://schemas.microsoft.com/office/powerpoint/2010/main" val="3233100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84F468-D2F1-4AFF-8931-F567751F9996}"/>
              </a:ext>
            </a:extLst>
          </p:cNvPr>
          <p:cNvSpPr>
            <a:spLocks noGrp="1"/>
          </p:cNvSpPr>
          <p:nvPr>
            <p:ph type="title"/>
          </p:nvPr>
        </p:nvSpPr>
        <p:spPr/>
        <p:txBody>
          <a:bodyPr>
            <a:normAutofit fontScale="90000"/>
          </a:bodyPr>
          <a:lstStyle/>
          <a:p>
            <a:r>
              <a:rPr lang="pt-BR" dirty="0"/>
              <a:t>Requisitos: Gerenciar Pedidos</a:t>
            </a:r>
          </a:p>
        </p:txBody>
      </p:sp>
      <p:sp>
        <p:nvSpPr>
          <p:cNvPr id="3" name="Espaço Reservado para Conteúdo 2">
            <a:extLst>
              <a:ext uri="{FF2B5EF4-FFF2-40B4-BE49-F238E27FC236}">
                <a16:creationId xmlns:a16="http://schemas.microsoft.com/office/drawing/2014/main" id="{07ED2519-B07C-4B65-83DA-3A8E3C9E276C}"/>
              </a:ext>
            </a:extLst>
          </p:cNvPr>
          <p:cNvSpPr>
            <a:spLocks noGrp="1"/>
          </p:cNvSpPr>
          <p:nvPr>
            <p:ph idx="1"/>
          </p:nvPr>
        </p:nvSpPr>
        <p:spPr>
          <a:xfrm>
            <a:off x="960120" y="2587752"/>
            <a:ext cx="10268712" cy="4270248"/>
          </a:xfrm>
        </p:spPr>
        <p:txBody>
          <a:bodyPr>
            <a:normAutofit fontScale="47500" lnSpcReduction="20000"/>
          </a:bodyPr>
          <a:lstStyle/>
          <a:p>
            <a:pPr marL="457200" indent="-457200">
              <a:buFont typeface="Arial" panose="020B0604020202020204" pitchFamily="34" charset="0"/>
              <a:buChar char="•"/>
            </a:pPr>
            <a:r>
              <a:rPr lang="pt-BR" dirty="0"/>
              <a:t>RF0031: Gerenciar carrinho de compra: O sistema deve permitir que produtos sejam colocados em um repositório temporário para futura compra (carrinho de compra). Deve ser possível adicionar, alterar e excluir itens de compra no carrinho. Também deve ser possível visualizar os itens no carrinho.</a:t>
            </a:r>
          </a:p>
          <a:p>
            <a:pPr marL="457200" indent="-457200">
              <a:buFont typeface="Arial" panose="020B0604020202020204" pitchFamily="34" charset="0"/>
              <a:buChar char="•"/>
            </a:pPr>
            <a:r>
              <a:rPr lang="pt-BR" dirty="0"/>
              <a:t>RF0032: Definir quantidade de itens no carrinho: Deve ser possível editar a quantidade de cada item ao adicionar um produto no carrinho. Também deve ser possível editar a quantidade de itens de um carrinho na visualização dos itens já adicionados.</a:t>
            </a:r>
          </a:p>
          <a:p>
            <a:pPr marL="457200" indent="-457200">
              <a:buFont typeface="Arial" panose="020B0604020202020204" pitchFamily="34" charset="0"/>
              <a:buChar char="•"/>
            </a:pPr>
            <a:r>
              <a:rPr lang="pt-BR" dirty="0"/>
              <a:t>RF0033: Realizar compra: Deve ser possível a partir de um carrinho de compra realizar uma compra.</a:t>
            </a:r>
          </a:p>
          <a:p>
            <a:pPr marL="457200" indent="-457200">
              <a:buFont typeface="Arial" panose="020B0604020202020204" pitchFamily="34" charset="0"/>
              <a:buChar char="•"/>
            </a:pPr>
            <a:r>
              <a:rPr lang="pt-BR" dirty="0"/>
              <a:t>RF0034: Calcular frete: O sistema deve calcular o frete da compra com base nos itens selecionados e o endereço apontado pelo cliente.</a:t>
            </a:r>
          </a:p>
          <a:p>
            <a:pPr marL="457200" indent="-457200">
              <a:buFont typeface="Arial" panose="020B0604020202020204" pitchFamily="34" charset="0"/>
              <a:buChar char="•"/>
            </a:pPr>
            <a:r>
              <a:rPr lang="pt-BR" dirty="0"/>
              <a:t>RF0035: Selecionar endereço de entrega: O cliente pode selecionar qualquer endereço de entrega previamente cadastrado em seu perfil ou um novo endereço de entrega pode ser cadastrado. Caso um novo endereço de entrega seja inserido, deve-se dar a possibilidade que este seja incorporado ao perfil do cliente.</a:t>
            </a:r>
          </a:p>
          <a:p>
            <a:pPr marL="457200" indent="-457200">
              <a:buFont typeface="Arial" panose="020B0604020202020204" pitchFamily="34" charset="0"/>
              <a:buChar char="•"/>
            </a:pPr>
            <a:r>
              <a:rPr lang="pt-BR" dirty="0"/>
              <a:t>RF0036: Selecionar forma de pagamento: O cliente pode selecionar qualquer cartão de crédito previamente cadastrado em seu perfil ou um novo cartão de crédito pode ser cadastrado. Caso um novo cartão de crédito seja cadastrado, deve-se dar a possibilidade que este seja incorporado ao perfil do cliente. O cliente também poderá utilizar um cupom de troca ou um cupom promocional válido. Deve-se possibilitar que o pagamento seja feito utilizando tanto cupons de troca, promocionais e cartão de crédito.</a:t>
            </a:r>
          </a:p>
          <a:p>
            <a:pPr marL="457200" indent="-457200">
              <a:buFont typeface="Arial" panose="020B0604020202020204" pitchFamily="34" charset="0"/>
              <a:buChar char="•"/>
            </a:pPr>
            <a:r>
              <a:rPr lang="pt-BR" dirty="0"/>
              <a:t>RF0037: Finalizar Compra: Uma compra deve ser finalizada após a seleção da forma de pagamento e endereço de entrega. Após a finalização o status da compra deve ser EM PROCESSAMENTO.</a:t>
            </a:r>
          </a:p>
        </p:txBody>
      </p:sp>
    </p:spTree>
    <p:extLst>
      <p:ext uri="{BB962C8B-B14F-4D97-AF65-F5344CB8AC3E}">
        <p14:creationId xmlns:p14="http://schemas.microsoft.com/office/powerpoint/2010/main" val="3485187479"/>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emplate>TM16401371[[fn=Atlas]]</Template>
  <TotalTime>117</TotalTime>
  <Words>2904</Words>
  <Application>Microsoft Office PowerPoint</Application>
  <PresentationFormat>Widescreen</PresentationFormat>
  <Paragraphs>116</Paragraphs>
  <Slides>22</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22</vt:i4>
      </vt:variant>
    </vt:vector>
  </HeadingPairs>
  <TitlesOfParts>
    <vt:vector size="29" baseType="lpstr">
      <vt:lpstr>Arial</vt:lpstr>
      <vt:lpstr>Calibri</vt:lpstr>
      <vt:lpstr>Franklin Gothic Demi Cond</vt:lpstr>
      <vt:lpstr>Franklin Gothic Medium</vt:lpstr>
      <vt:lpstr>Symbol</vt:lpstr>
      <vt:lpstr>Wingdings</vt:lpstr>
      <vt:lpstr>JuxtaposeVTI</vt:lpstr>
      <vt:lpstr>Trabalho de Lab. De Eng. De Software</vt:lpstr>
      <vt:lpstr>Tema:</vt:lpstr>
      <vt:lpstr>Proposta comercial</vt:lpstr>
      <vt:lpstr>Solução Técnica</vt:lpstr>
      <vt:lpstr> Tecnologias:</vt:lpstr>
      <vt:lpstr>Requisitos Funcionais</vt:lpstr>
      <vt:lpstr>Requisitos Funcionais: Cadastro de Cartas</vt:lpstr>
      <vt:lpstr>Requisitos: Cadastro de Clientes</vt:lpstr>
      <vt:lpstr>Requisitos: Gerenciar Pedidos</vt:lpstr>
      <vt:lpstr>Requisitos: Gerenciar Pedidos</vt:lpstr>
      <vt:lpstr>Requisitos Não funcionais</vt:lpstr>
      <vt:lpstr>Requisitos Não Funcionais: Geral</vt:lpstr>
      <vt:lpstr>Requisitos Não Funcionais: Cadastro de Cartas</vt:lpstr>
      <vt:lpstr>Requisitos Não Funcionais: Cadastro de Clientes</vt:lpstr>
      <vt:lpstr>Requisitos Não Funcionais: Pedidos</vt:lpstr>
      <vt:lpstr>Regras de Negócio</vt:lpstr>
      <vt:lpstr>Regras de Negócio: Cadastro de Cartas</vt:lpstr>
      <vt:lpstr>Regras de Negócio: Cadastro de Clientes</vt:lpstr>
      <vt:lpstr>Regras de Negócio: Gerenciar Pedidos</vt:lpstr>
      <vt:lpstr>Regras de Negócio: Gerenciar Pedidos</vt:lpstr>
      <vt:lpstr>Regras de Negócio: Gerenciar Pedidos</vt:lpstr>
      <vt:lpstr>Regras de Negócio: Estoque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Trabalho de Lab. De Eng. De Software</dc:title>
  <dc:creator>Breno Gabriel</dc:creator>
  <cp:lastModifiedBy>Breno Gabriel</cp:lastModifiedBy>
  <cp:revision>11</cp:revision>
  <dcterms:created xsi:type="dcterms:W3CDTF">2021-02-11T00:10:55Z</dcterms:created>
  <dcterms:modified xsi:type="dcterms:W3CDTF">2021-02-11T02:08:29Z</dcterms:modified>
</cp:coreProperties>
</file>