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786" r:id="rId2"/>
    <p:sldId id="722" r:id="rId3"/>
    <p:sldId id="791" r:id="rId4"/>
    <p:sldId id="718" r:id="rId5"/>
    <p:sldId id="770" r:id="rId6"/>
    <p:sldId id="771" r:id="rId7"/>
    <p:sldId id="792" r:id="rId8"/>
    <p:sldId id="793" r:id="rId9"/>
    <p:sldId id="794" r:id="rId10"/>
    <p:sldId id="782" r:id="rId11"/>
    <p:sldId id="795" r:id="rId12"/>
    <p:sldId id="796" r:id="rId13"/>
    <p:sldId id="785" r:id="rId14"/>
    <p:sldId id="764" r:id="rId15"/>
    <p:sldId id="787" r:id="rId16"/>
    <p:sldId id="496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CC"/>
    <a:srgbClr val="0000FF"/>
    <a:srgbClr val="008080"/>
    <a:srgbClr val="CDCDEF"/>
    <a:srgbClr val="D6D6F2"/>
    <a:srgbClr val="E5E5F7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CE47B6D-620A-416F-9C61-FA989623B6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8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99BE53DE-B1AE-4A21-9ECD-11C66A8DF5C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875DEA96-0C76-403A-BB3D-2E4C677A49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Pilhas</a:t>
            </a:r>
            <a:br>
              <a:rPr lang="pt-BR" smtClean="0"/>
            </a:br>
            <a:r>
              <a:rPr lang="pt-BR" sz="3200" smtClean="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Faculdade de Tecnologia de São Paulo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8.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Inserção em pilha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3082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cheiap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"pilha cheia!"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8B7868-ED23-4C59-B88E-9648927C71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5" name="CaixaDeTexto 114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inserção</a:t>
            </a:r>
            <a:r>
              <a:rPr lang="pt-BR" dirty="0">
                <a:latin typeface="Arial Narrow" pitchFamily="34" charset="0"/>
              </a:rPr>
              <a:t> em pilha cheia causa o erro de </a:t>
            </a:r>
            <a:r>
              <a:rPr lang="pt-BR" b="1" i="1" dirty="0" err="1">
                <a:latin typeface="Arial Narrow" pitchFamily="34" charset="0"/>
              </a:rPr>
              <a:t>stack</a:t>
            </a:r>
            <a:r>
              <a:rPr lang="pt-BR" b="1" i="1" dirty="0">
                <a:latin typeface="Arial Narrow" pitchFamily="34" charset="0"/>
              </a:rPr>
              <a:t> overflow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19" name="CaixaDeTexto 9"/>
          <p:cNvSpPr txBox="1">
            <a:spLocks noChangeArrowheads="1"/>
          </p:cNvSpPr>
          <p:nvPr/>
        </p:nvSpPr>
        <p:spPr bwMode="auto">
          <a:xfrm>
            <a:off x="6608763" y="3309938"/>
            <a:ext cx="2016125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660066"/>
                </a:solidFill>
                <a:latin typeface="Courier New" pitchFamily="49" charset="0"/>
              </a:rPr>
              <a:t>'d'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21" name="Seta para a direita 120"/>
          <p:cNvSpPr/>
          <p:nvPr/>
        </p:nvSpPr>
        <p:spPr>
          <a:xfrm>
            <a:off x="6375400" y="3387725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" name="Seta para a direita 121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3" name="Seta para a direita 122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28717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8" name="Seta para a direita 127"/>
          <p:cNvSpPr/>
          <p:nvPr/>
        </p:nvSpPr>
        <p:spPr>
          <a:xfrm>
            <a:off x="500063" y="31464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34194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3327" name="Grupo 183"/>
          <p:cNvGrpSpPr>
            <a:grpSpLocks/>
          </p:cNvGrpSpPr>
          <p:nvPr/>
        </p:nvGrpSpPr>
        <p:grpSpPr bwMode="auto">
          <a:xfrm>
            <a:off x="1304925" y="4884738"/>
            <a:ext cx="6519863" cy="795337"/>
            <a:chOff x="1304543" y="4884281"/>
            <a:chExt cx="6520243" cy="795418"/>
          </a:xfrm>
        </p:grpSpPr>
        <p:sp>
          <p:nvSpPr>
            <p:cNvPr id="13345" name="Rectangle 9"/>
            <p:cNvSpPr>
              <a:spLocks noChangeArrowheads="1"/>
            </p:cNvSpPr>
            <p:nvPr/>
          </p:nvSpPr>
          <p:spPr bwMode="auto">
            <a:xfrm>
              <a:off x="3635355" y="5482597"/>
              <a:ext cx="432000" cy="194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3346" name="Rectangle 10"/>
            <p:cNvSpPr>
              <a:spLocks noChangeArrowheads="1"/>
            </p:cNvSpPr>
            <p:nvPr/>
          </p:nvSpPr>
          <p:spPr bwMode="auto">
            <a:xfrm>
              <a:off x="3635355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3347" name="Rectangle 11"/>
            <p:cNvSpPr>
              <a:spLocks noChangeArrowheads="1"/>
            </p:cNvSpPr>
            <p:nvPr/>
          </p:nvSpPr>
          <p:spPr bwMode="auto">
            <a:xfrm>
              <a:off x="3653355" y="488565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max</a:t>
              </a:r>
              <a:endParaRPr lang="pt-BR" sz="1300" b="1"/>
            </a:p>
          </p:txBody>
        </p:sp>
        <p:sp>
          <p:nvSpPr>
            <p:cNvPr id="13348" name="Rectangle 13"/>
            <p:cNvSpPr>
              <a:spLocks noChangeArrowheads="1"/>
            </p:cNvSpPr>
            <p:nvPr/>
          </p:nvSpPr>
          <p:spPr bwMode="auto">
            <a:xfrm>
              <a:off x="4103566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3349" name="Rectangle 15"/>
            <p:cNvSpPr>
              <a:spLocks noChangeArrowheads="1"/>
            </p:cNvSpPr>
            <p:nvPr/>
          </p:nvSpPr>
          <p:spPr bwMode="auto">
            <a:xfrm>
              <a:off x="4574288" y="5090860"/>
              <a:ext cx="432000" cy="39173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3350" name="Rectangle 17"/>
            <p:cNvSpPr>
              <a:spLocks noChangeArrowheads="1"/>
            </p:cNvSpPr>
            <p:nvPr/>
          </p:nvSpPr>
          <p:spPr bwMode="auto">
            <a:xfrm>
              <a:off x="4121566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topo</a:t>
              </a:r>
              <a:endParaRPr lang="pt-BR" sz="1300" b="1"/>
            </a:p>
          </p:txBody>
        </p:sp>
        <p:sp>
          <p:nvSpPr>
            <p:cNvPr id="13351" name="Rectangle 18"/>
            <p:cNvSpPr>
              <a:spLocks noChangeArrowheads="1"/>
            </p:cNvSpPr>
            <p:nvPr/>
          </p:nvSpPr>
          <p:spPr bwMode="auto">
            <a:xfrm>
              <a:off x="4574288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item</a:t>
              </a:r>
              <a:endParaRPr lang="pt-BR" sz="1300" b="1"/>
            </a:p>
          </p:txBody>
        </p:sp>
        <p:grpSp>
          <p:nvGrpSpPr>
            <p:cNvPr id="13352" name="Group 19"/>
            <p:cNvGrpSpPr>
              <a:grpSpLocks/>
            </p:cNvGrpSpPr>
            <p:nvPr/>
          </p:nvGrpSpPr>
          <p:grpSpPr bwMode="auto">
            <a:xfrm>
              <a:off x="5492746" y="4894649"/>
              <a:ext cx="2332040" cy="785050"/>
              <a:chOff x="2583" y="6794"/>
              <a:chExt cx="1700" cy="573"/>
            </a:xfrm>
          </p:grpSpPr>
          <p:sp>
            <p:nvSpPr>
              <p:cNvPr id="13361" name="Rectangle 20"/>
              <p:cNvSpPr>
                <a:spLocks noChangeArrowheads="1"/>
              </p:cNvSpPr>
              <p:nvPr/>
            </p:nvSpPr>
            <p:spPr bwMode="auto">
              <a:xfrm>
                <a:off x="2583" y="7225"/>
                <a:ext cx="34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3362" name="Rectangle 21"/>
              <p:cNvSpPr>
                <a:spLocks noChangeArrowheads="1"/>
              </p:cNvSpPr>
              <p:nvPr/>
            </p:nvSpPr>
            <p:spPr bwMode="auto">
              <a:xfrm>
                <a:off x="258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3363" name="Rectangle 22"/>
              <p:cNvSpPr>
                <a:spLocks noChangeArrowheads="1"/>
              </p:cNvSpPr>
              <p:nvPr/>
            </p:nvSpPr>
            <p:spPr bwMode="auto">
              <a:xfrm>
                <a:off x="2583" y="6794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0</a:t>
                </a:r>
                <a:endParaRPr lang="pt-BR" sz="1400" b="1"/>
              </a:p>
            </p:txBody>
          </p:sp>
          <p:sp>
            <p:nvSpPr>
              <p:cNvPr id="13364" name="Rectangle 23"/>
              <p:cNvSpPr>
                <a:spLocks noChangeArrowheads="1"/>
              </p:cNvSpPr>
              <p:nvPr/>
            </p:nvSpPr>
            <p:spPr bwMode="auto">
              <a:xfrm>
                <a:off x="292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13365" name="Rectangle 24"/>
              <p:cNvSpPr>
                <a:spLocks noChangeArrowheads="1"/>
              </p:cNvSpPr>
              <p:nvPr/>
            </p:nvSpPr>
            <p:spPr bwMode="auto">
              <a:xfrm>
                <a:off x="292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1</a:t>
                </a:r>
                <a:endParaRPr lang="pt-BR" sz="1400" b="1"/>
              </a:p>
            </p:txBody>
          </p:sp>
          <p:sp>
            <p:nvSpPr>
              <p:cNvPr id="13366" name="Rectangle 25"/>
              <p:cNvSpPr>
                <a:spLocks noChangeArrowheads="1"/>
              </p:cNvSpPr>
              <p:nvPr/>
            </p:nvSpPr>
            <p:spPr bwMode="auto">
              <a:xfrm>
                <a:off x="326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13367" name="Rectangle 26"/>
              <p:cNvSpPr>
                <a:spLocks noChangeArrowheads="1"/>
              </p:cNvSpPr>
              <p:nvPr/>
            </p:nvSpPr>
            <p:spPr bwMode="auto">
              <a:xfrm>
                <a:off x="326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2</a:t>
                </a:r>
                <a:endParaRPr lang="pt-BR" sz="1400" b="1"/>
              </a:p>
            </p:txBody>
          </p:sp>
          <p:sp>
            <p:nvSpPr>
              <p:cNvPr id="13368" name="Rectangle 27"/>
              <p:cNvSpPr>
                <a:spLocks noChangeArrowheads="1"/>
              </p:cNvSpPr>
              <p:nvPr/>
            </p:nvSpPr>
            <p:spPr bwMode="auto">
              <a:xfrm>
                <a:off x="360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3369" name="Rectangle 28"/>
              <p:cNvSpPr>
                <a:spLocks noChangeArrowheads="1"/>
              </p:cNvSpPr>
              <p:nvPr/>
            </p:nvSpPr>
            <p:spPr bwMode="auto">
              <a:xfrm>
                <a:off x="360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3</a:t>
                </a:r>
                <a:endParaRPr lang="pt-BR" sz="1400" b="1"/>
              </a:p>
            </p:txBody>
          </p:sp>
          <p:sp>
            <p:nvSpPr>
              <p:cNvPr id="13370" name="Rectangle 29"/>
              <p:cNvSpPr>
                <a:spLocks noChangeArrowheads="1"/>
              </p:cNvSpPr>
              <p:nvPr/>
            </p:nvSpPr>
            <p:spPr bwMode="auto">
              <a:xfrm>
                <a:off x="394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3371" name="Rectangle 30"/>
              <p:cNvSpPr>
                <a:spLocks noChangeArrowheads="1"/>
              </p:cNvSpPr>
              <p:nvPr/>
            </p:nvSpPr>
            <p:spPr bwMode="auto">
              <a:xfrm>
                <a:off x="394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4</a:t>
                </a:r>
                <a:endParaRPr lang="pt-BR" sz="1400" b="1"/>
              </a:p>
            </p:txBody>
          </p:sp>
        </p:grpSp>
        <p:grpSp>
          <p:nvGrpSpPr>
            <p:cNvPr id="13353" name="Grupo 71"/>
            <p:cNvGrpSpPr>
              <a:grpSpLocks/>
            </p:cNvGrpSpPr>
            <p:nvPr/>
          </p:nvGrpSpPr>
          <p:grpSpPr bwMode="auto">
            <a:xfrm>
              <a:off x="4617557" y="5212457"/>
              <a:ext cx="859682" cy="167953"/>
              <a:chOff x="5369696" y="4855641"/>
              <a:chExt cx="859682" cy="167953"/>
            </a:xfrm>
          </p:grpSpPr>
          <p:sp>
            <p:nvSpPr>
              <p:cNvPr id="13359" name="Rectangle 16"/>
              <p:cNvSpPr>
                <a:spLocks noChangeArrowheads="1"/>
              </p:cNvSpPr>
              <p:nvPr/>
            </p:nvSpPr>
            <p:spPr bwMode="auto">
              <a:xfrm>
                <a:off x="5369696" y="4855641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60" name="AutoShape 31"/>
              <p:cNvCxnSpPr>
                <a:cxnSpLocks noChangeShapeType="1"/>
                <a:stCxn id="13359" idx="3"/>
              </p:cNvCxnSpPr>
              <p:nvPr/>
            </p:nvCxnSpPr>
            <p:spPr bwMode="auto">
              <a:xfrm>
                <a:off x="5713018" y="4940301"/>
                <a:ext cx="516360" cy="136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1304543" y="5131367"/>
              <a:ext cx="1538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Q</a:t>
              </a:r>
              <a:endParaRPr lang="pt-BR" sz="2000" b="1"/>
            </a:p>
          </p:txBody>
        </p:sp>
        <p:sp>
          <p:nvSpPr>
            <p:cNvPr id="13355" name="Rectangle 42"/>
            <p:cNvSpPr>
              <a:spLocks noChangeArrowheads="1"/>
            </p:cNvSpPr>
            <p:nvPr/>
          </p:nvSpPr>
          <p:spPr bwMode="auto">
            <a:xfrm>
              <a:off x="1494024" y="5097091"/>
              <a:ext cx="432000" cy="3921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356" name="Rectangle 36"/>
            <p:cNvSpPr>
              <a:spLocks noChangeArrowheads="1"/>
            </p:cNvSpPr>
            <p:nvPr/>
          </p:nvSpPr>
          <p:spPr bwMode="auto">
            <a:xfrm>
              <a:off x="3787196" y="5143138"/>
              <a:ext cx="1714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3357" name="Rectangle 6"/>
            <p:cNvSpPr>
              <a:spLocks noChangeArrowheads="1"/>
            </p:cNvSpPr>
            <p:nvPr/>
          </p:nvSpPr>
          <p:spPr bwMode="auto">
            <a:xfrm>
              <a:off x="1544991" y="5203925"/>
              <a:ext cx="331633" cy="170007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358" name="AutoShape 7"/>
            <p:cNvCxnSpPr>
              <a:cxnSpLocks noChangeShapeType="1"/>
              <a:stCxn id="13357" idx="3"/>
              <a:endCxn id="13346" idx="1"/>
            </p:cNvCxnSpPr>
            <p:nvPr/>
          </p:nvCxnSpPr>
          <p:spPr bwMode="auto">
            <a:xfrm flipV="1">
              <a:off x="1876624" y="5286729"/>
              <a:ext cx="1758731" cy="220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7" name="Grupo 96"/>
          <p:cNvGrpSpPr>
            <a:grpSpLocks/>
          </p:cNvGrpSpPr>
          <p:nvPr/>
        </p:nvGrpSpPr>
        <p:grpSpPr bwMode="auto">
          <a:xfrm>
            <a:off x="1270000" y="3929063"/>
            <a:ext cx="2365375" cy="1322387"/>
            <a:chOff x="1270007" y="3838577"/>
            <a:chExt cx="2365348" cy="1322367"/>
          </a:xfrm>
        </p:grpSpPr>
        <p:grpSp>
          <p:nvGrpSpPr>
            <p:cNvPr id="13339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3343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3344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3340" name="Grupo 316"/>
            <p:cNvGrpSpPr>
              <a:grpSpLocks/>
            </p:cNvGrpSpPr>
            <p:nvPr/>
          </p:nvGrpSpPr>
          <p:grpSpPr bwMode="auto">
            <a:xfrm>
              <a:off x="1535465" y="3948329"/>
              <a:ext cx="2099890" cy="1212615"/>
              <a:chOff x="1946724" y="3822050"/>
              <a:chExt cx="2100491" cy="1214232"/>
            </a:xfrm>
          </p:grpSpPr>
          <p:sp>
            <p:nvSpPr>
              <p:cNvPr id="13341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42" name="AutoShape 7"/>
              <p:cNvCxnSpPr>
                <a:cxnSpLocks noChangeShapeType="1"/>
                <a:stCxn id="13341" idx="3"/>
                <a:endCxn id="13346" idx="1"/>
              </p:cNvCxnSpPr>
              <p:nvPr/>
            </p:nvCxnSpPr>
            <p:spPr bwMode="auto">
              <a:xfrm>
                <a:off x="2278651" y="3906949"/>
                <a:ext cx="1768564" cy="1129333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0" name="Grupo 179"/>
          <p:cNvGrpSpPr>
            <a:grpSpLocks/>
          </p:cNvGrpSpPr>
          <p:nvPr/>
        </p:nvGrpSpPr>
        <p:grpSpPr bwMode="auto">
          <a:xfrm>
            <a:off x="4143375" y="5143500"/>
            <a:ext cx="2514600" cy="342900"/>
            <a:chOff x="4144104" y="5143138"/>
            <a:chExt cx="2514663" cy="343380"/>
          </a:xfrm>
        </p:grpSpPr>
        <p:sp>
          <p:nvSpPr>
            <p:cNvPr id="13337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38" name="AutoShape 36"/>
            <p:cNvCxnSpPr>
              <a:cxnSpLocks noChangeShapeType="1"/>
              <a:stCxn id="13337" idx="2"/>
              <a:endCxn id="13366" idx="2"/>
            </p:cNvCxnSpPr>
            <p:nvPr/>
          </p:nvCxnSpPr>
          <p:spPr bwMode="auto">
            <a:xfrm rot="16200000" flipH="1">
              <a:off x="5481745" y="4309497"/>
              <a:ext cx="55381" cy="2298662"/>
            </a:xfrm>
            <a:prstGeom prst="bentConnector3">
              <a:avLst>
                <a:gd name="adj1" fmla="val 51277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1" name="Grupo 180"/>
          <p:cNvGrpSpPr>
            <a:grpSpLocks/>
          </p:cNvGrpSpPr>
          <p:nvPr/>
        </p:nvGrpSpPr>
        <p:grpSpPr bwMode="auto">
          <a:xfrm>
            <a:off x="4227513" y="5143500"/>
            <a:ext cx="2897187" cy="342900"/>
            <a:chOff x="4144104" y="5498080"/>
            <a:chExt cx="2897521" cy="343006"/>
          </a:xfrm>
        </p:grpSpPr>
        <p:sp>
          <p:nvSpPr>
            <p:cNvPr id="13335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36" name="AutoShape 36"/>
            <p:cNvCxnSpPr>
              <a:cxnSpLocks noChangeShapeType="1"/>
              <a:stCxn id="13335" idx="2"/>
              <a:endCxn id="13368" idx="2"/>
            </p:cNvCxnSpPr>
            <p:nvPr/>
          </p:nvCxnSpPr>
          <p:spPr bwMode="auto">
            <a:xfrm rot="16200000" flipH="1">
              <a:off x="5628361" y="4427823"/>
              <a:ext cx="55007" cy="2771520"/>
            </a:xfrm>
            <a:prstGeom prst="bentConnector3">
              <a:avLst>
                <a:gd name="adj1" fmla="val 515583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7034213" y="515302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12" name="Grupo 415"/>
          <p:cNvGrpSpPr>
            <a:grpSpLocks/>
          </p:cNvGrpSpPr>
          <p:nvPr/>
        </p:nvGrpSpPr>
        <p:grpSpPr bwMode="auto">
          <a:xfrm>
            <a:off x="425450" y="3929063"/>
            <a:ext cx="620713" cy="392112"/>
            <a:chOff x="7702695" y="4643446"/>
            <a:chExt cx="620928" cy="392513"/>
          </a:xfrm>
        </p:grpSpPr>
        <p:sp>
          <p:nvSpPr>
            <p:cNvPr id="13333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3334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'd'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122" grpId="0" animBg="1"/>
      <p:bldP spid="123" grpId="0" animBg="1"/>
      <p:bldP spid="127" grpId="0" animBg="1"/>
      <p:bldP spid="128" grpId="0" animBg="1"/>
      <p:bldP spid="129" grpId="0" animBg="1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9.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Remoção em pilha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58603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"pilha vazia!"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430FAB-5878-4E78-B2B2-87969C536C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5" name="CaixaDeTexto 114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remoção</a:t>
            </a:r>
            <a:r>
              <a:rPr lang="pt-BR" dirty="0">
                <a:latin typeface="Arial Narrow" pitchFamily="34" charset="0"/>
              </a:rPr>
              <a:t> em pilha vazia causa o erro de </a:t>
            </a:r>
            <a:r>
              <a:rPr lang="pt-BR" b="1" i="1" dirty="0">
                <a:latin typeface="Arial Narrow" pitchFamily="34" charset="0"/>
              </a:rPr>
              <a:t>stack underflow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19" name="CaixaDeTexto 9"/>
          <p:cNvSpPr txBox="1">
            <a:spLocks noChangeArrowheads="1"/>
          </p:cNvSpPr>
          <p:nvPr/>
        </p:nvSpPr>
        <p:spPr bwMode="auto">
          <a:xfrm>
            <a:off x="6608763" y="3586163"/>
            <a:ext cx="2016125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21" name="Seta para a direita 120"/>
          <p:cNvSpPr/>
          <p:nvPr/>
        </p:nvSpPr>
        <p:spPr>
          <a:xfrm>
            <a:off x="6375400" y="36639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" name="Seta para a direita 121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3" name="Seta para a direita 122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28717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8" name="Seta para a direita 127"/>
          <p:cNvSpPr/>
          <p:nvPr/>
        </p:nvSpPr>
        <p:spPr>
          <a:xfrm>
            <a:off x="500063" y="31464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34194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4351" name="Grupo 183"/>
          <p:cNvGrpSpPr>
            <a:grpSpLocks/>
          </p:cNvGrpSpPr>
          <p:nvPr/>
        </p:nvGrpSpPr>
        <p:grpSpPr bwMode="auto">
          <a:xfrm>
            <a:off x="1304925" y="4884738"/>
            <a:ext cx="6519863" cy="795337"/>
            <a:chOff x="1304543" y="4884281"/>
            <a:chExt cx="6520243" cy="795418"/>
          </a:xfrm>
        </p:grpSpPr>
        <p:sp>
          <p:nvSpPr>
            <p:cNvPr id="14369" name="Rectangle 9"/>
            <p:cNvSpPr>
              <a:spLocks noChangeArrowheads="1"/>
            </p:cNvSpPr>
            <p:nvPr/>
          </p:nvSpPr>
          <p:spPr bwMode="auto">
            <a:xfrm>
              <a:off x="3635355" y="5482597"/>
              <a:ext cx="432000" cy="194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4370" name="Rectangle 10"/>
            <p:cNvSpPr>
              <a:spLocks noChangeArrowheads="1"/>
            </p:cNvSpPr>
            <p:nvPr/>
          </p:nvSpPr>
          <p:spPr bwMode="auto">
            <a:xfrm>
              <a:off x="3635355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4371" name="Rectangle 11"/>
            <p:cNvSpPr>
              <a:spLocks noChangeArrowheads="1"/>
            </p:cNvSpPr>
            <p:nvPr/>
          </p:nvSpPr>
          <p:spPr bwMode="auto">
            <a:xfrm>
              <a:off x="3653355" y="488565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max</a:t>
              </a:r>
              <a:endParaRPr lang="pt-BR" sz="1300" b="1"/>
            </a:p>
          </p:txBody>
        </p:sp>
        <p:sp>
          <p:nvSpPr>
            <p:cNvPr id="14372" name="Rectangle 13"/>
            <p:cNvSpPr>
              <a:spLocks noChangeArrowheads="1"/>
            </p:cNvSpPr>
            <p:nvPr/>
          </p:nvSpPr>
          <p:spPr bwMode="auto">
            <a:xfrm>
              <a:off x="4103566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4373" name="Rectangle 15"/>
            <p:cNvSpPr>
              <a:spLocks noChangeArrowheads="1"/>
            </p:cNvSpPr>
            <p:nvPr/>
          </p:nvSpPr>
          <p:spPr bwMode="auto">
            <a:xfrm>
              <a:off x="4574288" y="5090860"/>
              <a:ext cx="432000" cy="39173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4374" name="Rectangle 17"/>
            <p:cNvSpPr>
              <a:spLocks noChangeArrowheads="1"/>
            </p:cNvSpPr>
            <p:nvPr/>
          </p:nvSpPr>
          <p:spPr bwMode="auto">
            <a:xfrm>
              <a:off x="4121566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topo</a:t>
              </a:r>
              <a:endParaRPr lang="pt-BR" sz="1300" b="1"/>
            </a:p>
          </p:txBody>
        </p:sp>
        <p:sp>
          <p:nvSpPr>
            <p:cNvPr id="14375" name="Rectangle 18"/>
            <p:cNvSpPr>
              <a:spLocks noChangeArrowheads="1"/>
            </p:cNvSpPr>
            <p:nvPr/>
          </p:nvSpPr>
          <p:spPr bwMode="auto">
            <a:xfrm>
              <a:off x="4574288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item</a:t>
              </a:r>
              <a:endParaRPr lang="pt-BR" sz="1300" b="1"/>
            </a:p>
          </p:txBody>
        </p:sp>
        <p:grpSp>
          <p:nvGrpSpPr>
            <p:cNvPr id="14376" name="Group 19"/>
            <p:cNvGrpSpPr>
              <a:grpSpLocks/>
            </p:cNvGrpSpPr>
            <p:nvPr/>
          </p:nvGrpSpPr>
          <p:grpSpPr bwMode="auto">
            <a:xfrm>
              <a:off x="5492746" y="4894649"/>
              <a:ext cx="2332040" cy="785050"/>
              <a:chOff x="2583" y="6794"/>
              <a:chExt cx="1700" cy="573"/>
            </a:xfrm>
          </p:grpSpPr>
          <p:sp>
            <p:nvSpPr>
              <p:cNvPr id="14385" name="Rectangle 20"/>
              <p:cNvSpPr>
                <a:spLocks noChangeArrowheads="1"/>
              </p:cNvSpPr>
              <p:nvPr/>
            </p:nvSpPr>
            <p:spPr bwMode="auto">
              <a:xfrm>
                <a:off x="2583" y="7225"/>
                <a:ext cx="34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4386" name="Rectangle 21"/>
              <p:cNvSpPr>
                <a:spLocks noChangeArrowheads="1"/>
              </p:cNvSpPr>
              <p:nvPr/>
            </p:nvSpPr>
            <p:spPr bwMode="auto">
              <a:xfrm>
                <a:off x="258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4387" name="Rectangle 22"/>
              <p:cNvSpPr>
                <a:spLocks noChangeArrowheads="1"/>
              </p:cNvSpPr>
              <p:nvPr/>
            </p:nvSpPr>
            <p:spPr bwMode="auto">
              <a:xfrm>
                <a:off x="2583" y="6794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0</a:t>
                </a:r>
                <a:endParaRPr lang="pt-BR" sz="1400" b="1"/>
              </a:p>
            </p:txBody>
          </p:sp>
          <p:sp>
            <p:nvSpPr>
              <p:cNvPr id="14388" name="Rectangle 23"/>
              <p:cNvSpPr>
                <a:spLocks noChangeArrowheads="1"/>
              </p:cNvSpPr>
              <p:nvPr/>
            </p:nvSpPr>
            <p:spPr bwMode="auto">
              <a:xfrm>
                <a:off x="292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14389" name="Rectangle 24"/>
              <p:cNvSpPr>
                <a:spLocks noChangeArrowheads="1"/>
              </p:cNvSpPr>
              <p:nvPr/>
            </p:nvSpPr>
            <p:spPr bwMode="auto">
              <a:xfrm>
                <a:off x="292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1</a:t>
                </a:r>
                <a:endParaRPr lang="pt-BR" sz="1400" b="1"/>
              </a:p>
            </p:txBody>
          </p:sp>
          <p:sp>
            <p:nvSpPr>
              <p:cNvPr id="14390" name="Rectangle 25"/>
              <p:cNvSpPr>
                <a:spLocks noChangeArrowheads="1"/>
              </p:cNvSpPr>
              <p:nvPr/>
            </p:nvSpPr>
            <p:spPr bwMode="auto">
              <a:xfrm>
                <a:off x="326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14391" name="Rectangle 26"/>
              <p:cNvSpPr>
                <a:spLocks noChangeArrowheads="1"/>
              </p:cNvSpPr>
              <p:nvPr/>
            </p:nvSpPr>
            <p:spPr bwMode="auto">
              <a:xfrm>
                <a:off x="326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2</a:t>
                </a:r>
                <a:endParaRPr lang="pt-BR" sz="1400" b="1"/>
              </a:p>
            </p:txBody>
          </p:sp>
          <p:sp>
            <p:nvSpPr>
              <p:cNvPr id="14392" name="Rectangle 27"/>
              <p:cNvSpPr>
                <a:spLocks noChangeArrowheads="1"/>
              </p:cNvSpPr>
              <p:nvPr/>
            </p:nvSpPr>
            <p:spPr bwMode="auto">
              <a:xfrm>
                <a:off x="360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4393" name="Rectangle 28"/>
              <p:cNvSpPr>
                <a:spLocks noChangeArrowheads="1"/>
              </p:cNvSpPr>
              <p:nvPr/>
            </p:nvSpPr>
            <p:spPr bwMode="auto">
              <a:xfrm>
                <a:off x="360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3</a:t>
                </a:r>
                <a:endParaRPr lang="pt-BR" sz="1400" b="1"/>
              </a:p>
            </p:txBody>
          </p:sp>
          <p:sp>
            <p:nvSpPr>
              <p:cNvPr id="14394" name="Rectangle 29"/>
              <p:cNvSpPr>
                <a:spLocks noChangeArrowheads="1"/>
              </p:cNvSpPr>
              <p:nvPr/>
            </p:nvSpPr>
            <p:spPr bwMode="auto">
              <a:xfrm>
                <a:off x="394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4395" name="Rectangle 30"/>
              <p:cNvSpPr>
                <a:spLocks noChangeArrowheads="1"/>
              </p:cNvSpPr>
              <p:nvPr/>
            </p:nvSpPr>
            <p:spPr bwMode="auto">
              <a:xfrm>
                <a:off x="394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4</a:t>
                </a:r>
                <a:endParaRPr lang="pt-BR" sz="1400" b="1"/>
              </a:p>
            </p:txBody>
          </p:sp>
        </p:grpSp>
        <p:grpSp>
          <p:nvGrpSpPr>
            <p:cNvPr id="14377" name="Grupo 71"/>
            <p:cNvGrpSpPr>
              <a:grpSpLocks/>
            </p:cNvGrpSpPr>
            <p:nvPr/>
          </p:nvGrpSpPr>
          <p:grpSpPr bwMode="auto">
            <a:xfrm>
              <a:off x="4617557" y="5212457"/>
              <a:ext cx="859682" cy="167953"/>
              <a:chOff x="5369696" y="4855641"/>
              <a:chExt cx="859682" cy="167953"/>
            </a:xfrm>
          </p:grpSpPr>
          <p:sp>
            <p:nvSpPr>
              <p:cNvPr id="14383" name="Rectangle 16"/>
              <p:cNvSpPr>
                <a:spLocks noChangeArrowheads="1"/>
              </p:cNvSpPr>
              <p:nvPr/>
            </p:nvSpPr>
            <p:spPr bwMode="auto">
              <a:xfrm>
                <a:off x="5369696" y="4855641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84" name="AutoShape 31"/>
              <p:cNvCxnSpPr>
                <a:cxnSpLocks noChangeShapeType="1"/>
                <a:stCxn id="14383" idx="3"/>
              </p:cNvCxnSpPr>
              <p:nvPr/>
            </p:nvCxnSpPr>
            <p:spPr bwMode="auto">
              <a:xfrm>
                <a:off x="5713018" y="4940301"/>
                <a:ext cx="516360" cy="136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1304543" y="5131367"/>
              <a:ext cx="1538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Q</a:t>
              </a:r>
              <a:endParaRPr lang="pt-BR" sz="2000" b="1"/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1494024" y="5097091"/>
              <a:ext cx="432000" cy="3921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0" name="Rectangle 36"/>
            <p:cNvSpPr>
              <a:spLocks noChangeArrowheads="1"/>
            </p:cNvSpPr>
            <p:nvPr/>
          </p:nvSpPr>
          <p:spPr bwMode="auto">
            <a:xfrm>
              <a:off x="3787196" y="5143138"/>
              <a:ext cx="1714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4381" name="Rectangle 6"/>
            <p:cNvSpPr>
              <a:spLocks noChangeArrowheads="1"/>
            </p:cNvSpPr>
            <p:nvPr/>
          </p:nvSpPr>
          <p:spPr bwMode="auto">
            <a:xfrm>
              <a:off x="1544991" y="5203925"/>
              <a:ext cx="331633" cy="170007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4382" name="AutoShape 7"/>
            <p:cNvCxnSpPr>
              <a:cxnSpLocks noChangeShapeType="1"/>
              <a:stCxn id="14381" idx="3"/>
              <a:endCxn id="14370" idx="1"/>
            </p:cNvCxnSpPr>
            <p:nvPr/>
          </p:nvCxnSpPr>
          <p:spPr bwMode="auto">
            <a:xfrm flipV="1">
              <a:off x="1876624" y="5286729"/>
              <a:ext cx="1758731" cy="220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7" name="Grupo 96"/>
          <p:cNvGrpSpPr>
            <a:grpSpLocks/>
          </p:cNvGrpSpPr>
          <p:nvPr/>
        </p:nvGrpSpPr>
        <p:grpSpPr bwMode="auto">
          <a:xfrm>
            <a:off x="1295400" y="4160838"/>
            <a:ext cx="2339975" cy="1044575"/>
            <a:chOff x="1270007" y="3838577"/>
            <a:chExt cx="2340538" cy="1044736"/>
          </a:xfrm>
        </p:grpSpPr>
        <p:grpSp>
          <p:nvGrpSpPr>
            <p:cNvPr id="14363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4367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4368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4364" name="Grupo 316"/>
            <p:cNvGrpSpPr>
              <a:grpSpLocks/>
            </p:cNvGrpSpPr>
            <p:nvPr/>
          </p:nvGrpSpPr>
          <p:grpSpPr bwMode="auto">
            <a:xfrm>
              <a:off x="1535465" y="3948330"/>
              <a:ext cx="2075080" cy="934983"/>
              <a:chOff x="1946724" y="3822050"/>
              <a:chExt cx="2075674" cy="936229"/>
            </a:xfrm>
          </p:grpSpPr>
          <p:sp>
            <p:nvSpPr>
              <p:cNvPr id="14365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66" name="AutoShape 7"/>
              <p:cNvCxnSpPr>
                <a:cxnSpLocks noChangeShapeType="1"/>
              </p:cNvCxnSpPr>
              <p:nvPr/>
            </p:nvCxnSpPr>
            <p:spPr bwMode="auto">
              <a:xfrm>
                <a:off x="2278651" y="3826157"/>
                <a:ext cx="1743747" cy="932122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0" name="Grupo 179"/>
          <p:cNvGrpSpPr>
            <a:grpSpLocks/>
          </p:cNvGrpSpPr>
          <p:nvPr/>
        </p:nvGrpSpPr>
        <p:grpSpPr bwMode="auto">
          <a:xfrm>
            <a:off x="4143375" y="5143500"/>
            <a:ext cx="2514600" cy="342900"/>
            <a:chOff x="4144104" y="5143138"/>
            <a:chExt cx="2514663" cy="343380"/>
          </a:xfrm>
        </p:grpSpPr>
        <p:sp>
          <p:nvSpPr>
            <p:cNvPr id="14361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62" name="AutoShape 36"/>
            <p:cNvCxnSpPr>
              <a:cxnSpLocks noChangeShapeType="1"/>
              <a:stCxn id="14361" idx="2"/>
              <a:endCxn id="14390" idx="2"/>
            </p:cNvCxnSpPr>
            <p:nvPr/>
          </p:nvCxnSpPr>
          <p:spPr bwMode="auto">
            <a:xfrm rot="16200000" flipH="1">
              <a:off x="5481745" y="4309497"/>
              <a:ext cx="55381" cy="2298662"/>
            </a:xfrm>
            <a:prstGeom prst="bentConnector3">
              <a:avLst>
                <a:gd name="adj1" fmla="val 51277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1" name="Grupo 180"/>
          <p:cNvGrpSpPr>
            <a:grpSpLocks/>
          </p:cNvGrpSpPr>
          <p:nvPr/>
        </p:nvGrpSpPr>
        <p:grpSpPr bwMode="auto">
          <a:xfrm>
            <a:off x="4227513" y="5148263"/>
            <a:ext cx="2897187" cy="342900"/>
            <a:chOff x="4144104" y="5498080"/>
            <a:chExt cx="2897521" cy="343006"/>
          </a:xfrm>
        </p:grpSpPr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60" name="AutoShape 36"/>
            <p:cNvCxnSpPr>
              <a:cxnSpLocks noChangeShapeType="1"/>
              <a:stCxn id="14359" idx="2"/>
              <a:endCxn id="14392" idx="2"/>
            </p:cNvCxnSpPr>
            <p:nvPr/>
          </p:nvCxnSpPr>
          <p:spPr bwMode="auto">
            <a:xfrm rot="16200000" flipH="1">
              <a:off x="5628361" y="4427823"/>
              <a:ext cx="55007" cy="2771520"/>
            </a:xfrm>
            <a:prstGeom prst="bentConnector3">
              <a:avLst>
                <a:gd name="adj1" fmla="val 515583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4355" name="Rectangle 36"/>
          <p:cNvSpPr>
            <a:spLocks noChangeArrowheads="1"/>
          </p:cNvSpPr>
          <p:nvPr/>
        </p:nvSpPr>
        <p:spPr bwMode="auto">
          <a:xfrm>
            <a:off x="7034213" y="515302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12" name="Grupo 415"/>
          <p:cNvGrpSpPr>
            <a:grpSpLocks/>
          </p:cNvGrpSpPr>
          <p:nvPr/>
        </p:nvGrpSpPr>
        <p:grpSpPr bwMode="auto">
          <a:xfrm>
            <a:off x="1298575" y="4625975"/>
            <a:ext cx="620713" cy="392113"/>
            <a:chOff x="7702695" y="4643446"/>
            <a:chExt cx="620928" cy="392513"/>
          </a:xfrm>
        </p:grpSpPr>
        <p:sp>
          <p:nvSpPr>
            <p:cNvPr id="14357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4358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'd'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122" grpId="0" animBg="1"/>
      <p:bldP spid="123" grpId="0" animBg="1"/>
      <p:bldP spid="127" grpId="0" animBg="1"/>
      <p:bldP spid="128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10.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Acesso em pilha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0320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"pilha vazia!"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36786A-7394-4F1A-8DC9-21283589FE6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5" name="CaixaDeTexto 114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acesso</a:t>
            </a:r>
            <a:r>
              <a:rPr lang="pt-BR" dirty="0">
                <a:latin typeface="Arial Narrow" pitchFamily="34" charset="0"/>
              </a:rPr>
              <a:t> em pilha vazia causa o erro de </a:t>
            </a:r>
            <a:r>
              <a:rPr lang="pt-BR" b="1" i="1" dirty="0">
                <a:latin typeface="Arial Narrow" pitchFamily="34" charset="0"/>
              </a:rPr>
              <a:t>stack underflow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19" name="CaixaDeTexto 9"/>
          <p:cNvSpPr txBox="1">
            <a:spLocks noChangeArrowheads="1"/>
          </p:cNvSpPr>
          <p:nvPr/>
        </p:nvSpPr>
        <p:spPr bwMode="auto">
          <a:xfrm>
            <a:off x="7545388" y="3036888"/>
            <a:ext cx="1081087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topo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21" name="Seta para a direita 120"/>
          <p:cNvSpPr/>
          <p:nvPr/>
        </p:nvSpPr>
        <p:spPr>
          <a:xfrm>
            <a:off x="7304088" y="31257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" name="Seta para a direita 121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3" name="Seta para a direita 122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28717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5373" name="Grupo 183"/>
          <p:cNvGrpSpPr>
            <a:grpSpLocks/>
          </p:cNvGrpSpPr>
          <p:nvPr/>
        </p:nvGrpSpPr>
        <p:grpSpPr bwMode="auto">
          <a:xfrm>
            <a:off x="1304925" y="4884738"/>
            <a:ext cx="6519863" cy="795337"/>
            <a:chOff x="1304543" y="4884281"/>
            <a:chExt cx="6520243" cy="795418"/>
          </a:xfrm>
        </p:grpSpPr>
        <p:sp>
          <p:nvSpPr>
            <p:cNvPr id="15384" name="Rectangle 9"/>
            <p:cNvSpPr>
              <a:spLocks noChangeArrowheads="1"/>
            </p:cNvSpPr>
            <p:nvPr/>
          </p:nvSpPr>
          <p:spPr bwMode="auto">
            <a:xfrm>
              <a:off x="3635355" y="5482597"/>
              <a:ext cx="432000" cy="194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5385" name="Rectangle 10"/>
            <p:cNvSpPr>
              <a:spLocks noChangeArrowheads="1"/>
            </p:cNvSpPr>
            <p:nvPr/>
          </p:nvSpPr>
          <p:spPr bwMode="auto">
            <a:xfrm>
              <a:off x="3635355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5386" name="Rectangle 11"/>
            <p:cNvSpPr>
              <a:spLocks noChangeArrowheads="1"/>
            </p:cNvSpPr>
            <p:nvPr/>
          </p:nvSpPr>
          <p:spPr bwMode="auto">
            <a:xfrm>
              <a:off x="3653355" y="488565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max</a:t>
              </a:r>
              <a:endParaRPr lang="pt-BR" sz="1300" b="1"/>
            </a:p>
          </p:txBody>
        </p:sp>
        <p:sp>
          <p:nvSpPr>
            <p:cNvPr id="15387" name="Rectangle 13"/>
            <p:cNvSpPr>
              <a:spLocks noChangeArrowheads="1"/>
            </p:cNvSpPr>
            <p:nvPr/>
          </p:nvSpPr>
          <p:spPr bwMode="auto">
            <a:xfrm>
              <a:off x="4103566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5388" name="Rectangle 15"/>
            <p:cNvSpPr>
              <a:spLocks noChangeArrowheads="1"/>
            </p:cNvSpPr>
            <p:nvPr/>
          </p:nvSpPr>
          <p:spPr bwMode="auto">
            <a:xfrm>
              <a:off x="4574288" y="5090860"/>
              <a:ext cx="432000" cy="39173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5389" name="Rectangle 17"/>
            <p:cNvSpPr>
              <a:spLocks noChangeArrowheads="1"/>
            </p:cNvSpPr>
            <p:nvPr/>
          </p:nvSpPr>
          <p:spPr bwMode="auto">
            <a:xfrm>
              <a:off x="4121566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topo</a:t>
              </a:r>
              <a:endParaRPr lang="pt-BR" sz="1300" b="1"/>
            </a:p>
          </p:txBody>
        </p:sp>
        <p:sp>
          <p:nvSpPr>
            <p:cNvPr id="15390" name="Rectangle 18"/>
            <p:cNvSpPr>
              <a:spLocks noChangeArrowheads="1"/>
            </p:cNvSpPr>
            <p:nvPr/>
          </p:nvSpPr>
          <p:spPr bwMode="auto">
            <a:xfrm>
              <a:off x="4574288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item</a:t>
              </a:r>
              <a:endParaRPr lang="pt-BR" sz="1300" b="1"/>
            </a:p>
          </p:txBody>
        </p:sp>
        <p:grpSp>
          <p:nvGrpSpPr>
            <p:cNvPr id="15391" name="Group 19"/>
            <p:cNvGrpSpPr>
              <a:grpSpLocks/>
            </p:cNvGrpSpPr>
            <p:nvPr/>
          </p:nvGrpSpPr>
          <p:grpSpPr bwMode="auto">
            <a:xfrm>
              <a:off x="5492746" y="4894649"/>
              <a:ext cx="2332040" cy="785050"/>
              <a:chOff x="2583" y="6794"/>
              <a:chExt cx="1700" cy="573"/>
            </a:xfrm>
          </p:grpSpPr>
          <p:sp>
            <p:nvSpPr>
              <p:cNvPr id="15400" name="Rectangle 20"/>
              <p:cNvSpPr>
                <a:spLocks noChangeArrowheads="1"/>
              </p:cNvSpPr>
              <p:nvPr/>
            </p:nvSpPr>
            <p:spPr bwMode="auto">
              <a:xfrm>
                <a:off x="2583" y="7225"/>
                <a:ext cx="34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5401" name="Rectangle 21"/>
              <p:cNvSpPr>
                <a:spLocks noChangeArrowheads="1"/>
              </p:cNvSpPr>
              <p:nvPr/>
            </p:nvSpPr>
            <p:spPr bwMode="auto">
              <a:xfrm>
                <a:off x="258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5402" name="Rectangle 22"/>
              <p:cNvSpPr>
                <a:spLocks noChangeArrowheads="1"/>
              </p:cNvSpPr>
              <p:nvPr/>
            </p:nvSpPr>
            <p:spPr bwMode="auto">
              <a:xfrm>
                <a:off x="2583" y="6794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0</a:t>
                </a:r>
                <a:endParaRPr lang="pt-BR" sz="1400" b="1"/>
              </a:p>
            </p:txBody>
          </p:sp>
          <p:sp>
            <p:nvSpPr>
              <p:cNvPr id="15403" name="Rectangle 23"/>
              <p:cNvSpPr>
                <a:spLocks noChangeArrowheads="1"/>
              </p:cNvSpPr>
              <p:nvPr/>
            </p:nvSpPr>
            <p:spPr bwMode="auto">
              <a:xfrm>
                <a:off x="292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15404" name="Rectangle 24"/>
              <p:cNvSpPr>
                <a:spLocks noChangeArrowheads="1"/>
              </p:cNvSpPr>
              <p:nvPr/>
            </p:nvSpPr>
            <p:spPr bwMode="auto">
              <a:xfrm>
                <a:off x="292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1</a:t>
                </a:r>
                <a:endParaRPr lang="pt-BR" sz="1400" b="1"/>
              </a:p>
            </p:txBody>
          </p:sp>
          <p:sp>
            <p:nvSpPr>
              <p:cNvPr id="15405" name="Rectangle 25"/>
              <p:cNvSpPr>
                <a:spLocks noChangeArrowheads="1"/>
              </p:cNvSpPr>
              <p:nvPr/>
            </p:nvSpPr>
            <p:spPr bwMode="auto">
              <a:xfrm>
                <a:off x="326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15406" name="Rectangle 26"/>
              <p:cNvSpPr>
                <a:spLocks noChangeArrowheads="1"/>
              </p:cNvSpPr>
              <p:nvPr/>
            </p:nvSpPr>
            <p:spPr bwMode="auto">
              <a:xfrm>
                <a:off x="326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2</a:t>
                </a:r>
                <a:endParaRPr lang="pt-BR" sz="1400" b="1"/>
              </a:p>
            </p:txBody>
          </p:sp>
          <p:sp>
            <p:nvSpPr>
              <p:cNvPr id="15407" name="Rectangle 27"/>
              <p:cNvSpPr>
                <a:spLocks noChangeArrowheads="1"/>
              </p:cNvSpPr>
              <p:nvPr/>
            </p:nvSpPr>
            <p:spPr bwMode="auto">
              <a:xfrm>
                <a:off x="360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5408" name="Rectangle 28"/>
              <p:cNvSpPr>
                <a:spLocks noChangeArrowheads="1"/>
              </p:cNvSpPr>
              <p:nvPr/>
            </p:nvSpPr>
            <p:spPr bwMode="auto">
              <a:xfrm>
                <a:off x="360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3</a:t>
                </a:r>
                <a:endParaRPr lang="pt-BR" sz="1400" b="1"/>
              </a:p>
            </p:txBody>
          </p:sp>
          <p:sp>
            <p:nvSpPr>
              <p:cNvPr id="15409" name="Rectangle 29"/>
              <p:cNvSpPr>
                <a:spLocks noChangeArrowheads="1"/>
              </p:cNvSpPr>
              <p:nvPr/>
            </p:nvSpPr>
            <p:spPr bwMode="auto">
              <a:xfrm>
                <a:off x="394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5410" name="Rectangle 30"/>
              <p:cNvSpPr>
                <a:spLocks noChangeArrowheads="1"/>
              </p:cNvSpPr>
              <p:nvPr/>
            </p:nvSpPr>
            <p:spPr bwMode="auto">
              <a:xfrm>
                <a:off x="394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4</a:t>
                </a:r>
                <a:endParaRPr lang="pt-BR" sz="1400" b="1"/>
              </a:p>
            </p:txBody>
          </p:sp>
        </p:grpSp>
        <p:grpSp>
          <p:nvGrpSpPr>
            <p:cNvPr id="15392" name="Grupo 71"/>
            <p:cNvGrpSpPr>
              <a:grpSpLocks/>
            </p:cNvGrpSpPr>
            <p:nvPr/>
          </p:nvGrpSpPr>
          <p:grpSpPr bwMode="auto">
            <a:xfrm>
              <a:off x="4617557" y="5212457"/>
              <a:ext cx="859682" cy="167953"/>
              <a:chOff x="5369696" y="4855641"/>
              <a:chExt cx="859682" cy="167953"/>
            </a:xfrm>
          </p:grpSpPr>
          <p:sp>
            <p:nvSpPr>
              <p:cNvPr id="15398" name="Rectangle 16"/>
              <p:cNvSpPr>
                <a:spLocks noChangeArrowheads="1"/>
              </p:cNvSpPr>
              <p:nvPr/>
            </p:nvSpPr>
            <p:spPr bwMode="auto">
              <a:xfrm>
                <a:off x="5369696" y="4855641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99" name="AutoShape 31"/>
              <p:cNvCxnSpPr>
                <a:cxnSpLocks noChangeShapeType="1"/>
                <a:stCxn id="15398" idx="3"/>
              </p:cNvCxnSpPr>
              <p:nvPr/>
            </p:nvCxnSpPr>
            <p:spPr bwMode="auto">
              <a:xfrm>
                <a:off x="5713018" y="4940301"/>
                <a:ext cx="516360" cy="136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15393" name="Rectangle 41"/>
            <p:cNvSpPr>
              <a:spLocks noChangeArrowheads="1"/>
            </p:cNvSpPr>
            <p:nvPr/>
          </p:nvSpPr>
          <p:spPr bwMode="auto">
            <a:xfrm>
              <a:off x="1304543" y="5131367"/>
              <a:ext cx="1538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Q</a:t>
              </a:r>
              <a:endParaRPr lang="pt-BR" sz="2000" b="1"/>
            </a:p>
          </p:txBody>
        </p:sp>
        <p:sp>
          <p:nvSpPr>
            <p:cNvPr id="15394" name="Rectangle 42"/>
            <p:cNvSpPr>
              <a:spLocks noChangeArrowheads="1"/>
            </p:cNvSpPr>
            <p:nvPr/>
          </p:nvSpPr>
          <p:spPr bwMode="auto">
            <a:xfrm>
              <a:off x="1494024" y="5097091"/>
              <a:ext cx="432000" cy="3921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395" name="Rectangle 36"/>
            <p:cNvSpPr>
              <a:spLocks noChangeArrowheads="1"/>
            </p:cNvSpPr>
            <p:nvPr/>
          </p:nvSpPr>
          <p:spPr bwMode="auto">
            <a:xfrm>
              <a:off x="3787196" y="5143138"/>
              <a:ext cx="1714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5396" name="Rectangle 6"/>
            <p:cNvSpPr>
              <a:spLocks noChangeArrowheads="1"/>
            </p:cNvSpPr>
            <p:nvPr/>
          </p:nvSpPr>
          <p:spPr bwMode="auto">
            <a:xfrm>
              <a:off x="1544991" y="5203925"/>
              <a:ext cx="331633" cy="170007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5397" name="AutoShape 7"/>
            <p:cNvCxnSpPr>
              <a:cxnSpLocks noChangeShapeType="1"/>
              <a:stCxn id="15396" idx="3"/>
              <a:endCxn id="15385" idx="1"/>
            </p:cNvCxnSpPr>
            <p:nvPr/>
          </p:nvCxnSpPr>
          <p:spPr bwMode="auto">
            <a:xfrm flipV="1">
              <a:off x="1876624" y="5286729"/>
              <a:ext cx="1758731" cy="220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7" name="Grupo 96"/>
          <p:cNvGrpSpPr>
            <a:grpSpLocks/>
          </p:cNvGrpSpPr>
          <p:nvPr/>
        </p:nvGrpSpPr>
        <p:grpSpPr bwMode="auto">
          <a:xfrm>
            <a:off x="1295400" y="4160838"/>
            <a:ext cx="2339975" cy="1044575"/>
            <a:chOff x="1270007" y="3838577"/>
            <a:chExt cx="2340538" cy="1044736"/>
          </a:xfrm>
        </p:grpSpPr>
        <p:grpSp>
          <p:nvGrpSpPr>
            <p:cNvPr id="15378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5382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5383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5379" name="Grupo 316"/>
            <p:cNvGrpSpPr>
              <a:grpSpLocks/>
            </p:cNvGrpSpPr>
            <p:nvPr/>
          </p:nvGrpSpPr>
          <p:grpSpPr bwMode="auto">
            <a:xfrm>
              <a:off x="1535465" y="3948330"/>
              <a:ext cx="2075080" cy="934983"/>
              <a:chOff x="1946724" y="3822050"/>
              <a:chExt cx="2075674" cy="936229"/>
            </a:xfrm>
          </p:grpSpPr>
          <p:sp>
            <p:nvSpPr>
              <p:cNvPr id="15380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81" name="AutoShape 7"/>
              <p:cNvCxnSpPr>
                <a:cxnSpLocks noChangeShapeType="1"/>
              </p:cNvCxnSpPr>
              <p:nvPr/>
            </p:nvCxnSpPr>
            <p:spPr bwMode="auto">
              <a:xfrm>
                <a:off x="2278651" y="3826157"/>
                <a:ext cx="1743747" cy="932122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5375" name="Grupo 179"/>
          <p:cNvGrpSpPr>
            <a:grpSpLocks/>
          </p:cNvGrpSpPr>
          <p:nvPr/>
        </p:nvGrpSpPr>
        <p:grpSpPr bwMode="auto">
          <a:xfrm>
            <a:off x="4143375" y="5143500"/>
            <a:ext cx="2514600" cy="342900"/>
            <a:chOff x="4144104" y="5143138"/>
            <a:chExt cx="2514663" cy="343380"/>
          </a:xfrm>
        </p:grpSpPr>
        <p:sp>
          <p:nvSpPr>
            <p:cNvPr id="15376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5377" name="AutoShape 36"/>
            <p:cNvCxnSpPr>
              <a:cxnSpLocks noChangeShapeType="1"/>
              <a:stCxn id="15376" idx="2"/>
              <a:endCxn id="15405" idx="2"/>
            </p:cNvCxnSpPr>
            <p:nvPr/>
          </p:nvCxnSpPr>
          <p:spPr bwMode="auto">
            <a:xfrm rot="16200000" flipH="1">
              <a:off x="5481745" y="4309497"/>
              <a:ext cx="55381" cy="2298662"/>
            </a:xfrm>
            <a:prstGeom prst="bentConnector3">
              <a:avLst>
                <a:gd name="adj1" fmla="val 51277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122" grpId="0" animBg="1"/>
      <p:bldP spid="123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Após a destruição da pilha, ela não pode mais ser acessada!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11.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Destruição de pilha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47796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638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937494-9325-4B69-99F2-DCBF9716D3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28" name="CaixaDeTexto 9"/>
          <p:cNvSpPr txBox="1">
            <a:spLocks noChangeArrowheads="1"/>
          </p:cNvSpPr>
          <p:nvPr/>
        </p:nvSpPr>
        <p:spPr bwMode="auto">
          <a:xfrm>
            <a:off x="6896100" y="2479675"/>
            <a:ext cx="1728788" cy="369888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destroip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(&amp;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92750" y="4894263"/>
            <a:ext cx="2332038" cy="785812"/>
            <a:chOff x="2583" y="6794"/>
            <a:chExt cx="1700" cy="573"/>
          </a:xfrm>
        </p:grpSpPr>
        <p:sp>
          <p:nvSpPr>
            <p:cNvPr id="16428" name="Rectangle 20"/>
            <p:cNvSpPr>
              <a:spLocks noChangeArrowheads="1"/>
            </p:cNvSpPr>
            <p:nvPr/>
          </p:nvSpPr>
          <p:spPr bwMode="auto">
            <a:xfrm>
              <a:off x="2583" y="7225"/>
              <a:ext cx="340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1900</a:t>
              </a:r>
              <a:endParaRPr lang="pt-BR" sz="1100" b="1"/>
            </a:p>
          </p:txBody>
        </p:sp>
        <p:sp>
          <p:nvSpPr>
            <p:cNvPr id="16429" name="Rectangle 21"/>
            <p:cNvSpPr>
              <a:spLocks noChangeArrowheads="1"/>
            </p:cNvSpPr>
            <p:nvPr/>
          </p:nvSpPr>
          <p:spPr bwMode="auto">
            <a:xfrm>
              <a:off x="2583" y="6940"/>
              <a:ext cx="340" cy="286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6430" name="Rectangle 22"/>
            <p:cNvSpPr>
              <a:spLocks noChangeArrowheads="1"/>
            </p:cNvSpPr>
            <p:nvPr/>
          </p:nvSpPr>
          <p:spPr bwMode="auto">
            <a:xfrm>
              <a:off x="2583" y="6794"/>
              <a:ext cx="34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400" b="1">
                  <a:latin typeface="Courier New" pitchFamily="49" charset="0"/>
                </a:rPr>
                <a:t>0</a:t>
              </a:r>
              <a:endParaRPr lang="pt-BR" sz="1400" b="1"/>
            </a:p>
          </p:txBody>
        </p:sp>
        <p:sp>
          <p:nvSpPr>
            <p:cNvPr id="16431" name="Rectangle 23"/>
            <p:cNvSpPr>
              <a:spLocks noChangeArrowheads="1"/>
            </p:cNvSpPr>
            <p:nvPr/>
          </p:nvSpPr>
          <p:spPr bwMode="auto">
            <a:xfrm>
              <a:off x="2923" y="6940"/>
              <a:ext cx="340" cy="286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16432" name="Rectangle 24"/>
            <p:cNvSpPr>
              <a:spLocks noChangeArrowheads="1"/>
            </p:cNvSpPr>
            <p:nvPr/>
          </p:nvSpPr>
          <p:spPr bwMode="auto">
            <a:xfrm>
              <a:off x="2923" y="6795"/>
              <a:ext cx="34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400" b="1">
                  <a:latin typeface="Courier New" pitchFamily="49" charset="0"/>
                </a:rPr>
                <a:t>1</a:t>
              </a:r>
              <a:endParaRPr lang="pt-BR" sz="1400" b="1"/>
            </a:p>
          </p:txBody>
        </p:sp>
        <p:sp>
          <p:nvSpPr>
            <p:cNvPr id="16433" name="Rectangle 25"/>
            <p:cNvSpPr>
              <a:spLocks noChangeArrowheads="1"/>
            </p:cNvSpPr>
            <p:nvPr/>
          </p:nvSpPr>
          <p:spPr bwMode="auto">
            <a:xfrm>
              <a:off x="3263" y="6940"/>
              <a:ext cx="340" cy="286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16434" name="Rectangle 26"/>
            <p:cNvSpPr>
              <a:spLocks noChangeArrowheads="1"/>
            </p:cNvSpPr>
            <p:nvPr/>
          </p:nvSpPr>
          <p:spPr bwMode="auto">
            <a:xfrm>
              <a:off x="3263" y="6795"/>
              <a:ext cx="34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400" b="1">
                  <a:latin typeface="Courier New" pitchFamily="49" charset="0"/>
                </a:rPr>
                <a:t>2</a:t>
              </a:r>
              <a:endParaRPr lang="pt-BR" sz="1400" b="1"/>
            </a:p>
          </p:txBody>
        </p:sp>
        <p:sp>
          <p:nvSpPr>
            <p:cNvPr id="16435" name="Rectangle 27"/>
            <p:cNvSpPr>
              <a:spLocks noChangeArrowheads="1"/>
            </p:cNvSpPr>
            <p:nvPr/>
          </p:nvSpPr>
          <p:spPr bwMode="auto">
            <a:xfrm>
              <a:off x="3603" y="6940"/>
              <a:ext cx="340" cy="286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6436" name="Rectangle 28"/>
            <p:cNvSpPr>
              <a:spLocks noChangeArrowheads="1"/>
            </p:cNvSpPr>
            <p:nvPr/>
          </p:nvSpPr>
          <p:spPr bwMode="auto">
            <a:xfrm>
              <a:off x="3603" y="6795"/>
              <a:ext cx="34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400" b="1">
                  <a:latin typeface="Courier New" pitchFamily="49" charset="0"/>
                </a:rPr>
                <a:t>3</a:t>
              </a:r>
              <a:endParaRPr lang="pt-BR" sz="1400" b="1"/>
            </a:p>
          </p:txBody>
        </p:sp>
        <p:sp>
          <p:nvSpPr>
            <p:cNvPr id="16437" name="Rectangle 29"/>
            <p:cNvSpPr>
              <a:spLocks noChangeArrowheads="1"/>
            </p:cNvSpPr>
            <p:nvPr/>
          </p:nvSpPr>
          <p:spPr bwMode="auto">
            <a:xfrm>
              <a:off x="3943" y="6940"/>
              <a:ext cx="340" cy="286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6438" name="Rectangle 30"/>
            <p:cNvSpPr>
              <a:spLocks noChangeArrowheads="1"/>
            </p:cNvSpPr>
            <p:nvPr/>
          </p:nvSpPr>
          <p:spPr bwMode="auto">
            <a:xfrm>
              <a:off x="3943" y="6795"/>
              <a:ext cx="34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400" b="1">
                  <a:latin typeface="Courier New" pitchFamily="49" charset="0"/>
                </a:rPr>
                <a:t>4</a:t>
              </a:r>
              <a:endParaRPr lang="pt-BR" sz="1400" b="1"/>
            </a:p>
          </p:txBody>
        </p:sp>
      </p:grpSp>
      <p:sp>
        <p:nvSpPr>
          <p:cNvPr id="16394" name="Rectangle 41"/>
          <p:cNvSpPr>
            <a:spLocks noChangeArrowheads="1"/>
          </p:cNvSpPr>
          <p:nvPr/>
        </p:nvSpPr>
        <p:spPr bwMode="auto">
          <a:xfrm>
            <a:off x="1304925" y="5130800"/>
            <a:ext cx="153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latin typeface="Courier New" pitchFamily="49" charset="0"/>
              </a:rPr>
              <a:t>Q</a:t>
            </a:r>
            <a:endParaRPr lang="pt-BR" sz="2000" b="1"/>
          </a:p>
        </p:txBody>
      </p:sp>
      <p:sp>
        <p:nvSpPr>
          <p:cNvPr id="16395" name="Rectangle 42"/>
          <p:cNvSpPr>
            <a:spLocks noChangeArrowheads="1"/>
          </p:cNvSpPr>
          <p:nvPr/>
        </p:nvSpPr>
        <p:spPr bwMode="auto">
          <a:xfrm>
            <a:off x="1493838" y="5097463"/>
            <a:ext cx="431800" cy="392112"/>
          </a:xfrm>
          <a:prstGeom prst="rect">
            <a:avLst/>
          </a:prstGeom>
          <a:solidFill>
            <a:srgbClr val="E6FEE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10800" anchor="ctr"/>
          <a:lstStyle/>
          <a:p>
            <a:pPr algn="ctr"/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upo 116"/>
          <p:cNvGrpSpPr>
            <a:grpSpLocks/>
          </p:cNvGrpSpPr>
          <p:nvPr/>
        </p:nvGrpSpPr>
        <p:grpSpPr bwMode="auto">
          <a:xfrm>
            <a:off x="1544638" y="5203825"/>
            <a:ext cx="2090737" cy="169863"/>
            <a:chOff x="1544991" y="5203925"/>
            <a:chExt cx="2090364" cy="170007"/>
          </a:xfrm>
        </p:grpSpPr>
        <p:sp>
          <p:nvSpPr>
            <p:cNvPr id="16426" name="Rectangle 6"/>
            <p:cNvSpPr>
              <a:spLocks noChangeArrowheads="1"/>
            </p:cNvSpPr>
            <p:nvPr/>
          </p:nvSpPr>
          <p:spPr bwMode="auto">
            <a:xfrm>
              <a:off x="1544991" y="5203925"/>
              <a:ext cx="331633" cy="170007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6427" name="AutoShape 7"/>
            <p:cNvCxnSpPr>
              <a:cxnSpLocks noChangeShapeType="1"/>
              <a:stCxn id="16426" idx="3"/>
              <a:endCxn id="16408" idx="1"/>
            </p:cNvCxnSpPr>
            <p:nvPr/>
          </p:nvCxnSpPr>
          <p:spPr bwMode="auto">
            <a:xfrm flipV="1">
              <a:off x="1876624" y="5286729"/>
              <a:ext cx="1758731" cy="220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6" name="Grupo 96"/>
          <p:cNvGrpSpPr>
            <a:grpSpLocks/>
          </p:cNvGrpSpPr>
          <p:nvPr/>
        </p:nvGrpSpPr>
        <p:grpSpPr bwMode="auto">
          <a:xfrm>
            <a:off x="1295400" y="3571875"/>
            <a:ext cx="620713" cy="1525588"/>
            <a:chOff x="1270007" y="3838577"/>
            <a:chExt cx="621706" cy="1525214"/>
          </a:xfrm>
        </p:grpSpPr>
        <p:grpSp>
          <p:nvGrpSpPr>
            <p:cNvPr id="16420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6424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6425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6421" name="Grupo 316"/>
            <p:cNvGrpSpPr>
              <a:grpSpLocks/>
            </p:cNvGrpSpPr>
            <p:nvPr/>
          </p:nvGrpSpPr>
          <p:grpSpPr bwMode="auto">
            <a:xfrm>
              <a:off x="1517535" y="3948329"/>
              <a:ext cx="332364" cy="1415462"/>
              <a:chOff x="1928787" y="3822051"/>
              <a:chExt cx="332459" cy="1417349"/>
            </a:xfrm>
          </p:grpSpPr>
          <p:sp>
            <p:nvSpPr>
              <p:cNvPr id="16422" name="Rectangle 6"/>
              <p:cNvSpPr>
                <a:spLocks noChangeArrowheads="1"/>
              </p:cNvSpPr>
              <p:nvPr/>
            </p:nvSpPr>
            <p:spPr bwMode="auto">
              <a:xfrm>
                <a:off x="1928787" y="3822051"/>
                <a:ext cx="332459" cy="16950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8400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423" name="AutoShape 7"/>
              <p:cNvCxnSpPr>
                <a:cxnSpLocks noChangeShapeType="1"/>
                <a:stCxn id="16422" idx="2"/>
                <a:endCxn id="16395" idx="0"/>
              </p:cNvCxnSpPr>
              <p:nvPr/>
            </p:nvCxnSpPr>
            <p:spPr bwMode="auto">
              <a:xfrm rot="16200000" flipH="1">
                <a:off x="1471842" y="4614728"/>
                <a:ext cx="1247846" cy="149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9" name="Grupo 115"/>
          <p:cNvGrpSpPr>
            <a:grpSpLocks/>
          </p:cNvGrpSpPr>
          <p:nvPr/>
        </p:nvGrpSpPr>
        <p:grpSpPr bwMode="auto">
          <a:xfrm>
            <a:off x="3635375" y="4884738"/>
            <a:ext cx="3022600" cy="792162"/>
            <a:chOff x="3635355" y="4884281"/>
            <a:chExt cx="3023412" cy="792815"/>
          </a:xfrm>
        </p:grpSpPr>
        <p:sp>
          <p:nvSpPr>
            <p:cNvPr id="16407" name="Rectangle 9"/>
            <p:cNvSpPr>
              <a:spLocks noChangeArrowheads="1"/>
            </p:cNvSpPr>
            <p:nvPr/>
          </p:nvSpPr>
          <p:spPr bwMode="auto">
            <a:xfrm>
              <a:off x="3635355" y="5482597"/>
              <a:ext cx="432000" cy="194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6408" name="Rectangle 10"/>
            <p:cNvSpPr>
              <a:spLocks noChangeArrowheads="1"/>
            </p:cNvSpPr>
            <p:nvPr/>
          </p:nvSpPr>
          <p:spPr bwMode="auto">
            <a:xfrm>
              <a:off x="3635355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6409" name="Rectangle 11"/>
            <p:cNvSpPr>
              <a:spLocks noChangeArrowheads="1"/>
            </p:cNvSpPr>
            <p:nvPr/>
          </p:nvSpPr>
          <p:spPr bwMode="auto">
            <a:xfrm>
              <a:off x="3653355" y="488565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max</a:t>
              </a:r>
              <a:endParaRPr lang="pt-BR" sz="1300" b="1"/>
            </a:p>
          </p:txBody>
        </p:sp>
        <p:sp>
          <p:nvSpPr>
            <p:cNvPr id="16410" name="Rectangle 13"/>
            <p:cNvSpPr>
              <a:spLocks noChangeArrowheads="1"/>
            </p:cNvSpPr>
            <p:nvPr/>
          </p:nvSpPr>
          <p:spPr bwMode="auto">
            <a:xfrm>
              <a:off x="4103566" y="5090860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6411" name="Rectangle 15"/>
            <p:cNvSpPr>
              <a:spLocks noChangeArrowheads="1"/>
            </p:cNvSpPr>
            <p:nvPr/>
          </p:nvSpPr>
          <p:spPr bwMode="auto">
            <a:xfrm>
              <a:off x="4574288" y="5090860"/>
              <a:ext cx="432000" cy="39173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6412" name="Rectangle 17"/>
            <p:cNvSpPr>
              <a:spLocks noChangeArrowheads="1"/>
            </p:cNvSpPr>
            <p:nvPr/>
          </p:nvSpPr>
          <p:spPr bwMode="auto">
            <a:xfrm>
              <a:off x="4121566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topo</a:t>
              </a:r>
              <a:endParaRPr lang="pt-BR" sz="1300" b="1"/>
            </a:p>
          </p:txBody>
        </p:sp>
        <p:sp>
          <p:nvSpPr>
            <p:cNvPr id="16413" name="Rectangle 18"/>
            <p:cNvSpPr>
              <a:spLocks noChangeArrowheads="1"/>
            </p:cNvSpPr>
            <p:nvPr/>
          </p:nvSpPr>
          <p:spPr bwMode="auto">
            <a:xfrm>
              <a:off x="4574288" y="4884281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item</a:t>
              </a:r>
              <a:endParaRPr lang="pt-BR" sz="1300" b="1"/>
            </a:p>
          </p:txBody>
        </p:sp>
        <p:grpSp>
          <p:nvGrpSpPr>
            <p:cNvPr id="16414" name="Grupo 71"/>
            <p:cNvGrpSpPr>
              <a:grpSpLocks/>
            </p:cNvGrpSpPr>
            <p:nvPr/>
          </p:nvGrpSpPr>
          <p:grpSpPr bwMode="auto">
            <a:xfrm>
              <a:off x="4617557" y="5212457"/>
              <a:ext cx="859682" cy="167953"/>
              <a:chOff x="5369696" y="4855641"/>
              <a:chExt cx="859682" cy="167953"/>
            </a:xfrm>
          </p:grpSpPr>
          <p:sp>
            <p:nvSpPr>
              <p:cNvPr id="16418" name="Rectangle 16"/>
              <p:cNvSpPr>
                <a:spLocks noChangeArrowheads="1"/>
              </p:cNvSpPr>
              <p:nvPr/>
            </p:nvSpPr>
            <p:spPr bwMode="auto">
              <a:xfrm>
                <a:off x="5369696" y="4855641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419" name="AutoShape 31"/>
              <p:cNvCxnSpPr>
                <a:cxnSpLocks noChangeShapeType="1"/>
                <a:stCxn id="16418" idx="3"/>
              </p:cNvCxnSpPr>
              <p:nvPr/>
            </p:nvCxnSpPr>
            <p:spPr bwMode="auto">
              <a:xfrm>
                <a:off x="5713018" y="4940301"/>
                <a:ext cx="516360" cy="136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16415" name="Rectangle 36"/>
            <p:cNvSpPr>
              <a:spLocks noChangeArrowheads="1"/>
            </p:cNvSpPr>
            <p:nvPr/>
          </p:nvSpPr>
          <p:spPr bwMode="auto">
            <a:xfrm>
              <a:off x="3787196" y="5143138"/>
              <a:ext cx="1714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6417" name="AutoShape 36"/>
            <p:cNvCxnSpPr>
              <a:cxnSpLocks noChangeShapeType="1"/>
              <a:stCxn id="16416" idx="2"/>
              <a:endCxn id="16433" idx="2"/>
            </p:cNvCxnSpPr>
            <p:nvPr/>
          </p:nvCxnSpPr>
          <p:spPr bwMode="auto">
            <a:xfrm rot="16200000" flipH="1">
              <a:off x="5481745" y="4309497"/>
              <a:ext cx="55381" cy="2298662"/>
            </a:xfrm>
            <a:prstGeom prst="bentConnector3">
              <a:avLst>
                <a:gd name="adj1" fmla="val 51277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10" name="Seta para a direita 109"/>
          <p:cNvSpPr/>
          <p:nvPr/>
        </p:nvSpPr>
        <p:spPr>
          <a:xfrm>
            <a:off x="6653213" y="2571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1" name="Seta para a direita 110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2" name="Seta para a direita 111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3" name="Seta para a direita 112"/>
          <p:cNvSpPr/>
          <p:nvPr/>
        </p:nvSpPr>
        <p:spPr>
          <a:xfrm>
            <a:off x="500063" y="20447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4" name="Seta para a direita 113"/>
          <p:cNvSpPr/>
          <p:nvPr/>
        </p:nvSpPr>
        <p:spPr>
          <a:xfrm>
            <a:off x="500063" y="2317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Seta para a direita 114"/>
          <p:cNvSpPr/>
          <p:nvPr/>
        </p:nvSpPr>
        <p:spPr>
          <a:xfrm>
            <a:off x="500063" y="25892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544638" y="5207000"/>
            <a:ext cx="360362" cy="168275"/>
          </a:xfrm>
          <a:prstGeom prst="rect">
            <a:avLst/>
          </a:prstGeom>
          <a:solidFill>
            <a:srgbClr val="E6FEE9"/>
          </a:solidFill>
          <a:ln w="9525">
            <a:noFill/>
            <a:miter lim="800000"/>
            <a:headEnd/>
            <a:tailEnd/>
          </a:ln>
        </p:spPr>
        <p:txBody>
          <a:bodyPr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b="1">
                <a:solidFill>
                  <a:srgbClr val="FF0000"/>
                </a:solidFill>
                <a:latin typeface="Century Gothic" pitchFamily="34" charset="0"/>
              </a:rPr>
              <a:t>NULL</a:t>
            </a:r>
            <a:endParaRPr lang="pt-BR" sz="1100" b="1">
              <a:solidFill>
                <a:srgbClr val="FF0000"/>
              </a:solidFill>
            </a:endParaRPr>
          </a:p>
        </p:txBody>
      </p:sp>
      <p:sp>
        <p:nvSpPr>
          <p:cNvPr id="16406" name="Rectangle 9"/>
          <p:cNvSpPr>
            <a:spLocks noChangeArrowheads="1"/>
          </p:cNvSpPr>
          <p:nvPr/>
        </p:nvSpPr>
        <p:spPr bwMode="auto">
          <a:xfrm>
            <a:off x="1492250" y="5500688"/>
            <a:ext cx="431800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Aft>
                <a:spcPts val="1000"/>
              </a:spcAft>
            </a:pPr>
            <a:r>
              <a:rPr lang="pt-BR" sz="1100" b="1">
                <a:latin typeface="Century Gothic" pitchFamily="34" charset="0"/>
              </a:rPr>
              <a:t>8400</a:t>
            </a:r>
            <a:endParaRPr lang="pt-BR" sz="11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B967C2-7402-412C-975D-496E2D40034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" name="Grupo 109"/>
          <p:cNvGrpSpPr>
            <a:grpSpLocks/>
          </p:cNvGrpSpPr>
          <p:nvPr/>
        </p:nvGrpSpPr>
        <p:grpSpPr bwMode="auto">
          <a:xfrm>
            <a:off x="425450" y="3408363"/>
            <a:ext cx="8243888" cy="1220787"/>
            <a:chOff x="425450" y="3664170"/>
            <a:chExt cx="8244000" cy="1219834"/>
          </a:xfrm>
        </p:grpSpPr>
        <p:sp>
          <p:nvSpPr>
            <p:cNvPr id="16" name="CaixaDeTexto 15"/>
            <p:cNvSpPr txBox="1"/>
            <p:nvPr/>
          </p:nvSpPr>
          <p:spPr bwMode="auto">
            <a:xfrm>
              <a:off x="425450" y="3664170"/>
              <a:ext cx="8244000" cy="36008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Inversão de palavras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 bwMode="auto">
            <a:xfrm>
              <a:off x="425450" y="4021078"/>
              <a:ext cx="8244000" cy="862926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Usando uma pilha, crie um programa para inverter a ordem das letras nas palavras de uma frase, sem inverter a ordem das palavras na frase. Por exemplo, se for digitada a frase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"apenas um teste"</a:t>
              </a:r>
              <a:r>
                <a:rPr lang="pt-BR" sz="1750" dirty="0">
                  <a:latin typeface="Arial Narrow" pitchFamily="34" charset="0"/>
                </a:rPr>
                <a:t>, o programa deverá produzir a seguinte saída: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sanepa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mu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etset</a:t>
              </a:r>
              <a:r>
                <a:rPr lang="pt-BR" sz="1750" dirty="0">
                  <a:latin typeface="Arial Narrow" pitchFamily="34" charset="0"/>
                </a:rPr>
                <a:t>.</a:t>
              </a:r>
            </a:p>
          </p:txBody>
        </p:sp>
      </p:grp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5450" y="4733925"/>
            <a:ext cx="8243888" cy="1508125"/>
            <a:chOff x="425450" y="3664171"/>
            <a:chExt cx="8244000" cy="1508420"/>
          </a:xfrm>
        </p:grpSpPr>
        <p:sp>
          <p:nvSpPr>
            <p:cNvPr id="19" name="CaixaDeTexto 18"/>
            <p:cNvSpPr txBox="1"/>
            <p:nvPr/>
          </p:nvSpPr>
          <p:spPr bwMode="auto">
            <a:xfrm>
              <a:off x="425450" y="3664171"/>
              <a:ext cx="8244000" cy="3604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Balanceamento de parênteses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 bwMode="auto">
            <a:xfrm>
              <a:off x="425450" y="4019841"/>
              <a:ext cx="8244000" cy="115275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Usando pilha, crie uma função para verificar se uma expressão composta apenas por chaves, colchetes e parênteses, representada por uma cadeia de caracteres, está ou não balanceada. Por exemplo, as expressões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"[{()()}{}]"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"{[([{}])]}"</a:t>
              </a:r>
              <a:r>
                <a:rPr lang="pt-BR" sz="1750" dirty="0">
                  <a:latin typeface="Arial Narrow" pitchFamily="34" charset="0"/>
                </a:rPr>
                <a:t> estão balanceadas, mas as expressões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"{[(}])"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"{[)()(]}"</a:t>
              </a:r>
              <a:r>
                <a:rPr lang="pt-BR" sz="1750" dirty="0">
                  <a:latin typeface="Arial Narrow" pitchFamily="34" charset="0"/>
                </a:rPr>
                <a:t> não estão.</a:t>
              </a:r>
            </a:p>
          </p:txBody>
        </p:sp>
      </p:grpSp>
      <p:grpSp>
        <p:nvGrpSpPr>
          <p:cNvPr id="17416" name="Grupo 109"/>
          <p:cNvGrpSpPr>
            <a:grpSpLocks/>
          </p:cNvGrpSpPr>
          <p:nvPr/>
        </p:nvGrpSpPr>
        <p:grpSpPr bwMode="auto">
          <a:xfrm>
            <a:off x="425450" y="1019175"/>
            <a:ext cx="8243888" cy="1228725"/>
            <a:chOff x="425450" y="3664169"/>
            <a:chExt cx="8244000" cy="1228106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69"/>
              <a:ext cx="8244000" cy="36018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Ordenação crescente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29110"/>
              <a:ext cx="8244000" cy="86316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um programa que usa duas pilhas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pt-BR" sz="1750" dirty="0">
                  <a:latin typeface="Arial Narrow" pitchFamily="34" charset="0"/>
                </a:rPr>
                <a:t> para ordenar uma sequência de </a:t>
              </a:r>
              <a:r>
                <a:rPr lang="pt-BR" sz="1750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números dados pelo usuário. A ideia é organizar a pilha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750" dirty="0">
                  <a:latin typeface="Arial Narrow" pitchFamily="34" charset="0"/>
                </a:rPr>
                <a:t> de modo que nenhum item seja empilhado sobre outro menor (use a pilha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pt-BR" sz="1750" dirty="0">
                  <a:latin typeface="Arial Narrow" pitchFamily="34" charset="0"/>
                </a:rPr>
                <a:t> apenas para manobra) e, depois, descarregar e exibir os itens da pilha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750" dirty="0">
                  <a:latin typeface="Arial Narrow" pitchFamily="34" charset="0"/>
                </a:rPr>
                <a:t>.</a:t>
              </a:r>
            </a:p>
          </p:txBody>
        </p:sp>
      </p:grpSp>
      <p:grpSp>
        <p:nvGrpSpPr>
          <p:cNvPr id="7" name="Grupo 109"/>
          <p:cNvGrpSpPr>
            <a:grpSpLocks/>
          </p:cNvGrpSpPr>
          <p:nvPr/>
        </p:nvGrpSpPr>
        <p:grpSpPr bwMode="auto">
          <a:xfrm>
            <a:off x="425450" y="2344738"/>
            <a:ext cx="8243888" cy="987425"/>
            <a:chOff x="425450" y="3664172"/>
            <a:chExt cx="8244000" cy="986303"/>
          </a:xfrm>
        </p:grpSpPr>
        <p:sp>
          <p:nvSpPr>
            <p:cNvPr id="18" name="CaixaDeTexto 17"/>
            <p:cNvSpPr txBox="1"/>
            <p:nvPr/>
          </p:nvSpPr>
          <p:spPr bwMode="auto">
            <a:xfrm>
              <a:off x="425450" y="3664172"/>
              <a:ext cx="8244000" cy="35995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Ordenação decrescente e sem repetição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 bwMode="auto">
            <a:xfrm>
              <a:off x="425450" y="4019368"/>
              <a:ext cx="8244000" cy="631107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Faça a alteração mínima necessária para que o programa do exercício anterior ordene os números em ordem decrescente, eliminando números repetidos.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upo 109"/>
          <p:cNvGrpSpPr>
            <a:grpSpLocks/>
          </p:cNvGrpSpPr>
          <p:nvPr/>
        </p:nvGrpSpPr>
        <p:grpSpPr bwMode="auto">
          <a:xfrm>
            <a:off x="425450" y="1019175"/>
            <a:ext cx="8243888" cy="3832225"/>
            <a:chOff x="425450" y="3664170"/>
            <a:chExt cx="8244000" cy="3831508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97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Pilha de strings                                                             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[versão 1]</a:t>
              </a:r>
              <a:endParaRPr lang="pt-BR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210"/>
              <a:ext cx="8244000" cy="343946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sz="1750" dirty="0">
                  <a:latin typeface="Arial Narrow" pitchFamily="34" charset="0"/>
                </a:rPr>
                <a:t>Qual será a saída, se o usuário digite as cadeias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"um"</a:t>
              </a:r>
              <a:r>
                <a:rPr lang="pt-BR" sz="1750" dirty="0">
                  <a:latin typeface="Arial Narrow" pitchFamily="34" charset="0"/>
                </a:rPr>
                <a:t>,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"dois"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tres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750" dirty="0">
                  <a:latin typeface="Arial Narrow" pitchFamily="34" charset="0"/>
                </a:rPr>
                <a:t>? Por quê?</a:t>
              </a:r>
            </a:p>
            <a:p>
              <a:pPr algn="just">
                <a:spcBef>
                  <a:spcPts val="300"/>
                </a:spcBef>
                <a:defRPr/>
              </a:pPr>
              <a:r>
                <a:rPr lang="pt-BR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5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 algn="just">
                <a:defRPr/>
              </a:pPr>
              <a:r>
                <a:rPr lang="pt-BR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"pilha.h"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pilha de </a:t>
              </a:r>
              <a:r>
                <a:rPr lang="pt-BR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</a:t>
              </a:r>
            </a:p>
            <a:p>
              <a:pPr algn="just">
                <a:spcBef>
                  <a:spcPts val="300"/>
                </a:spcBef>
                <a:defRPr/>
              </a:pP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just"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Pilha P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pilha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s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spcBef>
                  <a:spcPts val="0"/>
                </a:spcBef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just"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5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"? "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algn="just"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5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gets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algn="just"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5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empilha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algn="just"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}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spcBef>
                  <a:spcPts val="0"/>
                </a:spcBef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while( !</a:t>
              </a:r>
              <a:r>
                <a:rPr lang="en-US" sz="15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vaziap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puts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desempilha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defRPr/>
              </a:pP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843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D872B-711C-459C-BB22-DE5C27698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843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8625" y="4949825"/>
            <a:ext cx="8243888" cy="1292225"/>
            <a:chOff x="425450" y="3664170"/>
            <a:chExt cx="8244000" cy="1292357"/>
          </a:xfrm>
        </p:grpSpPr>
        <p:sp>
          <p:nvSpPr>
            <p:cNvPr id="19" name="CaixaDeTexto 18"/>
            <p:cNvSpPr txBox="1"/>
            <p:nvPr/>
          </p:nvSpPr>
          <p:spPr bwMode="auto">
            <a:xfrm>
              <a:off x="425450" y="3664170"/>
              <a:ext cx="8244000" cy="40009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Pilha de strings                                                             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[versão 2]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 bwMode="auto">
            <a:xfrm>
              <a:off x="425450" y="4056323"/>
              <a:ext cx="8244000" cy="90020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sz="1750" dirty="0">
                  <a:latin typeface="Arial Narrow" pitchFamily="34" charset="0"/>
                </a:rPr>
                <a:t>Use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strdup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(s)</a:t>
              </a:r>
              <a:r>
                <a:rPr lang="pt-BR" sz="1750" dirty="0">
                  <a:latin typeface="Arial Narrow" pitchFamily="34" charset="0"/>
                </a:rPr>
                <a:t>, declarada em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pt-BR" sz="1750" dirty="0">
                  <a:latin typeface="Arial Narrow" pitchFamily="34" charset="0"/>
                </a:rPr>
                <a:t>, para corrigir o programa do exercício anterior. Essa função duplica a cadeia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 num área de memória, alocada pela função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750" dirty="0">
                  <a:latin typeface="Arial Narrow" pitchFamily="34" charset="0"/>
                </a:rPr>
                <a:t>, e devolve o endereço dessa área. Depois de usada, essa cópia pode ser destruída com a função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free()</a:t>
              </a:r>
              <a:r>
                <a:rPr lang="pt-BR" sz="1750" dirty="0">
                  <a:latin typeface="Arial Narrow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DE5D24-4514-4B13-AC63-93455F01EB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1131888"/>
            <a:chOff x="447675" y="1138238"/>
            <a:chExt cx="8229600" cy="1131683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35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Pilha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24"/>
              <a:ext cx="8229600" cy="707897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lista em que todas as operações de inserção, remoção e acesso são feitas num mesmo extremo, denominado </a:t>
              </a:r>
              <a:r>
                <a:rPr lang="pt-BR" sz="2000" b="1" dirty="0">
                  <a:latin typeface="Arial Narrow" pitchFamily="34" charset="0"/>
                </a:rPr>
                <a:t>topo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4735513"/>
            <a:ext cx="6840538" cy="103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Exemplos de aplicação: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Controle de acesso às páginas visitadas num navegador </a:t>
            </a:r>
            <a:r>
              <a:rPr lang="pt-BR" i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web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Controle de chamadas e retornos das funções num programa.</a:t>
            </a: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Pilha é útil em qualquer situação em que precisamos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inverter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a ordem de uma sequência!</a:t>
            </a:r>
            <a:endParaRPr lang="pt-BR" dirty="0">
              <a:latin typeface="Arial Narrow" pitchFamily="34" charset="0"/>
            </a:endParaRPr>
          </a:p>
        </p:txBody>
      </p:sp>
      <p:pic>
        <p:nvPicPr>
          <p:cNvPr id="5128" name="Picture 14" descr="Pilha De Dados Coloridos Fotos de Stock"/>
          <p:cNvPicPr>
            <a:picLocks noChangeArrowheads="1"/>
          </p:cNvPicPr>
          <p:nvPr/>
        </p:nvPicPr>
        <p:blipFill>
          <a:blip r:embed="rId3"/>
          <a:srcRect l="26027" t="2167" r="22722" b="2834"/>
          <a:stretch>
            <a:fillRect/>
          </a:stretch>
        </p:blipFill>
        <p:spPr bwMode="auto">
          <a:xfrm>
            <a:off x="7569200" y="2571750"/>
            <a:ext cx="11001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25450" y="2276475"/>
            <a:ext cx="6840538" cy="13541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Quando um item é inserido numa pilha, ele é colocado em seu topo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Apenas o item no topo da pilha pode ser acessado ou removido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Essa política de acesso é denominada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LIFO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Last-In</a:t>
            </a:r>
            <a:r>
              <a:rPr lang="pt-BR" i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First-Out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).</a:t>
            </a:r>
          </a:p>
        </p:txBody>
      </p:sp>
      <p:grpSp>
        <p:nvGrpSpPr>
          <p:cNvPr id="3" name="Grupo 21"/>
          <p:cNvGrpSpPr>
            <a:grpSpLocks/>
          </p:cNvGrpSpPr>
          <p:nvPr/>
        </p:nvGrpSpPr>
        <p:grpSpPr bwMode="auto">
          <a:xfrm>
            <a:off x="2519363" y="3881438"/>
            <a:ext cx="2689225" cy="647700"/>
            <a:chOff x="2519634" y="3899359"/>
            <a:chExt cx="2688171" cy="648000"/>
          </a:xfrm>
        </p:grpSpPr>
        <p:sp>
          <p:nvSpPr>
            <p:cNvPr id="12" name="Retângulo 11"/>
            <p:cNvSpPr/>
            <p:nvPr/>
          </p:nvSpPr>
          <p:spPr>
            <a:xfrm>
              <a:off x="2519634" y="3935888"/>
              <a:ext cx="2643738" cy="574941"/>
            </a:xfrm>
            <a:prstGeom prst="rect">
              <a:avLst/>
            </a:prstGeom>
            <a:solidFill>
              <a:srgbClr val="EAF5F6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136395" y="3899359"/>
              <a:ext cx="7141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3" name="Elipse 12"/>
          <p:cNvSpPr/>
          <p:nvPr/>
        </p:nvSpPr>
        <p:spPr>
          <a:xfrm>
            <a:off x="2591072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162576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734080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305584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40" grpId="0" animBg="1" autoUpdateAnimBg="0"/>
      <p:bldP spid="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B603CE-5399-4DCB-8987-192AE9F2086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3924300" cy="400050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Operações em pilhas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3924300" cy="4344988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marL="180975" indent="-180975"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Cria e devolve uma pilha vazia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, com tamanho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pilha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 estiver vazia.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pilha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 estiver cheia.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Insere o item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500" dirty="0">
                <a:latin typeface="Arial Narrow" pitchFamily="34" charset="0"/>
              </a:rPr>
              <a:t> no topo da pilha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. 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>
              <a:latin typeface="Arial Narrow" pitchFamily="34" charset="0"/>
            </a:endParaRP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Remove e devolve o item que estiver no topo de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Acessa e devolve o item que estiver no topo de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80975" indent="-180975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>
              <a:spcBef>
                <a:spcPts val="5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Destrói a pilha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500" dirty="0">
                <a:latin typeface="Arial Narrow" pitchFamily="34" charset="0"/>
              </a:rPr>
              <a:t>.</a:t>
            </a:r>
          </a:p>
        </p:txBody>
      </p:sp>
      <p:grpSp>
        <p:nvGrpSpPr>
          <p:cNvPr id="2" name="Grupo 45"/>
          <p:cNvGrpSpPr>
            <a:grpSpLocks/>
          </p:cNvGrpSpPr>
          <p:nvPr/>
        </p:nvGrpSpPr>
        <p:grpSpPr bwMode="auto">
          <a:xfrm>
            <a:off x="4457700" y="1019175"/>
            <a:ext cx="4211638" cy="4741863"/>
            <a:chOff x="425450" y="3536295"/>
            <a:chExt cx="8243888" cy="4742231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8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Operação, efeito e resultado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201"/>
              <a:ext cx="8243888" cy="434532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Vamos começar supondo que esse tipo de dados está disponível no arquivo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pilha.h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4500563" y="1446213"/>
            <a:ext cx="2843212" cy="42735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t">
              <a:spcBef>
                <a:spcPts val="1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P 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cheiap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cheiap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topo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cheiap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5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400"/>
              </a:spcBef>
            </a:pPr>
            <a:r>
              <a:rPr lang="pt-PT" sz="1500" b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PT" sz="1500" b="1">
                <a:latin typeface="Courier New" pitchFamily="49" charset="0"/>
                <a:cs typeface="Courier New" pitchFamily="49" charset="0"/>
              </a:rPr>
              <a:t>P</a:t>
            </a:r>
            <a:r>
              <a:rPr lang="pt-PT" sz="15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7396163" y="1446213"/>
            <a:ext cx="935037" cy="42735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>
              <a:spcBef>
                <a:spcPts val="1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50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5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400"/>
              </a:spcBef>
              <a:defRPr/>
            </a:pPr>
            <a:r>
              <a:rPr lang="pt-PT" sz="15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inexistente</a:t>
            </a:r>
            <a:endParaRPr lang="pt-BR" sz="1500" b="1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8383588" y="1446213"/>
            <a:ext cx="250825" cy="42735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 fontAlgn="ctr"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400"/>
              </a:spcBef>
              <a:defRPr/>
            </a:pPr>
            <a:r>
              <a:rPr lang="pt-BR" sz="1500" b="1" dirty="0">
                <a:latin typeface="Courier New" pitchFamily="49" charset="0"/>
                <a:cs typeface="Courier New" pitchFamily="49" charset="0"/>
              </a:rPr>
              <a:t>-</a:t>
            </a:r>
            <a:endParaRPr lang="pt-BR" sz="1500" b="1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Usamos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&lt;*.h&gt;</a:t>
            </a:r>
            <a:r>
              <a:rPr lang="pt-BR" dirty="0">
                <a:latin typeface="Arial Narrow" pitchFamily="34" charset="0"/>
              </a:rPr>
              <a:t> para arquivos padrão 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"*.h"</a:t>
            </a:r>
            <a:r>
              <a:rPr lang="pt-BR" dirty="0">
                <a:latin typeface="Arial Narrow" pitchFamily="34" charset="0"/>
              </a:rPr>
              <a:t> para arquivos definidos pelo programador!</a:t>
            </a:r>
          </a:p>
        </p:txBody>
      </p:sp>
      <p:grpSp>
        <p:nvGrpSpPr>
          <p:cNvPr id="7171" name="Grupo 35"/>
          <p:cNvGrpSpPr>
            <a:grpSpLocks/>
          </p:cNvGrpSpPr>
          <p:nvPr/>
        </p:nvGrpSpPr>
        <p:grpSpPr bwMode="auto">
          <a:xfrm>
            <a:off x="425450" y="1019175"/>
            <a:ext cx="8243888" cy="4751388"/>
            <a:chOff x="425450" y="3536295"/>
            <a:chExt cx="8243888" cy="4751914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9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em binário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214"/>
              <a:ext cx="8243888" cy="435499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17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6251AC-8360-492E-BA82-8FEB63E519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4451350" y="1414463"/>
            <a:ext cx="4217988" cy="435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defRPr/>
            </a:pP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"pilha.h"</a:t>
            </a:r>
          </a:p>
          <a:p>
            <a:pPr>
              <a:spcBef>
                <a:spcPts val="600"/>
              </a:spcBef>
              <a:defRPr/>
            </a:pP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(void) {</a:t>
            </a:r>
            <a:endParaRPr lang="pt-BR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*sizeof(int))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"Decimal? 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/=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vaziap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6" name="Conector reto 45"/>
          <p:cNvCxnSpPr/>
          <p:nvPr/>
        </p:nvCxnSpPr>
        <p:spPr>
          <a:xfrm rot="16200000" flipH="1">
            <a:off x="2037557" y="3593306"/>
            <a:ext cx="4356100" cy="158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15100" y="1643050"/>
            <a:ext cx="936000" cy="720000"/>
            <a:chOff x="453" y="6456"/>
            <a:chExt cx="715" cy="675"/>
          </a:xfrm>
          <a:solidFill>
            <a:srgbClr val="F7FFF7"/>
          </a:solidFill>
        </p:grpSpPr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53" y="6461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pt-BR" b="1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796" y="6687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6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453" y="6687"/>
              <a:ext cx="340" cy="227"/>
            </a:xfrm>
            <a:prstGeom prst="rect">
              <a:avLst/>
            </a:prstGeom>
            <a:grpFill/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>
                  <a:latin typeface="Courier New" pitchFamily="49" charset="0"/>
                </a:rPr>
                <a:t>-12</a:t>
              </a:r>
              <a:endParaRPr lang="pt-BR" b="1">
                <a:latin typeface="Arial" pitchFamily="34" charset="0"/>
              </a:endParaRP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796" y="6461"/>
              <a:ext cx="340" cy="22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>
                <a:latin typeface="Arial" pitchFamily="34" charset="0"/>
              </a:endParaRPr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604" y="6933"/>
              <a:ext cx="198" cy="19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pt-BR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cxnSp>
          <p:nvCxnSpPr>
            <p:cNvPr id="10283" name="AutoShape 43"/>
            <p:cNvCxnSpPr>
              <a:cxnSpLocks noChangeShapeType="1"/>
            </p:cNvCxnSpPr>
            <p:nvPr/>
          </p:nvCxnSpPr>
          <p:spPr bwMode="auto">
            <a:xfrm>
              <a:off x="771" y="6460"/>
              <a:ext cx="397" cy="1"/>
            </a:xfrm>
            <a:prstGeom prst="straightConnector1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284" name="AutoShape 44"/>
            <p:cNvCxnSpPr>
              <a:cxnSpLocks noChangeShapeType="1"/>
            </p:cNvCxnSpPr>
            <p:nvPr/>
          </p:nvCxnSpPr>
          <p:spPr bwMode="auto">
            <a:xfrm>
              <a:off x="1136" y="6456"/>
              <a:ext cx="1" cy="283"/>
            </a:xfrm>
            <a:prstGeom prst="straightConnector1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285" name="AutoShape 45"/>
            <p:cNvCxnSpPr>
              <a:cxnSpLocks noChangeShapeType="1"/>
            </p:cNvCxnSpPr>
            <p:nvPr/>
          </p:nvCxnSpPr>
          <p:spPr bwMode="auto">
            <a:xfrm>
              <a:off x="453" y="6906"/>
              <a:ext cx="340" cy="1"/>
            </a:xfrm>
            <a:prstGeom prst="straightConnector1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409724" y="2691008"/>
            <a:ext cx="936000" cy="720000"/>
            <a:chOff x="453" y="6456"/>
            <a:chExt cx="715" cy="675"/>
          </a:xfrm>
          <a:solidFill>
            <a:srgbClr val="F7FFF7"/>
          </a:solidFill>
        </p:grpSpPr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453" y="6461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pt-BR" b="1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796" y="6687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3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3" y="6687"/>
              <a:ext cx="340" cy="227"/>
            </a:xfrm>
            <a:prstGeom prst="rect">
              <a:avLst/>
            </a:prstGeom>
            <a:grpFill/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-6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796" y="6461"/>
              <a:ext cx="340" cy="22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2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604" y="6933"/>
              <a:ext cx="198" cy="19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pt-BR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cxnSp>
          <p:nvCxnSpPr>
            <p:cNvPr id="10292" name="AutoShape 52"/>
            <p:cNvCxnSpPr>
              <a:cxnSpLocks noChangeShapeType="1"/>
            </p:cNvCxnSpPr>
            <p:nvPr/>
          </p:nvCxnSpPr>
          <p:spPr bwMode="auto">
            <a:xfrm>
              <a:off x="771" y="6460"/>
              <a:ext cx="397" cy="1"/>
            </a:xfrm>
            <a:prstGeom prst="straightConnector1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293" name="AutoShape 53"/>
            <p:cNvCxnSpPr>
              <a:cxnSpLocks noChangeShapeType="1"/>
            </p:cNvCxnSpPr>
            <p:nvPr/>
          </p:nvCxnSpPr>
          <p:spPr bwMode="auto">
            <a:xfrm>
              <a:off x="1136" y="6456"/>
              <a:ext cx="1" cy="283"/>
            </a:xfrm>
            <a:prstGeom prst="straightConnector1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294" name="AutoShape 54"/>
            <p:cNvCxnSpPr>
              <a:cxnSpLocks noChangeShapeType="1"/>
            </p:cNvCxnSpPr>
            <p:nvPr/>
          </p:nvCxnSpPr>
          <p:spPr bwMode="auto">
            <a:xfrm>
              <a:off x="453" y="6906"/>
              <a:ext cx="340" cy="1"/>
            </a:xfrm>
            <a:prstGeom prst="straightConnector1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304348" y="3738966"/>
            <a:ext cx="936000" cy="720000"/>
            <a:chOff x="453" y="6456"/>
            <a:chExt cx="715" cy="675"/>
          </a:xfrm>
          <a:solidFill>
            <a:srgbClr val="F7FFF7"/>
          </a:solidFill>
        </p:grpSpPr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453" y="6461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b="1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0297" name="Rectangle 57"/>
            <p:cNvSpPr>
              <a:spLocks noChangeArrowheads="1"/>
            </p:cNvSpPr>
            <p:nvPr/>
          </p:nvSpPr>
          <p:spPr bwMode="auto">
            <a:xfrm>
              <a:off x="796" y="6687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1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98" name="Rectangle 58"/>
            <p:cNvSpPr>
              <a:spLocks noChangeArrowheads="1"/>
            </p:cNvSpPr>
            <p:nvPr/>
          </p:nvSpPr>
          <p:spPr bwMode="auto">
            <a:xfrm>
              <a:off x="453" y="6687"/>
              <a:ext cx="340" cy="227"/>
            </a:xfrm>
            <a:prstGeom prst="rect">
              <a:avLst/>
            </a:prstGeom>
            <a:grpFill/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-2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796" y="6461"/>
              <a:ext cx="340" cy="22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2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300" name="Oval 60"/>
            <p:cNvSpPr>
              <a:spLocks noChangeArrowheads="1"/>
            </p:cNvSpPr>
            <p:nvPr/>
          </p:nvSpPr>
          <p:spPr bwMode="auto">
            <a:xfrm>
              <a:off x="604" y="6933"/>
              <a:ext cx="198" cy="19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pt-BR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cxnSp>
          <p:nvCxnSpPr>
            <p:cNvPr id="10302" name="AutoShape 62"/>
            <p:cNvCxnSpPr>
              <a:cxnSpLocks noChangeShapeType="1"/>
            </p:cNvCxnSpPr>
            <p:nvPr/>
          </p:nvCxnSpPr>
          <p:spPr bwMode="auto">
            <a:xfrm>
              <a:off x="1136" y="6456"/>
              <a:ext cx="1" cy="283"/>
            </a:xfrm>
            <a:prstGeom prst="straightConnector1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303" name="AutoShape 63"/>
            <p:cNvCxnSpPr>
              <a:cxnSpLocks noChangeShapeType="1"/>
            </p:cNvCxnSpPr>
            <p:nvPr/>
          </p:nvCxnSpPr>
          <p:spPr bwMode="auto">
            <a:xfrm>
              <a:off x="453" y="6906"/>
              <a:ext cx="340" cy="1"/>
            </a:xfrm>
            <a:prstGeom prst="straightConnector1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01" name="AutoShape 61"/>
            <p:cNvCxnSpPr>
              <a:cxnSpLocks noChangeShapeType="1"/>
            </p:cNvCxnSpPr>
            <p:nvPr/>
          </p:nvCxnSpPr>
          <p:spPr bwMode="auto">
            <a:xfrm>
              <a:off x="771" y="6460"/>
              <a:ext cx="397" cy="1"/>
            </a:xfrm>
            <a:prstGeom prst="straightConnector1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</p:cxn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3198971" y="4786924"/>
            <a:ext cx="936000" cy="720000"/>
            <a:chOff x="453" y="6456"/>
            <a:chExt cx="715" cy="675"/>
          </a:xfrm>
          <a:solidFill>
            <a:srgbClr val="F7FFF7"/>
          </a:solidFill>
        </p:grpSpPr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453" y="6461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pt-BR" b="1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796" y="6687"/>
              <a:ext cx="340" cy="227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>
                  <a:latin typeface="Courier New" pitchFamily="49" charset="0"/>
                </a:rPr>
                <a:t>0</a:t>
              </a:r>
              <a:endParaRPr lang="pt-BR" b="1">
                <a:latin typeface="Arial" pitchFamily="34" charset="0"/>
              </a:endParaRP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453" y="6687"/>
              <a:ext cx="340" cy="227"/>
            </a:xfrm>
            <a:prstGeom prst="rect">
              <a:avLst/>
            </a:prstGeom>
            <a:grpFill/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25200" rIns="25200" bIns="25200" anchor="ctr"/>
            <a:lstStyle/>
            <a:p>
              <a:pPr algn="r">
                <a:spcAft>
                  <a:spcPts val="1000"/>
                </a:spcAft>
                <a:defRPr/>
              </a:pPr>
              <a:r>
                <a:rPr lang="pt-BR" b="1" dirty="0">
                  <a:latin typeface="Courier New" pitchFamily="49" charset="0"/>
                </a:rPr>
                <a:t>-0</a:t>
              </a:r>
              <a:endParaRPr lang="pt-BR" b="1" dirty="0">
                <a:latin typeface="Arial" pitchFamily="34" charset="0"/>
              </a:endParaRPr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796" y="6461"/>
              <a:ext cx="340" cy="22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>
                <a:latin typeface="Arial" pitchFamily="34" charset="0"/>
              </a:endParaRPr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604" y="6933"/>
              <a:ext cx="198" cy="19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pt-BR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cxnSp>
          <p:nvCxnSpPr>
            <p:cNvPr id="10311" name="AutoShape 71"/>
            <p:cNvCxnSpPr>
              <a:cxnSpLocks noChangeShapeType="1"/>
            </p:cNvCxnSpPr>
            <p:nvPr/>
          </p:nvCxnSpPr>
          <p:spPr bwMode="auto">
            <a:xfrm>
              <a:off x="1136" y="6456"/>
              <a:ext cx="1" cy="283"/>
            </a:xfrm>
            <a:prstGeom prst="straightConnector1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0312" name="AutoShape 72"/>
            <p:cNvCxnSpPr>
              <a:cxnSpLocks noChangeShapeType="1"/>
            </p:cNvCxnSpPr>
            <p:nvPr/>
          </p:nvCxnSpPr>
          <p:spPr bwMode="auto">
            <a:xfrm>
              <a:off x="453" y="6906"/>
              <a:ext cx="340" cy="1"/>
            </a:xfrm>
            <a:prstGeom prst="straightConnector1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10" name="AutoShape 70"/>
            <p:cNvCxnSpPr>
              <a:cxnSpLocks noChangeShapeType="1"/>
            </p:cNvCxnSpPr>
            <p:nvPr/>
          </p:nvCxnSpPr>
          <p:spPr bwMode="auto">
            <a:xfrm>
              <a:off x="771" y="6460"/>
              <a:ext cx="397" cy="1"/>
            </a:xfrm>
            <a:prstGeom prst="straightConnector1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</p:cxnSp>
      </p:grpSp>
      <p:cxnSp>
        <p:nvCxnSpPr>
          <p:cNvPr id="10276" name="AutoShape 36"/>
          <p:cNvCxnSpPr>
            <a:cxnSpLocks noChangeShapeType="1"/>
          </p:cNvCxnSpPr>
          <p:nvPr/>
        </p:nvCxnSpPr>
        <p:spPr bwMode="auto">
          <a:xfrm rot="5400000" flipH="1">
            <a:off x="546894" y="2775744"/>
            <a:ext cx="3111500" cy="2592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86" name="CaixaDeTexto 9"/>
          <p:cNvSpPr txBox="1">
            <a:spLocks noChangeArrowheads="1"/>
          </p:cNvSpPr>
          <p:nvPr/>
        </p:nvSpPr>
        <p:spPr bwMode="auto">
          <a:xfrm>
            <a:off x="487363" y="5303838"/>
            <a:ext cx="1655762" cy="40005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</a:rPr>
              <a:t>13</a:t>
            </a:r>
            <a:r>
              <a:rPr lang="pt-BR" sz="2000" b="1" baseline="-25000" dirty="0">
                <a:latin typeface="Courier New" pitchFamily="49" charset="0"/>
              </a:rPr>
              <a:t>D </a:t>
            </a:r>
            <a:r>
              <a:rPr lang="pt-BR" sz="2000" b="1" dirty="0">
                <a:latin typeface="Courier New" pitchFamily="49" charset="0"/>
              </a:rPr>
              <a:t>=</a:t>
            </a: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</a:rPr>
              <a:t>1101</a:t>
            </a:r>
            <a:r>
              <a:rPr lang="pt-BR" sz="2000" b="1" baseline="-25000" dirty="0">
                <a:latin typeface="Courier New" pitchFamily="49" charset="0"/>
              </a:rPr>
              <a:t>B</a:t>
            </a:r>
            <a:endParaRPr lang="pt-BR" sz="2000" b="1" baseline="-25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o tipo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dirty="0">
                <a:latin typeface="Arial Narrow" pitchFamily="34" charset="0"/>
              </a:rPr>
              <a:t> e suas operações são definidos no arquivo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pilha.h</a:t>
            </a:r>
            <a:r>
              <a:rPr lang="pt-BR" dirty="0">
                <a:latin typeface="Arial Narrow" pitchFamily="34" charset="0"/>
              </a:rPr>
              <a:t>?</a:t>
            </a:r>
          </a:p>
        </p:txBody>
      </p:sp>
      <p:grpSp>
        <p:nvGrpSpPr>
          <p:cNvPr id="8195" name="Grupo 35"/>
          <p:cNvGrpSpPr>
            <a:grpSpLocks/>
          </p:cNvGrpSpPr>
          <p:nvPr/>
        </p:nvGrpSpPr>
        <p:grpSpPr bwMode="auto">
          <a:xfrm>
            <a:off x="425450" y="1019175"/>
            <a:ext cx="8243888" cy="4751388"/>
            <a:chOff x="425450" y="3536295"/>
            <a:chExt cx="8243888" cy="4751914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9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Inversão de cadeia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214"/>
              <a:ext cx="8243888" cy="435499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19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DFEA3-335A-40B6-A2B4-F1D2B91AC5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4451350" y="1414463"/>
            <a:ext cx="4217988" cy="435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defRPr/>
            </a:pPr>
            <a:r>
              <a: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"pilha.h"</a:t>
            </a:r>
          </a:p>
          <a:p>
            <a:pPr>
              <a:spcBef>
                <a:spcPts val="600"/>
              </a:spcBef>
              <a:defRPr/>
            </a:pP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(void) {</a:t>
            </a:r>
            <a:endParaRPr lang="pt-BR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513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513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"Cadeia? 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c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"Inverso: 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"%c"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"\n"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6" name="Conector reto 45"/>
          <p:cNvCxnSpPr/>
          <p:nvPr/>
        </p:nvCxnSpPr>
        <p:spPr>
          <a:xfrm rot="16200000" flipH="1">
            <a:off x="2037557" y="3593306"/>
            <a:ext cx="4356100" cy="158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AutoShape 36"/>
          <p:cNvCxnSpPr>
            <a:cxnSpLocks noChangeShapeType="1"/>
          </p:cNvCxnSpPr>
          <p:nvPr/>
        </p:nvCxnSpPr>
        <p:spPr bwMode="auto">
          <a:xfrm flipV="1">
            <a:off x="1698625" y="2287588"/>
            <a:ext cx="268288" cy="230187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8202" name="Grupo 130"/>
          <p:cNvGrpSpPr>
            <a:grpSpLocks/>
          </p:cNvGrpSpPr>
          <p:nvPr/>
        </p:nvGrpSpPr>
        <p:grpSpPr bwMode="auto">
          <a:xfrm>
            <a:off x="1555750" y="1785938"/>
            <a:ext cx="1658938" cy="857250"/>
            <a:chOff x="1285852" y="2071678"/>
            <a:chExt cx="1659537" cy="857256"/>
          </a:xfrm>
        </p:grpSpPr>
        <p:grpSp>
          <p:nvGrpSpPr>
            <p:cNvPr id="8255" name="Grupo 128"/>
            <p:cNvGrpSpPr>
              <a:grpSpLocks/>
            </p:cNvGrpSpPr>
            <p:nvPr/>
          </p:nvGrpSpPr>
          <p:grpSpPr bwMode="auto">
            <a:xfrm>
              <a:off x="1285852" y="2071678"/>
              <a:ext cx="1659537" cy="501540"/>
              <a:chOff x="1285852" y="2071678"/>
              <a:chExt cx="1659537" cy="501540"/>
            </a:xfrm>
          </p:grpSpPr>
          <p:sp>
            <p:nvSpPr>
              <p:cNvPr id="8257" name="Rectangle 41"/>
              <p:cNvSpPr>
                <a:spLocks noChangeArrowheads="1"/>
              </p:cNvSpPr>
              <p:nvPr/>
            </p:nvSpPr>
            <p:spPr bwMode="auto">
              <a:xfrm>
                <a:off x="1555141" y="2071678"/>
                <a:ext cx="252000" cy="252000"/>
              </a:xfrm>
              <a:prstGeom prst="rect">
                <a:avLst/>
              </a:prstGeom>
              <a:solidFill>
                <a:srgbClr val="DDFF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R</a:t>
                </a:r>
                <a:endParaRPr lang="pt-BR" b="1"/>
              </a:p>
            </p:txBody>
          </p:sp>
          <p:sp>
            <p:nvSpPr>
              <p:cNvPr id="8258" name="Rectangle 41"/>
              <p:cNvSpPr>
                <a:spLocks noChangeArrowheads="1"/>
              </p:cNvSpPr>
              <p:nvPr/>
            </p:nvSpPr>
            <p:spPr bwMode="auto">
              <a:xfrm>
                <a:off x="1835587" y="2071678"/>
                <a:ext cx="252000" cy="252000"/>
              </a:xfrm>
              <a:prstGeom prst="rect">
                <a:avLst/>
              </a:prstGeom>
              <a:solidFill>
                <a:srgbClr val="DDFF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O</a:t>
                </a:r>
                <a:endParaRPr lang="pt-BR" b="1"/>
              </a:p>
            </p:txBody>
          </p:sp>
          <p:sp>
            <p:nvSpPr>
              <p:cNvPr id="8259" name="Rectangle 41"/>
              <p:cNvSpPr>
                <a:spLocks noChangeArrowheads="1"/>
              </p:cNvSpPr>
              <p:nvPr/>
            </p:nvSpPr>
            <p:spPr bwMode="auto">
              <a:xfrm>
                <a:off x="2116033" y="2071678"/>
                <a:ext cx="252000" cy="252000"/>
              </a:xfrm>
              <a:prstGeom prst="rect">
                <a:avLst/>
              </a:prstGeom>
              <a:solidFill>
                <a:srgbClr val="DDFF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M</a:t>
                </a:r>
                <a:endParaRPr lang="pt-BR" b="1"/>
              </a:p>
            </p:txBody>
          </p:sp>
          <p:sp>
            <p:nvSpPr>
              <p:cNvPr id="8260" name="Rectangle 41"/>
              <p:cNvSpPr>
                <a:spLocks noChangeArrowheads="1"/>
              </p:cNvSpPr>
              <p:nvPr/>
            </p:nvSpPr>
            <p:spPr bwMode="auto">
              <a:xfrm>
                <a:off x="2396479" y="2071678"/>
                <a:ext cx="252000" cy="252000"/>
              </a:xfrm>
              <a:prstGeom prst="rect">
                <a:avLst/>
              </a:prstGeom>
              <a:solidFill>
                <a:srgbClr val="DDFF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A</a:t>
                </a:r>
                <a:endParaRPr lang="pt-BR" b="1"/>
              </a:p>
            </p:txBody>
          </p:sp>
          <p:sp>
            <p:nvSpPr>
              <p:cNvPr id="8261" name="Rectangle 41"/>
              <p:cNvSpPr>
                <a:spLocks noChangeArrowheads="1"/>
              </p:cNvSpPr>
              <p:nvPr/>
            </p:nvSpPr>
            <p:spPr bwMode="auto">
              <a:xfrm>
                <a:off x="2676926" y="2071678"/>
                <a:ext cx="252000" cy="252000"/>
              </a:xfrm>
              <a:prstGeom prst="rect">
                <a:avLst/>
              </a:prstGeom>
              <a:solidFill>
                <a:srgbClr val="DDFF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500" b="1">
                    <a:solidFill>
                      <a:srgbClr val="FF0000"/>
                    </a:solidFill>
                    <a:latin typeface="Courier New" pitchFamily="49" charset="0"/>
                  </a:rPr>
                  <a:t>\0</a:t>
                </a:r>
                <a:endParaRPr lang="pt-BR" sz="15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262" name="Rectangle 41"/>
              <p:cNvSpPr>
                <a:spLocks noChangeArrowheads="1"/>
              </p:cNvSpPr>
              <p:nvPr/>
            </p:nvSpPr>
            <p:spPr bwMode="auto">
              <a:xfrm>
                <a:off x="1571604" y="2321218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0</a:t>
                </a:r>
                <a:endParaRPr lang="pt-BR" sz="1600" b="1"/>
              </a:p>
            </p:txBody>
          </p:sp>
          <p:sp>
            <p:nvSpPr>
              <p:cNvPr id="8263" name="Rectangle 41"/>
              <p:cNvSpPr>
                <a:spLocks noChangeArrowheads="1"/>
              </p:cNvSpPr>
              <p:nvPr/>
            </p:nvSpPr>
            <p:spPr bwMode="auto">
              <a:xfrm>
                <a:off x="1852050" y="2321218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1</a:t>
                </a:r>
                <a:endParaRPr lang="pt-BR" sz="1600" b="1"/>
              </a:p>
            </p:txBody>
          </p:sp>
          <p:sp>
            <p:nvSpPr>
              <p:cNvPr id="8264" name="Rectangle 41"/>
              <p:cNvSpPr>
                <a:spLocks noChangeArrowheads="1"/>
              </p:cNvSpPr>
              <p:nvPr/>
            </p:nvSpPr>
            <p:spPr bwMode="auto">
              <a:xfrm>
                <a:off x="2132496" y="2321218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2</a:t>
                </a:r>
                <a:endParaRPr lang="pt-BR" sz="1600" b="1"/>
              </a:p>
            </p:txBody>
          </p:sp>
          <p:sp>
            <p:nvSpPr>
              <p:cNvPr id="8265" name="Rectangle 41"/>
              <p:cNvSpPr>
                <a:spLocks noChangeArrowheads="1"/>
              </p:cNvSpPr>
              <p:nvPr/>
            </p:nvSpPr>
            <p:spPr bwMode="auto">
              <a:xfrm>
                <a:off x="2412942" y="2321218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3</a:t>
                </a:r>
                <a:endParaRPr lang="pt-BR" sz="1600" b="1"/>
              </a:p>
            </p:txBody>
          </p:sp>
          <p:sp>
            <p:nvSpPr>
              <p:cNvPr id="8266" name="Rectangle 41"/>
              <p:cNvSpPr>
                <a:spLocks noChangeArrowheads="1"/>
              </p:cNvSpPr>
              <p:nvPr/>
            </p:nvSpPr>
            <p:spPr bwMode="auto">
              <a:xfrm>
                <a:off x="2693389" y="2321218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4</a:t>
                </a:r>
                <a:endParaRPr lang="pt-BR" sz="1600" b="1"/>
              </a:p>
            </p:txBody>
          </p:sp>
          <p:sp>
            <p:nvSpPr>
              <p:cNvPr id="8267" name="Rectangle 41"/>
              <p:cNvSpPr>
                <a:spLocks noChangeArrowheads="1"/>
              </p:cNvSpPr>
              <p:nvPr/>
            </p:nvSpPr>
            <p:spPr bwMode="auto">
              <a:xfrm>
                <a:off x="1285852" y="2082205"/>
                <a:ext cx="252000" cy="2520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 b="1">
                    <a:latin typeface="Courier New" pitchFamily="49" charset="0"/>
                  </a:rPr>
                  <a:t>c:</a:t>
                </a:r>
                <a:endParaRPr lang="pt-BR" sz="1600" b="1"/>
              </a:p>
            </p:txBody>
          </p:sp>
        </p:grpSp>
        <p:sp>
          <p:nvSpPr>
            <p:cNvPr id="8256" name="Rectangle 41"/>
            <p:cNvSpPr>
              <a:spLocks noChangeArrowheads="1"/>
            </p:cNvSpPr>
            <p:nvPr/>
          </p:nvSpPr>
          <p:spPr bwMode="auto">
            <a:xfrm>
              <a:off x="1285852" y="2676934"/>
              <a:ext cx="144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i</a:t>
              </a:r>
              <a:endParaRPr lang="pt-BR" sz="1600" b="1"/>
            </a:p>
          </p:txBody>
        </p:sp>
      </p:grpSp>
      <p:grpSp>
        <p:nvGrpSpPr>
          <p:cNvPr id="8203" name="Grupo 76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53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8254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grpSp>
        <p:nvGrpSpPr>
          <p:cNvPr id="8" name="Grupo 77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50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51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52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9" name="Grupo 84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46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47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48" name="Rectangle 41"/>
            <p:cNvSpPr>
              <a:spLocks noChangeArrowheads="1"/>
            </p:cNvSpPr>
            <p:nvPr/>
          </p:nvSpPr>
          <p:spPr bwMode="auto">
            <a:xfrm>
              <a:off x="998064" y="4496909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O</a:t>
              </a:r>
              <a:endParaRPr lang="pt-BR" b="1"/>
            </a:p>
          </p:txBody>
        </p:sp>
        <p:sp>
          <p:nvSpPr>
            <p:cNvPr id="8249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0" name="Grupo 92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41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42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43" name="Rectangle 41"/>
            <p:cNvSpPr>
              <a:spLocks noChangeArrowheads="1"/>
            </p:cNvSpPr>
            <p:nvPr/>
          </p:nvSpPr>
          <p:spPr bwMode="auto">
            <a:xfrm>
              <a:off x="998064" y="4496909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O</a:t>
              </a:r>
              <a:endParaRPr lang="pt-BR" b="1"/>
            </a:p>
          </p:txBody>
        </p:sp>
        <p:sp>
          <p:nvSpPr>
            <p:cNvPr id="8244" name="Rectangle 41"/>
            <p:cNvSpPr>
              <a:spLocks noChangeArrowheads="1"/>
            </p:cNvSpPr>
            <p:nvPr/>
          </p:nvSpPr>
          <p:spPr bwMode="auto">
            <a:xfrm>
              <a:off x="998064" y="421115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M</a:t>
              </a:r>
              <a:endParaRPr lang="pt-BR" b="1"/>
            </a:p>
          </p:txBody>
        </p:sp>
        <p:sp>
          <p:nvSpPr>
            <p:cNvPr id="8245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1" name="Grupo 99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35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36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37" name="Rectangle 41"/>
            <p:cNvSpPr>
              <a:spLocks noChangeArrowheads="1"/>
            </p:cNvSpPr>
            <p:nvPr/>
          </p:nvSpPr>
          <p:spPr bwMode="auto">
            <a:xfrm>
              <a:off x="998064" y="4496909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O</a:t>
              </a:r>
              <a:endParaRPr lang="pt-BR" b="1"/>
            </a:p>
          </p:txBody>
        </p:sp>
        <p:sp>
          <p:nvSpPr>
            <p:cNvPr id="8238" name="Rectangle 41"/>
            <p:cNvSpPr>
              <a:spLocks noChangeArrowheads="1"/>
            </p:cNvSpPr>
            <p:nvPr/>
          </p:nvSpPr>
          <p:spPr bwMode="auto">
            <a:xfrm>
              <a:off x="998064" y="421115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M</a:t>
              </a:r>
              <a:endParaRPr lang="pt-BR" b="1"/>
            </a:p>
          </p:txBody>
        </p:sp>
        <p:sp>
          <p:nvSpPr>
            <p:cNvPr id="8239" name="Rectangle 41"/>
            <p:cNvSpPr>
              <a:spLocks noChangeArrowheads="1"/>
            </p:cNvSpPr>
            <p:nvPr/>
          </p:nvSpPr>
          <p:spPr bwMode="auto">
            <a:xfrm>
              <a:off x="998064" y="3925405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A</a:t>
              </a:r>
              <a:endParaRPr lang="pt-BR" b="1"/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cxnSp>
        <p:nvCxnSpPr>
          <p:cNvPr id="110" name="AutoShape 36"/>
          <p:cNvCxnSpPr>
            <a:cxnSpLocks noChangeShapeType="1"/>
          </p:cNvCxnSpPr>
          <p:nvPr/>
        </p:nvCxnSpPr>
        <p:spPr bwMode="auto">
          <a:xfrm flipV="1">
            <a:off x="1698625" y="2287588"/>
            <a:ext cx="549275" cy="230187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1" name="AutoShape 36"/>
          <p:cNvCxnSpPr>
            <a:cxnSpLocks noChangeShapeType="1"/>
          </p:cNvCxnSpPr>
          <p:nvPr/>
        </p:nvCxnSpPr>
        <p:spPr bwMode="auto">
          <a:xfrm flipV="1">
            <a:off x="1698625" y="2287588"/>
            <a:ext cx="828675" cy="230187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6" name="AutoShape 36"/>
          <p:cNvCxnSpPr>
            <a:cxnSpLocks noChangeShapeType="1"/>
          </p:cNvCxnSpPr>
          <p:nvPr/>
        </p:nvCxnSpPr>
        <p:spPr bwMode="auto">
          <a:xfrm flipV="1">
            <a:off x="1698625" y="2287588"/>
            <a:ext cx="1109663" cy="230187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9" name="AutoShape 36"/>
          <p:cNvCxnSpPr>
            <a:cxnSpLocks noChangeShapeType="1"/>
          </p:cNvCxnSpPr>
          <p:nvPr/>
        </p:nvCxnSpPr>
        <p:spPr bwMode="auto">
          <a:xfrm flipV="1">
            <a:off x="1698625" y="2287588"/>
            <a:ext cx="1390650" cy="230187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212" name="Rectangle 41"/>
          <p:cNvSpPr>
            <a:spLocks noChangeArrowheads="1"/>
          </p:cNvSpPr>
          <p:nvPr/>
        </p:nvSpPr>
        <p:spPr bwMode="auto">
          <a:xfrm>
            <a:off x="2571750" y="4891088"/>
            <a:ext cx="1260475" cy="395287"/>
          </a:xfrm>
          <a:prstGeom prst="rect">
            <a:avLst/>
          </a:prstGeom>
          <a:solidFill>
            <a:srgbClr val="E5F1F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grpSp>
        <p:nvGrpSpPr>
          <p:cNvPr id="12" name="Grupo 131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30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31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32" name="Rectangle 41"/>
            <p:cNvSpPr>
              <a:spLocks noChangeArrowheads="1"/>
            </p:cNvSpPr>
            <p:nvPr/>
          </p:nvSpPr>
          <p:spPr bwMode="auto">
            <a:xfrm>
              <a:off x="998064" y="4496909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O</a:t>
              </a:r>
              <a:endParaRPr lang="pt-BR" b="1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998064" y="421115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M</a:t>
              </a:r>
              <a:endParaRPr lang="pt-BR" b="1"/>
            </a:p>
          </p:txBody>
        </p:sp>
        <p:sp>
          <p:nvSpPr>
            <p:cNvPr id="8234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2660650" y="4968875"/>
            <a:ext cx="252413" cy="2524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A</a:t>
            </a:r>
            <a:endParaRPr lang="pt-BR" b="1"/>
          </a:p>
        </p:txBody>
      </p:sp>
      <p:grpSp>
        <p:nvGrpSpPr>
          <p:cNvPr id="13" name="Grupo 139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26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27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28" name="Rectangle 41"/>
            <p:cNvSpPr>
              <a:spLocks noChangeArrowheads="1"/>
            </p:cNvSpPr>
            <p:nvPr/>
          </p:nvSpPr>
          <p:spPr bwMode="auto">
            <a:xfrm>
              <a:off x="998064" y="4496909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O</a:t>
              </a:r>
              <a:endParaRPr lang="pt-BR" b="1"/>
            </a:p>
          </p:txBody>
        </p:sp>
        <p:sp>
          <p:nvSpPr>
            <p:cNvPr id="8229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46" name="Rectangle 41"/>
          <p:cNvSpPr>
            <a:spLocks noChangeArrowheads="1"/>
          </p:cNvSpPr>
          <p:nvPr/>
        </p:nvSpPr>
        <p:spPr bwMode="auto">
          <a:xfrm>
            <a:off x="2941638" y="4968875"/>
            <a:ext cx="252412" cy="2524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M</a:t>
            </a:r>
            <a:endParaRPr lang="pt-BR" b="1"/>
          </a:p>
        </p:txBody>
      </p:sp>
      <p:grpSp>
        <p:nvGrpSpPr>
          <p:cNvPr id="14" name="Grupo 146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23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24" name="Rectangle 41"/>
            <p:cNvSpPr>
              <a:spLocks noChangeArrowheads="1"/>
            </p:cNvSpPr>
            <p:nvPr/>
          </p:nvSpPr>
          <p:spPr bwMode="auto">
            <a:xfrm>
              <a:off x="991125" y="4778727"/>
              <a:ext cx="252000" cy="252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R</a:t>
              </a:r>
              <a:endParaRPr lang="pt-BR" b="1"/>
            </a:p>
          </p:txBody>
        </p:sp>
        <p:sp>
          <p:nvSpPr>
            <p:cNvPr id="8225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52" name="Rectangle 41"/>
          <p:cNvSpPr>
            <a:spLocks noChangeArrowheads="1"/>
          </p:cNvSpPr>
          <p:nvPr/>
        </p:nvSpPr>
        <p:spPr bwMode="auto">
          <a:xfrm>
            <a:off x="3222625" y="4968875"/>
            <a:ext cx="250825" cy="2524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O</a:t>
            </a:r>
            <a:endParaRPr lang="pt-BR" b="1"/>
          </a:p>
        </p:txBody>
      </p:sp>
      <p:grpSp>
        <p:nvGrpSpPr>
          <p:cNvPr id="15" name="Grupo 152"/>
          <p:cNvGrpSpPr>
            <a:grpSpLocks/>
          </p:cNvGrpSpPr>
          <p:nvPr/>
        </p:nvGrpSpPr>
        <p:grpSpPr bwMode="auto">
          <a:xfrm>
            <a:off x="714375" y="3594100"/>
            <a:ext cx="563563" cy="1692275"/>
            <a:chOff x="721836" y="3380074"/>
            <a:chExt cx="564016" cy="1692000"/>
          </a:xfrm>
        </p:grpSpPr>
        <p:sp>
          <p:nvSpPr>
            <p:cNvPr id="8221" name="Rectangle 41"/>
            <p:cNvSpPr>
              <a:spLocks noChangeArrowheads="1"/>
            </p:cNvSpPr>
            <p:nvPr/>
          </p:nvSpPr>
          <p:spPr bwMode="auto">
            <a:xfrm>
              <a:off x="961852" y="3380074"/>
              <a:ext cx="324000" cy="16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8222" name="Rectangle 41"/>
            <p:cNvSpPr>
              <a:spLocks noChangeArrowheads="1"/>
            </p:cNvSpPr>
            <p:nvPr/>
          </p:nvSpPr>
          <p:spPr bwMode="auto">
            <a:xfrm>
              <a:off x="721836" y="4789254"/>
              <a:ext cx="2520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57" name="Rectangle 41"/>
          <p:cNvSpPr>
            <a:spLocks noChangeArrowheads="1"/>
          </p:cNvSpPr>
          <p:nvPr/>
        </p:nvSpPr>
        <p:spPr bwMode="auto">
          <a:xfrm>
            <a:off x="3502025" y="4968875"/>
            <a:ext cx="252413" cy="2524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R</a:t>
            </a:r>
            <a:endParaRPr lang="pt-B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39" grpId="0" animBg="1"/>
      <p:bldP spid="146" grpId="0" animBg="1"/>
      <p:bldP spid="152" grpId="0" animBg="1"/>
      <p:bldP spid="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tipo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pt-BR" dirty="0">
                <a:latin typeface="Arial Narrow" pitchFamily="34" charset="0"/>
              </a:rPr>
              <a:t> pode ser redefinido, em função da aplicação que usa o tipo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grpSp>
        <p:nvGrpSpPr>
          <p:cNvPr id="9219" name="Grupo 35"/>
          <p:cNvGrpSpPr>
            <a:grpSpLocks/>
          </p:cNvGrpSpPr>
          <p:nvPr/>
        </p:nvGrpSpPr>
        <p:grpSpPr bwMode="auto">
          <a:xfrm>
            <a:off x="425450" y="1019175"/>
            <a:ext cx="8243888" cy="2228850"/>
            <a:chOff x="425450" y="3536295"/>
            <a:chExt cx="8243888" cy="2228392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39996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 tipo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Pilha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088"/>
              <a:ext cx="8243888" cy="1831599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Itemp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pilha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max;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topo;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Itemp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item;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 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Pilha;</a:t>
              </a:r>
            </a:p>
          </p:txBody>
        </p:sp>
      </p:grpSp>
      <p:sp>
        <p:nvSpPr>
          <p:cNvPr id="922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0C0D99-96DB-4729-B144-4F4DA7763D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4" name="Texto explicativo em forma de nuvem 43"/>
          <p:cNvSpPr/>
          <p:nvPr/>
        </p:nvSpPr>
        <p:spPr>
          <a:xfrm>
            <a:off x="4286250" y="1785938"/>
            <a:ext cx="3714750" cy="1071562"/>
          </a:xfrm>
          <a:prstGeom prst="cloudCallout">
            <a:avLst>
              <a:gd name="adj1" fmla="val -76150"/>
              <a:gd name="adj2" fmla="val 68549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anchor="ctr"/>
          <a:lstStyle/>
          <a:p>
            <a:pPr algn="ctr">
              <a:defRPr/>
            </a:pP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Pilha  </a:t>
            </a:r>
            <a:r>
              <a:rPr lang="pt-B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pilha *</a:t>
            </a:r>
          </a:p>
        </p:txBody>
      </p:sp>
      <p:grpSp>
        <p:nvGrpSpPr>
          <p:cNvPr id="9224" name="Grupo 80"/>
          <p:cNvGrpSpPr>
            <a:grpSpLocks/>
          </p:cNvGrpSpPr>
          <p:nvPr/>
        </p:nvGrpSpPr>
        <p:grpSpPr bwMode="auto">
          <a:xfrm>
            <a:off x="1878013" y="4179888"/>
            <a:ext cx="5338762" cy="795337"/>
            <a:chOff x="1877885" y="4179803"/>
            <a:chExt cx="5339023" cy="795440"/>
          </a:xfrm>
        </p:grpSpPr>
        <p:grpSp>
          <p:nvGrpSpPr>
            <p:cNvPr id="9225" name="Grupo 76"/>
            <p:cNvGrpSpPr>
              <a:grpSpLocks/>
            </p:cNvGrpSpPr>
            <p:nvPr/>
          </p:nvGrpSpPr>
          <p:grpSpPr bwMode="auto">
            <a:xfrm>
              <a:off x="1877885" y="4179803"/>
              <a:ext cx="5339023" cy="795440"/>
              <a:chOff x="2143108" y="4178220"/>
              <a:chExt cx="5339023" cy="795440"/>
            </a:xfrm>
          </p:grpSpPr>
          <p:grpSp>
            <p:nvGrpSpPr>
              <p:cNvPr id="9227" name="Group 3"/>
              <p:cNvGrpSpPr>
                <a:grpSpLocks/>
              </p:cNvGrpSpPr>
              <p:nvPr/>
            </p:nvGrpSpPr>
            <p:grpSpPr bwMode="auto">
              <a:xfrm>
                <a:off x="2143108" y="4392618"/>
                <a:ext cx="621707" cy="392112"/>
                <a:chOff x="190" y="6940"/>
                <a:chExt cx="453" cy="286"/>
              </a:xfrm>
            </p:grpSpPr>
            <p:sp>
              <p:nvSpPr>
                <p:cNvPr id="9257" name="Rectangle 4"/>
                <p:cNvSpPr>
                  <a:spLocks noChangeArrowheads="1"/>
                </p:cNvSpPr>
                <p:nvPr/>
              </p:nvSpPr>
              <p:spPr bwMode="auto">
                <a:xfrm>
                  <a:off x="190" y="6965"/>
                  <a:ext cx="112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P</a:t>
                  </a:r>
                  <a:endParaRPr lang="pt-BR" sz="2000" b="1"/>
                </a:p>
              </p:txBody>
            </p:sp>
            <p:sp>
              <p:nvSpPr>
                <p:cNvPr id="9258" name="Rectangle 5"/>
                <p:cNvSpPr>
                  <a:spLocks noChangeArrowheads="1"/>
                </p:cNvSpPr>
                <p:nvPr/>
              </p:nvSpPr>
              <p:spPr bwMode="auto">
                <a:xfrm>
                  <a:off x="328" y="6940"/>
                  <a:ext cx="315" cy="286"/>
                </a:xfrm>
                <a:prstGeom prst="rect">
                  <a:avLst/>
                </a:prstGeom>
                <a:solidFill>
                  <a:srgbClr val="E6FEE9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10800" anchor="ctr"/>
                <a:lstStyle/>
                <a:p>
                  <a:pPr algn="ctr"/>
                  <a:endParaRPr lang="pt-BR" sz="1500"/>
                </a:p>
              </p:txBody>
            </p:sp>
          </p:grpSp>
          <p:grpSp>
            <p:nvGrpSpPr>
              <p:cNvPr id="9228" name="Grupo 47"/>
              <p:cNvGrpSpPr>
                <a:grpSpLocks/>
              </p:cNvGrpSpPr>
              <p:nvPr/>
            </p:nvGrpSpPr>
            <p:grpSpPr bwMode="auto">
              <a:xfrm>
                <a:off x="3292700" y="4178220"/>
                <a:ext cx="1370933" cy="792815"/>
                <a:chOff x="2844800" y="4538010"/>
                <a:chExt cx="1370933" cy="792815"/>
              </a:xfrm>
            </p:grpSpPr>
            <p:sp>
              <p:nvSpPr>
                <p:cNvPr id="9250" name="Rectangle 9"/>
                <p:cNvSpPr>
                  <a:spLocks noChangeArrowheads="1"/>
                </p:cNvSpPr>
                <p:nvPr/>
              </p:nvSpPr>
              <p:spPr bwMode="auto">
                <a:xfrm>
                  <a:off x="2844800" y="5136326"/>
                  <a:ext cx="432000" cy="194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3700</a:t>
                  </a:r>
                  <a:endParaRPr lang="pt-BR" sz="1100" b="1"/>
                </a:p>
              </p:txBody>
            </p:sp>
            <p:sp>
              <p:nvSpPr>
                <p:cNvPr id="9251" name="Rectangle 10"/>
                <p:cNvSpPr>
                  <a:spLocks noChangeArrowheads="1"/>
                </p:cNvSpPr>
                <p:nvPr/>
              </p:nvSpPr>
              <p:spPr bwMode="auto">
                <a:xfrm>
                  <a:off x="2844800" y="4744589"/>
                  <a:ext cx="468000" cy="391737"/>
                </a:xfrm>
                <a:prstGeom prst="rect">
                  <a:avLst/>
                </a:prstGeom>
                <a:gradFill rotWithShape="1">
                  <a:gsLst>
                    <a:gs pos="0">
                      <a:srgbClr val="E5E5F7"/>
                    </a:gs>
                    <a:gs pos="100000">
                      <a:srgbClr val="AAAAE4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9252" name="Rectangle 11"/>
                <p:cNvSpPr>
                  <a:spLocks noChangeArrowheads="1"/>
                </p:cNvSpPr>
                <p:nvPr/>
              </p:nvSpPr>
              <p:spPr bwMode="auto">
                <a:xfrm>
                  <a:off x="2862800" y="453938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max</a:t>
                  </a:r>
                  <a:endParaRPr lang="pt-BR" sz="1300" b="1"/>
                </a:p>
              </p:txBody>
            </p:sp>
            <p:sp>
              <p:nvSpPr>
                <p:cNvPr id="9253" name="Rectangle 13"/>
                <p:cNvSpPr>
                  <a:spLocks noChangeArrowheads="1"/>
                </p:cNvSpPr>
                <p:nvPr/>
              </p:nvSpPr>
              <p:spPr bwMode="auto">
                <a:xfrm>
                  <a:off x="3313011" y="4744589"/>
                  <a:ext cx="468000" cy="391737"/>
                </a:xfrm>
                <a:prstGeom prst="rect">
                  <a:avLst/>
                </a:prstGeom>
                <a:gradFill rotWithShape="1">
                  <a:gsLst>
                    <a:gs pos="0">
                      <a:srgbClr val="E5E5F7"/>
                    </a:gs>
                    <a:gs pos="100000">
                      <a:srgbClr val="AAAAE4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9254" name="Rectangle 15"/>
                <p:cNvSpPr>
                  <a:spLocks noChangeArrowheads="1"/>
                </p:cNvSpPr>
                <p:nvPr/>
              </p:nvSpPr>
              <p:spPr bwMode="auto">
                <a:xfrm>
                  <a:off x="3783733" y="4744589"/>
                  <a:ext cx="432000" cy="391737"/>
                </a:xfrm>
                <a:prstGeom prst="rect">
                  <a:avLst/>
                </a:prstGeom>
                <a:solidFill>
                  <a:srgbClr val="E6FEE9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108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9255" name="Rectangle 17"/>
                <p:cNvSpPr>
                  <a:spLocks noChangeArrowheads="1"/>
                </p:cNvSpPr>
                <p:nvPr/>
              </p:nvSpPr>
              <p:spPr bwMode="auto">
                <a:xfrm>
                  <a:off x="3331011" y="453801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topo</a:t>
                  </a:r>
                  <a:endParaRPr lang="pt-BR" sz="1300" b="1"/>
                </a:p>
              </p:txBody>
            </p:sp>
            <p:sp>
              <p:nvSpPr>
                <p:cNvPr id="9256" name="Rectangle 18"/>
                <p:cNvSpPr>
                  <a:spLocks noChangeArrowheads="1"/>
                </p:cNvSpPr>
                <p:nvPr/>
              </p:nvSpPr>
              <p:spPr bwMode="auto">
                <a:xfrm>
                  <a:off x="3783733" y="453801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item</a:t>
                  </a:r>
                  <a:endParaRPr lang="pt-BR" sz="1300" b="1"/>
                </a:p>
              </p:txBody>
            </p:sp>
          </p:grpSp>
          <p:grpSp>
            <p:nvGrpSpPr>
              <p:cNvPr id="9229" name="Grupo 55"/>
              <p:cNvGrpSpPr>
                <a:grpSpLocks/>
              </p:cNvGrpSpPr>
              <p:nvPr/>
            </p:nvGrpSpPr>
            <p:grpSpPr bwMode="auto">
              <a:xfrm>
                <a:off x="2417514" y="4497864"/>
                <a:ext cx="875676" cy="170007"/>
                <a:chOff x="1969124" y="5540317"/>
                <a:chExt cx="875676" cy="170007"/>
              </a:xfrm>
            </p:grpSpPr>
            <p:sp>
              <p:nvSpPr>
                <p:cNvPr id="9248" name="Rectangle 6"/>
                <p:cNvSpPr>
                  <a:spLocks noChangeArrowheads="1"/>
                </p:cNvSpPr>
                <p:nvPr/>
              </p:nvSpPr>
              <p:spPr bwMode="auto">
                <a:xfrm>
                  <a:off x="1969124" y="5540317"/>
                  <a:ext cx="331633" cy="170007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18000" bIns="0">
                  <a:sp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3700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249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311720" y="5623949"/>
                  <a:ext cx="533080" cy="1371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  <p:sp>
            <p:nvSpPr>
              <p:cNvPr id="9230" name="Rectangle 14"/>
              <p:cNvSpPr>
                <a:spLocks noChangeArrowheads="1"/>
              </p:cNvSpPr>
              <p:nvPr/>
            </p:nvSpPr>
            <p:spPr bwMode="auto">
              <a:xfrm>
                <a:off x="3828344" y="4437077"/>
                <a:ext cx="324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231" name="Grupo 59"/>
              <p:cNvGrpSpPr>
                <a:grpSpLocks/>
              </p:cNvGrpSpPr>
              <p:nvPr/>
            </p:nvGrpSpPr>
            <p:grpSpPr bwMode="auto">
              <a:xfrm>
                <a:off x="4274902" y="4188608"/>
                <a:ext cx="3207229" cy="785052"/>
                <a:chOff x="3795147" y="4537853"/>
                <a:chExt cx="3207229" cy="785052"/>
              </a:xfrm>
            </p:grpSpPr>
            <p:grpSp>
              <p:nvGrpSpPr>
                <p:cNvPr id="9233" name="Group 19"/>
                <p:cNvGrpSpPr>
                  <a:grpSpLocks/>
                </p:cNvGrpSpPr>
                <p:nvPr/>
              </p:nvGrpSpPr>
              <p:grpSpPr bwMode="auto">
                <a:xfrm>
                  <a:off x="4670336" y="4537853"/>
                  <a:ext cx="2332040" cy="785052"/>
                  <a:chOff x="2583" y="6794"/>
                  <a:chExt cx="1700" cy="573"/>
                </a:xfrm>
              </p:grpSpPr>
              <p:sp>
                <p:nvSpPr>
                  <p:cNvPr id="923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7225"/>
                    <a:ext cx="340" cy="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b"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pt-BR" sz="1100" b="1">
                        <a:latin typeface="Century Gothic" pitchFamily="34" charset="0"/>
                      </a:rPr>
                      <a:t>1900</a:t>
                    </a:r>
                    <a:endParaRPr lang="pt-BR" sz="1100" b="1"/>
                  </a:p>
                </p:txBody>
              </p:sp>
              <p:sp>
                <p:nvSpPr>
                  <p:cNvPr id="923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a</a:t>
                    </a:r>
                    <a:endParaRPr lang="pt-BR" sz="2000"/>
                  </a:p>
                </p:txBody>
              </p:sp>
              <p:sp>
                <p:nvSpPr>
                  <p:cNvPr id="923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6794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0</a:t>
                    </a:r>
                    <a:endParaRPr lang="pt-BR" sz="1400" b="1"/>
                  </a:p>
                </p:txBody>
              </p:sp>
              <p:sp>
                <p:nvSpPr>
                  <p:cNvPr id="924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b</a:t>
                    </a:r>
                    <a:endParaRPr lang="pt-BR" sz="2000"/>
                  </a:p>
                </p:txBody>
              </p:sp>
              <p:sp>
                <p:nvSpPr>
                  <p:cNvPr id="924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92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1</a:t>
                    </a:r>
                    <a:endParaRPr lang="pt-BR" sz="1400" b="1"/>
                  </a:p>
                </p:txBody>
              </p:sp>
              <p:sp>
                <p:nvSpPr>
                  <p:cNvPr id="924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  <a:cs typeface="Courier New" pitchFamily="49" charset="0"/>
                      </a:rPr>
                      <a:t>c</a:t>
                    </a:r>
                  </a:p>
                </p:txBody>
              </p:sp>
              <p:sp>
                <p:nvSpPr>
                  <p:cNvPr id="9243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2</a:t>
                    </a:r>
                    <a:endParaRPr lang="pt-BR" sz="1400" b="1"/>
                  </a:p>
                </p:txBody>
              </p:sp>
              <p:sp>
                <p:nvSpPr>
                  <p:cNvPr id="924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endParaRPr lang="pt-BR" sz="1500"/>
                  </a:p>
                </p:txBody>
              </p:sp>
              <p:sp>
                <p:nvSpPr>
                  <p:cNvPr id="924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3</a:t>
                    </a:r>
                    <a:endParaRPr lang="pt-BR" sz="1400" b="1"/>
                  </a:p>
                </p:txBody>
              </p:sp>
              <p:sp>
                <p:nvSpPr>
                  <p:cNvPr id="924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94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endParaRPr lang="pt-BR" sz="1500"/>
                  </a:p>
                </p:txBody>
              </p:sp>
              <p:sp>
                <p:nvSpPr>
                  <p:cNvPr id="924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4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4</a:t>
                    </a:r>
                    <a:endParaRPr lang="pt-BR" sz="1400" b="1"/>
                  </a:p>
                </p:txBody>
              </p:sp>
            </p:grpSp>
            <p:grpSp>
              <p:nvGrpSpPr>
                <p:cNvPr id="9234" name="Grupo 71"/>
                <p:cNvGrpSpPr>
                  <a:grpSpLocks/>
                </p:cNvGrpSpPr>
                <p:nvPr/>
              </p:nvGrpSpPr>
              <p:grpSpPr bwMode="auto">
                <a:xfrm>
                  <a:off x="3795147" y="4855641"/>
                  <a:ext cx="859682" cy="167953"/>
                  <a:chOff x="5369696" y="4855641"/>
                  <a:chExt cx="859682" cy="167953"/>
                </a:xfrm>
              </p:grpSpPr>
              <p:sp>
                <p:nvSpPr>
                  <p:cNvPr id="923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369696" y="4855641"/>
                    <a:ext cx="343324" cy="167953"/>
                  </a:xfrm>
                  <a:prstGeom prst="rect">
                    <a:avLst/>
                  </a:prstGeom>
                  <a:solidFill>
                    <a:srgbClr val="E6FEE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18000" bIns="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100" b="1">
                        <a:solidFill>
                          <a:srgbClr val="FF0000"/>
                        </a:solidFill>
                        <a:latin typeface="Century Gothic" pitchFamily="34" charset="0"/>
                      </a:rPr>
                      <a:t>1900</a:t>
                    </a:r>
                    <a:endParaRPr lang="pt-BR" sz="1100" b="1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236" name="AutoShape 31"/>
                  <p:cNvCxnSpPr>
                    <a:cxnSpLocks noChangeShapeType="1"/>
                    <a:stCxn id="9235" idx="3"/>
                  </p:cNvCxnSpPr>
                  <p:nvPr/>
                </p:nvCxnSpPr>
                <p:spPr bwMode="auto">
                  <a:xfrm>
                    <a:off x="5713018" y="4940301"/>
                    <a:ext cx="516360" cy="1365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:ln>
                </p:spPr>
              </p:cxnSp>
            </p:grpSp>
          </p:grpSp>
          <p:sp>
            <p:nvSpPr>
              <p:cNvPr id="9232" name="Rectangle 36"/>
              <p:cNvSpPr>
                <a:spLocks noChangeArrowheads="1"/>
              </p:cNvSpPr>
              <p:nvPr/>
            </p:nvSpPr>
            <p:spPr bwMode="auto">
              <a:xfrm>
                <a:off x="3444541" y="4437077"/>
                <a:ext cx="1714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cxnSp>
          <p:nvCxnSpPr>
            <p:cNvPr id="9226" name="AutoShape 16"/>
            <p:cNvCxnSpPr>
              <a:cxnSpLocks noChangeShapeType="1"/>
              <a:stCxn id="9230" idx="2"/>
              <a:endCxn id="9242" idx="2"/>
            </p:cNvCxnSpPr>
            <p:nvPr/>
          </p:nvCxnSpPr>
          <p:spPr bwMode="auto">
            <a:xfrm rot="16200000" flipH="1">
              <a:off x="4860311" y="3591469"/>
              <a:ext cx="55386" cy="2325767"/>
            </a:xfrm>
            <a:prstGeom prst="bentConnector3">
              <a:avLst>
                <a:gd name="adj1" fmla="val 512741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 type="none" w="sm" len="sm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nome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dirty="0">
                <a:latin typeface="Arial Narrow" pitchFamily="34" charset="0"/>
              </a:rPr>
              <a:t> identifica o tipo, enquanto o nome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dirty="0">
                <a:latin typeface="Arial Narrow" pitchFamily="34" charset="0"/>
              </a:rPr>
              <a:t> identifica a função!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5.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Criação de pilha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0320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Pilha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Pilha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(sizeof(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max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topo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*sizeof(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024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EAD797-C676-4F61-92E0-A2863D6FD9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8" name="CaixaDeTexto 9"/>
          <p:cNvSpPr txBox="1">
            <a:spLocks noChangeArrowheads="1"/>
          </p:cNvSpPr>
          <p:nvPr/>
        </p:nvSpPr>
        <p:spPr bwMode="auto">
          <a:xfrm>
            <a:off x="5929313" y="3043238"/>
            <a:ext cx="2695575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latin typeface="Courier New" pitchFamily="49" charset="0"/>
              </a:rPr>
              <a:t>Pilha Q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</a:rPr>
              <a:t>5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</a:rPr>
              <a:t>;</a:t>
            </a:r>
            <a:endParaRPr lang="pt-BR" b="1" baseline="-25000" dirty="0">
              <a:latin typeface="Arial" pitchFamily="34" charset="0"/>
            </a:endParaRPr>
          </a:p>
        </p:txBody>
      </p:sp>
      <p:sp>
        <p:nvSpPr>
          <p:cNvPr id="57" name="Seta para a direita 56"/>
          <p:cNvSpPr/>
          <p:nvPr/>
        </p:nvSpPr>
        <p:spPr>
          <a:xfrm>
            <a:off x="473075" y="1500188"/>
            <a:ext cx="214313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Seta para a direita 57"/>
          <p:cNvSpPr/>
          <p:nvPr/>
        </p:nvSpPr>
        <p:spPr>
          <a:xfrm>
            <a:off x="473075" y="17716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Seta para a direita 58"/>
          <p:cNvSpPr/>
          <p:nvPr/>
        </p:nvSpPr>
        <p:spPr>
          <a:xfrm>
            <a:off x="473075" y="2043113"/>
            <a:ext cx="214313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Seta para a direita 59"/>
          <p:cNvSpPr/>
          <p:nvPr/>
        </p:nvSpPr>
        <p:spPr>
          <a:xfrm>
            <a:off x="473075" y="2314575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Seta para a direita 60"/>
          <p:cNvSpPr/>
          <p:nvPr/>
        </p:nvSpPr>
        <p:spPr>
          <a:xfrm>
            <a:off x="473075" y="2586038"/>
            <a:ext cx="214313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2" name="Seta para a direita 61"/>
          <p:cNvSpPr/>
          <p:nvPr/>
        </p:nvSpPr>
        <p:spPr>
          <a:xfrm>
            <a:off x="473075" y="285750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Seta para a direita 63"/>
          <p:cNvSpPr/>
          <p:nvPr/>
        </p:nvSpPr>
        <p:spPr>
          <a:xfrm>
            <a:off x="5697538" y="31210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86025" y="4900613"/>
            <a:ext cx="620713" cy="392112"/>
            <a:chOff x="190" y="6940"/>
            <a:chExt cx="453" cy="286"/>
          </a:xfrm>
        </p:grpSpPr>
        <p:sp>
          <p:nvSpPr>
            <p:cNvPr id="10295" name="Rectangle 4"/>
            <p:cNvSpPr>
              <a:spLocks noChangeArrowheads="1"/>
            </p:cNvSpPr>
            <p:nvPr/>
          </p:nvSpPr>
          <p:spPr bwMode="auto">
            <a:xfrm>
              <a:off x="190" y="6965"/>
              <a:ext cx="1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P</a:t>
              </a:r>
              <a:endParaRPr lang="pt-BR" sz="2000" b="1"/>
            </a:p>
          </p:txBody>
        </p:sp>
        <p:sp>
          <p:nvSpPr>
            <p:cNvPr id="10296" name="Rectangle 5"/>
            <p:cNvSpPr>
              <a:spLocks noChangeArrowheads="1"/>
            </p:cNvSpPr>
            <p:nvPr/>
          </p:nvSpPr>
          <p:spPr bwMode="auto">
            <a:xfrm>
              <a:off x="328" y="6940"/>
              <a:ext cx="315" cy="286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3" name="Grupo 70"/>
          <p:cNvGrpSpPr>
            <a:grpSpLocks/>
          </p:cNvGrpSpPr>
          <p:nvPr/>
        </p:nvGrpSpPr>
        <p:grpSpPr bwMode="auto">
          <a:xfrm>
            <a:off x="3635375" y="4686300"/>
            <a:ext cx="1371600" cy="792163"/>
            <a:chOff x="2844800" y="4538010"/>
            <a:chExt cx="1370933" cy="792815"/>
          </a:xfrm>
        </p:grpSpPr>
        <p:sp>
          <p:nvSpPr>
            <p:cNvPr id="10288" name="Rectangle 9"/>
            <p:cNvSpPr>
              <a:spLocks noChangeArrowheads="1"/>
            </p:cNvSpPr>
            <p:nvPr/>
          </p:nvSpPr>
          <p:spPr bwMode="auto">
            <a:xfrm>
              <a:off x="2844800" y="5136326"/>
              <a:ext cx="432000" cy="194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0289" name="Rectangle 10"/>
            <p:cNvSpPr>
              <a:spLocks noChangeArrowheads="1"/>
            </p:cNvSpPr>
            <p:nvPr/>
          </p:nvSpPr>
          <p:spPr bwMode="auto">
            <a:xfrm>
              <a:off x="2844800" y="4744589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0" name="Rectangle 11"/>
            <p:cNvSpPr>
              <a:spLocks noChangeArrowheads="1"/>
            </p:cNvSpPr>
            <p:nvPr/>
          </p:nvSpPr>
          <p:spPr bwMode="auto">
            <a:xfrm>
              <a:off x="2862800" y="4539380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max</a:t>
              </a:r>
              <a:endParaRPr lang="pt-BR" sz="1300" b="1"/>
            </a:p>
          </p:txBody>
        </p:sp>
        <p:sp>
          <p:nvSpPr>
            <p:cNvPr id="10291" name="Rectangle 13"/>
            <p:cNvSpPr>
              <a:spLocks noChangeArrowheads="1"/>
            </p:cNvSpPr>
            <p:nvPr/>
          </p:nvSpPr>
          <p:spPr bwMode="auto">
            <a:xfrm>
              <a:off x="3313011" y="4744589"/>
              <a:ext cx="468000" cy="39173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2" name="Rectangle 15"/>
            <p:cNvSpPr>
              <a:spLocks noChangeArrowheads="1"/>
            </p:cNvSpPr>
            <p:nvPr/>
          </p:nvSpPr>
          <p:spPr bwMode="auto">
            <a:xfrm>
              <a:off x="3783733" y="4744589"/>
              <a:ext cx="432000" cy="39173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0293" name="Rectangle 17"/>
            <p:cNvSpPr>
              <a:spLocks noChangeArrowheads="1"/>
            </p:cNvSpPr>
            <p:nvPr/>
          </p:nvSpPr>
          <p:spPr bwMode="auto">
            <a:xfrm>
              <a:off x="3331011" y="4538010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topo</a:t>
              </a:r>
              <a:endParaRPr lang="pt-BR" sz="1300" b="1"/>
            </a:p>
          </p:txBody>
        </p:sp>
        <p:sp>
          <p:nvSpPr>
            <p:cNvPr id="10294" name="Rectangle 18"/>
            <p:cNvSpPr>
              <a:spLocks noChangeArrowheads="1"/>
            </p:cNvSpPr>
            <p:nvPr/>
          </p:nvSpPr>
          <p:spPr bwMode="auto">
            <a:xfrm>
              <a:off x="3783733" y="4538010"/>
              <a:ext cx="432000" cy="23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300" b="1">
                  <a:latin typeface="Courier New" pitchFamily="49" charset="0"/>
                </a:rPr>
                <a:t>item</a:t>
              </a:r>
              <a:endParaRPr lang="pt-BR" sz="1300" b="1"/>
            </a:p>
          </p:txBody>
        </p:sp>
      </p:grpSp>
      <p:grpSp>
        <p:nvGrpSpPr>
          <p:cNvPr id="6" name="Grupo 69"/>
          <p:cNvGrpSpPr>
            <a:grpSpLocks/>
          </p:cNvGrpSpPr>
          <p:nvPr/>
        </p:nvGrpSpPr>
        <p:grpSpPr bwMode="auto">
          <a:xfrm>
            <a:off x="2760663" y="5005388"/>
            <a:ext cx="874712" cy="169862"/>
            <a:chOff x="1969124" y="5540317"/>
            <a:chExt cx="875676" cy="170007"/>
          </a:xfrm>
        </p:grpSpPr>
        <p:sp>
          <p:nvSpPr>
            <p:cNvPr id="10286" name="Rectangle 6"/>
            <p:cNvSpPr>
              <a:spLocks noChangeArrowheads="1"/>
            </p:cNvSpPr>
            <p:nvPr/>
          </p:nvSpPr>
          <p:spPr bwMode="auto">
            <a:xfrm>
              <a:off x="1969124" y="5540317"/>
              <a:ext cx="331633" cy="170007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87" name="AutoShape 7"/>
            <p:cNvCxnSpPr>
              <a:cxnSpLocks noChangeShapeType="1"/>
            </p:cNvCxnSpPr>
            <p:nvPr/>
          </p:nvCxnSpPr>
          <p:spPr bwMode="auto">
            <a:xfrm flipV="1">
              <a:off x="2311720" y="5623949"/>
              <a:ext cx="533080" cy="137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0281" name="Rectangle 14"/>
          <p:cNvSpPr>
            <a:spLocks noChangeArrowheads="1"/>
          </p:cNvSpPr>
          <p:nvPr/>
        </p:nvSpPr>
        <p:spPr bwMode="auto">
          <a:xfrm>
            <a:off x="4143375" y="4945063"/>
            <a:ext cx="433388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-1</a:t>
            </a:r>
            <a:endParaRPr lang="pt-BR" sz="2000">
              <a:solidFill>
                <a:srgbClr val="0000FF"/>
              </a:solidFill>
            </a:endParaRPr>
          </a:p>
        </p:txBody>
      </p:sp>
      <p:grpSp>
        <p:nvGrpSpPr>
          <p:cNvPr id="7" name="Grupo 74"/>
          <p:cNvGrpSpPr>
            <a:grpSpLocks/>
          </p:cNvGrpSpPr>
          <p:nvPr/>
        </p:nvGrpSpPr>
        <p:grpSpPr bwMode="auto">
          <a:xfrm>
            <a:off x="4618038" y="4695825"/>
            <a:ext cx="3206750" cy="785813"/>
            <a:chOff x="3795147" y="4537853"/>
            <a:chExt cx="3207224" cy="785052"/>
          </a:xfrm>
        </p:grpSpPr>
        <p:grpSp>
          <p:nvGrpSpPr>
            <p:cNvPr id="10271" name="Group 19"/>
            <p:cNvGrpSpPr>
              <a:grpSpLocks/>
            </p:cNvGrpSpPr>
            <p:nvPr/>
          </p:nvGrpSpPr>
          <p:grpSpPr bwMode="auto">
            <a:xfrm>
              <a:off x="4670333" y="4537853"/>
              <a:ext cx="2332038" cy="785052"/>
              <a:chOff x="2583" y="6794"/>
              <a:chExt cx="1700" cy="573"/>
            </a:xfrm>
          </p:grpSpPr>
          <p:sp>
            <p:nvSpPr>
              <p:cNvPr id="10275" name="Rectangle 20"/>
              <p:cNvSpPr>
                <a:spLocks noChangeArrowheads="1"/>
              </p:cNvSpPr>
              <p:nvPr/>
            </p:nvSpPr>
            <p:spPr bwMode="auto">
              <a:xfrm>
                <a:off x="2583" y="7225"/>
                <a:ext cx="34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0276" name="Rectangle 21"/>
              <p:cNvSpPr>
                <a:spLocks noChangeArrowheads="1"/>
              </p:cNvSpPr>
              <p:nvPr/>
            </p:nvSpPr>
            <p:spPr bwMode="auto">
              <a:xfrm>
                <a:off x="258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0277" name="Rectangle 22"/>
              <p:cNvSpPr>
                <a:spLocks noChangeArrowheads="1"/>
              </p:cNvSpPr>
              <p:nvPr/>
            </p:nvSpPr>
            <p:spPr bwMode="auto">
              <a:xfrm>
                <a:off x="2583" y="6794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0</a:t>
                </a:r>
                <a:endParaRPr lang="pt-BR" sz="1400" b="1"/>
              </a:p>
            </p:txBody>
          </p:sp>
          <p:sp>
            <p:nvSpPr>
              <p:cNvPr id="10278" name="Rectangle 23"/>
              <p:cNvSpPr>
                <a:spLocks noChangeArrowheads="1"/>
              </p:cNvSpPr>
              <p:nvPr/>
            </p:nvSpPr>
            <p:spPr bwMode="auto">
              <a:xfrm>
                <a:off x="292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0279" name="Rectangle 24"/>
              <p:cNvSpPr>
                <a:spLocks noChangeArrowheads="1"/>
              </p:cNvSpPr>
              <p:nvPr/>
            </p:nvSpPr>
            <p:spPr bwMode="auto">
              <a:xfrm>
                <a:off x="292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1</a:t>
                </a:r>
                <a:endParaRPr lang="pt-BR" sz="1400" b="1"/>
              </a:p>
            </p:txBody>
          </p:sp>
          <p:sp>
            <p:nvSpPr>
              <p:cNvPr id="10280" name="Rectangle 25"/>
              <p:cNvSpPr>
                <a:spLocks noChangeArrowheads="1"/>
              </p:cNvSpPr>
              <p:nvPr/>
            </p:nvSpPr>
            <p:spPr bwMode="auto">
              <a:xfrm>
                <a:off x="326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8" name="Rectangle 26"/>
              <p:cNvSpPr>
                <a:spLocks noChangeArrowheads="1"/>
              </p:cNvSpPr>
              <p:nvPr/>
            </p:nvSpPr>
            <p:spPr bwMode="auto">
              <a:xfrm>
                <a:off x="326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2</a:t>
                </a:r>
                <a:endParaRPr lang="pt-BR" sz="1400" b="1"/>
              </a:p>
            </p:txBody>
          </p:sp>
          <p:sp>
            <p:nvSpPr>
              <p:cNvPr id="10282" name="Rectangle 27"/>
              <p:cNvSpPr>
                <a:spLocks noChangeArrowheads="1"/>
              </p:cNvSpPr>
              <p:nvPr/>
            </p:nvSpPr>
            <p:spPr bwMode="auto">
              <a:xfrm>
                <a:off x="360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0283" name="Rectangle 28"/>
              <p:cNvSpPr>
                <a:spLocks noChangeArrowheads="1"/>
              </p:cNvSpPr>
              <p:nvPr/>
            </p:nvSpPr>
            <p:spPr bwMode="auto">
              <a:xfrm>
                <a:off x="360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3</a:t>
                </a:r>
                <a:endParaRPr lang="pt-BR" sz="1400" b="1"/>
              </a:p>
            </p:txBody>
          </p:sp>
          <p:sp>
            <p:nvSpPr>
              <p:cNvPr id="10284" name="Rectangle 29"/>
              <p:cNvSpPr>
                <a:spLocks noChangeArrowheads="1"/>
              </p:cNvSpPr>
              <p:nvPr/>
            </p:nvSpPr>
            <p:spPr bwMode="auto">
              <a:xfrm>
                <a:off x="3943" y="6940"/>
                <a:ext cx="340" cy="28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0285" name="Rectangle 30"/>
              <p:cNvSpPr>
                <a:spLocks noChangeArrowheads="1"/>
              </p:cNvSpPr>
              <p:nvPr/>
            </p:nvSpPr>
            <p:spPr bwMode="auto">
              <a:xfrm>
                <a:off x="3943" y="6795"/>
                <a:ext cx="34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ourier New" pitchFamily="49" charset="0"/>
                  </a:rPr>
                  <a:t>4</a:t>
                </a:r>
                <a:endParaRPr lang="pt-BR" sz="1400" b="1"/>
              </a:p>
            </p:txBody>
          </p:sp>
        </p:grpSp>
        <p:grpSp>
          <p:nvGrpSpPr>
            <p:cNvPr id="10272" name="Grupo 71"/>
            <p:cNvGrpSpPr>
              <a:grpSpLocks/>
            </p:cNvGrpSpPr>
            <p:nvPr/>
          </p:nvGrpSpPr>
          <p:grpSpPr bwMode="auto">
            <a:xfrm>
              <a:off x="3795147" y="4855641"/>
              <a:ext cx="859682" cy="167953"/>
              <a:chOff x="5369696" y="4855641"/>
              <a:chExt cx="859682" cy="167953"/>
            </a:xfrm>
          </p:grpSpPr>
          <p:sp>
            <p:nvSpPr>
              <p:cNvPr id="10273" name="Rectangle 16"/>
              <p:cNvSpPr>
                <a:spLocks noChangeArrowheads="1"/>
              </p:cNvSpPr>
              <p:nvPr/>
            </p:nvSpPr>
            <p:spPr bwMode="auto">
              <a:xfrm>
                <a:off x="5369696" y="4855641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74" name="AutoShape 31"/>
              <p:cNvCxnSpPr>
                <a:cxnSpLocks noChangeShapeType="1"/>
                <a:stCxn id="10273" idx="3"/>
              </p:cNvCxnSpPr>
              <p:nvPr/>
            </p:nvCxnSpPr>
            <p:spPr bwMode="auto">
              <a:xfrm>
                <a:off x="5713018" y="4940301"/>
                <a:ext cx="516360" cy="136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270000" y="3838575"/>
            <a:ext cx="622300" cy="392113"/>
            <a:chOff x="190" y="6940"/>
            <a:chExt cx="453" cy="286"/>
          </a:xfrm>
        </p:grpSpPr>
        <p:sp>
          <p:nvSpPr>
            <p:cNvPr id="10269" name="Rectangle 4"/>
            <p:cNvSpPr>
              <a:spLocks noChangeArrowheads="1"/>
            </p:cNvSpPr>
            <p:nvPr/>
          </p:nvSpPr>
          <p:spPr bwMode="auto">
            <a:xfrm>
              <a:off x="190" y="6965"/>
              <a:ext cx="1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Q</a:t>
              </a:r>
              <a:endParaRPr lang="pt-BR" sz="2000" b="1"/>
            </a:p>
          </p:txBody>
        </p:sp>
        <p:sp>
          <p:nvSpPr>
            <p:cNvPr id="10270" name="Rectangle 5"/>
            <p:cNvSpPr>
              <a:spLocks noChangeArrowheads="1"/>
            </p:cNvSpPr>
            <p:nvPr/>
          </p:nvSpPr>
          <p:spPr bwMode="auto">
            <a:xfrm>
              <a:off x="328" y="6940"/>
              <a:ext cx="315" cy="286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12" name="Grupo 415"/>
          <p:cNvGrpSpPr>
            <a:grpSpLocks/>
          </p:cNvGrpSpPr>
          <p:nvPr/>
        </p:nvGrpSpPr>
        <p:grpSpPr bwMode="auto">
          <a:xfrm>
            <a:off x="1304925" y="4899025"/>
            <a:ext cx="620713" cy="392113"/>
            <a:chOff x="7702695" y="4643446"/>
            <a:chExt cx="620928" cy="392513"/>
          </a:xfrm>
        </p:grpSpPr>
        <p:sp>
          <p:nvSpPr>
            <p:cNvPr id="10267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m</a:t>
              </a:r>
              <a:endParaRPr lang="pt-BR" sz="2000" b="1"/>
            </a:p>
          </p:txBody>
        </p:sp>
        <p:sp>
          <p:nvSpPr>
            <p:cNvPr id="10268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sz="20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3" name="Grupo 316"/>
          <p:cNvGrpSpPr>
            <a:grpSpLocks/>
          </p:cNvGrpSpPr>
          <p:nvPr/>
        </p:nvGrpSpPr>
        <p:grpSpPr bwMode="auto">
          <a:xfrm>
            <a:off x="1535113" y="3948113"/>
            <a:ext cx="2100262" cy="1141412"/>
            <a:chOff x="1946724" y="3822050"/>
            <a:chExt cx="2100498" cy="1143183"/>
          </a:xfrm>
        </p:grpSpPr>
        <p:sp>
          <p:nvSpPr>
            <p:cNvPr id="10265" name="Rectangle 6"/>
            <p:cNvSpPr>
              <a:spLocks noChangeArrowheads="1"/>
            </p:cNvSpPr>
            <p:nvPr/>
          </p:nvSpPr>
          <p:spPr bwMode="auto">
            <a:xfrm>
              <a:off x="1946724" y="3822050"/>
              <a:ext cx="331927" cy="169798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66" name="AutoShape 7"/>
            <p:cNvCxnSpPr>
              <a:cxnSpLocks noChangeShapeType="1"/>
              <a:stCxn id="10265" idx="3"/>
              <a:endCxn id="10289" idx="1"/>
            </p:cNvCxnSpPr>
            <p:nvPr/>
          </p:nvCxnSpPr>
          <p:spPr bwMode="auto">
            <a:xfrm>
              <a:off x="2278651" y="3906949"/>
              <a:ext cx="1768571" cy="1058284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67" name="Rectangle 36"/>
          <p:cNvSpPr>
            <a:spLocks noChangeArrowheads="1"/>
          </p:cNvSpPr>
          <p:nvPr/>
        </p:nvSpPr>
        <p:spPr bwMode="auto">
          <a:xfrm>
            <a:off x="3787775" y="49450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1028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pilha está vazia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pilha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75418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Pilha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 -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EDDC96-77B7-4447-B144-0F77BA1E1F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2768600"/>
            <a:ext cx="1331913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1" name="Seta para a direita 50"/>
          <p:cNvSpPr/>
          <p:nvPr/>
        </p:nvSpPr>
        <p:spPr>
          <a:xfrm>
            <a:off x="7054850" y="2846388"/>
            <a:ext cx="214313" cy="2127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" name="Grupo 96"/>
          <p:cNvGrpSpPr>
            <a:grpSpLocks/>
          </p:cNvGrpSpPr>
          <p:nvPr/>
        </p:nvGrpSpPr>
        <p:grpSpPr bwMode="auto">
          <a:xfrm>
            <a:off x="1270000" y="3730625"/>
            <a:ext cx="2365375" cy="1252538"/>
            <a:chOff x="1270007" y="3838577"/>
            <a:chExt cx="2365349" cy="1251427"/>
          </a:xfrm>
        </p:grpSpPr>
        <p:grpSp>
          <p:nvGrpSpPr>
            <p:cNvPr id="11312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1316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1317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1313" name="Grupo 316"/>
            <p:cNvGrpSpPr>
              <a:grpSpLocks/>
            </p:cNvGrpSpPr>
            <p:nvPr/>
          </p:nvGrpSpPr>
          <p:grpSpPr bwMode="auto">
            <a:xfrm>
              <a:off x="1535462" y="3948340"/>
              <a:ext cx="2099894" cy="1141664"/>
              <a:chOff x="1946724" y="3822050"/>
              <a:chExt cx="2100498" cy="1143183"/>
            </a:xfrm>
          </p:grpSpPr>
          <p:sp>
            <p:nvSpPr>
              <p:cNvPr id="11314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15" name="AutoShape 7"/>
              <p:cNvCxnSpPr>
                <a:cxnSpLocks noChangeShapeType="1"/>
                <a:stCxn id="11314" idx="3"/>
                <a:endCxn id="11306" idx="1"/>
              </p:cNvCxnSpPr>
              <p:nvPr/>
            </p:nvCxnSpPr>
            <p:spPr bwMode="auto">
              <a:xfrm>
                <a:off x="2278651" y="3906949"/>
                <a:ext cx="1768571" cy="1058284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275" name="Grupo 95"/>
          <p:cNvGrpSpPr>
            <a:grpSpLocks/>
          </p:cNvGrpSpPr>
          <p:nvPr/>
        </p:nvGrpSpPr>
        <p:grpSpPr bwMode="auto">
          <a:xfrm>
            <a:off x="1304925" y="4686300"/>
            <a:ext cx="6519863" cy="795338"/>
            <a:chOff x="1304543" y="4686212"/>
            <a:chExt cx="6520238" cy="795440"/>
          </a:xfrm>
        </p:grpSpPr>
        <p:grpSp>
          <p:nvGrpSpPr>
            <p:cNvPr id="11280" name="Grupo 54"/>
            <p:cNvGrpSpPr>
              <a:grpSpLocks/>
            </p:cNvGrpSpPr>
            <p:nvPr/>
          </p:nvGrpSpPr>
          <p:grpSpPr bwMode="auto">
            <a:xfrm>
              <a:off x="3635355" y="4686212"/>
              <a:ext cx="1370933" cy="792815"/>
              <a:chOff x="2844800" y="4538010"/>
              <a:chExt cx="1370933" cy="792815"/>
            </a:xfrm>
          </p:grpSpPr>
          <p:sp>
            <p:nvSpPr>
              <p:cNvPr id="11305" name="Rectangle 9"/>
              <p:cNvSpPr>
                <a:spLocks noChangeArrowheads="1"/>
              </p:cNvSpPr>
              <p:nvPr/>
            </p:nvSpPr>
            <p:spPr bwMode="auto">
              <a:xfrm>
                <a:off x="2844800" y="5136326"/>
                <a:ext cx="432000" cy="194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1306" name="Rectangle 10"/>
              <p:cNvSpPr>
                <a:spLocks noChangeArrowheads="1"/>
              </p:cNvSpPr>
              <p:nvPr/>
            </p:nvSpPr>
            <p:spPr bwMode="auto">
              <a:xfrm>
                <a:off x="2844800" y="4744589"/>
                <a:ext cx="468000" cy="39173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07" name="Rectangle 11"/>
              <p:cNvSpPr>
                <a:spLocks noChangeArrowheads="1"/>
              </p:cNvSpPr>
              <p:nvPr/>
            </p:nvSpPr>
            <p:spPr bwMode="auto">
              <a:xfrm>
                <a:off x="2862800" y="4539380"/>
                <a:ext cx="432000" cy="232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300" b="1">
                    <a:latin typeface="Courier New" pitchFamily="49" charset="0"/>
                  </a:rPr>
                  <a:t>max</a:t>
                </a:r>
                <a:endParaRPr lang="pt-BR" sz="1300" b="1"/>
              </a:p>
            </p:txBody>
          </p:sp>
          <p:sp>
            <p:nvSpPr>
              <p:cNvPr id="11308" name="Rectangle 13"/>
              <p:cNvSpPr>
                <a:spLocks noChangeArrowheads="1"/>
              </p:cNvSpPr>
              <p:nvPr/>
            </p:nvSpPr>
            <p:spPr bwMode="auto">
              <a:xfrm>
                <a:off x="3313011" y="4744589"/>
                <a:ext cx="468000" cy="39173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09" name="Rectangle 15"/>
              <p:cNvSpPr>
                <a:spLocks noChangeArrowheads="1"/>
              </p:cNvSpPr>
              <p:nvPr/>
            </p:nvSpPr>
            <p:spPr bwMode="auto">
              <a:xfrm>
                <a:off x="3783733" y="4744589"/>
                <a:ext cx="432000" cy="39173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0" name="Rectangle 17"/>
              <p:cNvSpPr>
                <a:spLocks noChangeArrowheads="1"/>
              </p:cNvSpPr>
              <p:nvPr/>
            </p:nvSpPr>
            <p:spPr bwMode="auto">
              <a:xfrm>
                <a:off x="3331011" y="4538010"/>
                <a:ext cx="432000" cy="232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300" b="1">
                    <a:latin typeface="Courier New" pitchFamily="49" charset="0"/>
                  </a:rPr>
                  <a:t>topo</a:t>
                </a:r>
                <a:endParaRPr lang="pt-BR" sz="1300" b="1"/>
              </a:p>
            </p:txBody>
          </p:sp>
          <p:sp>
            <p:nvSpPr>
              <p:cNvPr id="11311" name="Rectangle 18"/>
              <p:cNvSpPr>
                <a:spLocks noChangeArrowheads="1"/>
              </p:cNvSpPr>
              <p:nvPr/>
            </p:nvSpPr>
            <p:spPr bwMode="auto">
              <a:xfrm>
                <a:off x="3783733" y="4538010"/>
                <a:ext cx="432000" cy="232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300" b="1">
                    <a:latin typeface="Courier New" pitchFamily="49" charset="0"/>
                  </a:rPr>
                  <a:t>item</a:t>
                </a:r>
                <a:endParaRPr lang="pt-BR" sz="1300" b="1"/>
              </a:p>
            </p:txBody>
          </p:sp>
        </p:grpSp>
        <p:sp>
          <p:nvSpPr>
            <p:cNvPr id="11281" name="Rectangle 14"/>
            <p:cNvSpPr>
              <a:spLocks noChangeArrowheads="1"/>
            </p:cNvSpPr>
            <p:nvPr/>
          </p:nvSpPr>
          <p:spPr bwMode="auto">
            <a:xfrm>
              <a:off x="4144104" y="4945069"/>
              <a:ext cx="432000" cy="23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-1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grpSp>
          <p:nvGrpSpPr>
            <p:cNvPr id="11282" name="Grupo 66"/>
            <p:cNvGrpSpPr>
              <a:grpSpLocks/>
            </p:cNvGrpSpPr>
            <p:nvPr/>
          </p:nvGrpSpPr>
          <p:grpSpPr bwMode="auto">
            <a:xfrm>
              <a:off x="4617557" y="4696600"/>
              <a:ext cx="3207224" cy="785052"/>
              <a:chOff x="3795147" y="4537853"/>
              <a:chExt cx="3207224" cy="785052"/>
            </a:xfrm>
          </p:grpSpPr>
          <p:grpSp>
            <p:nvGrpSpPr>
              <p:cNvPr id="11290" name="Group 19"/>
              <p:cNvGrpSpPr>
                <a:grpSpLocks/>
              </p:cNvGrpSpPr>
              <p:nvPr/>
            </p:nvGrpSpPr>
            <p:grpSpPr bwMode="auto">
              <a:xfrm>
                <a:off x="4670336" y="4537831"/>
                <a:ext cx="2332040" cy="785050"/>
                <a:chOff x="2583" y="6794"/>
                <a:chExt cx="1700" cy="573"/>
              </a:xfrm>
            </p:grpSpPr>
            <p:sp>
              <p:nvSpPr>
                <p:cNvPr id="11294" name="Rectangle 20"/>
                <p:cNvSpPr>
                  <a:spLocks noChangeArrowheads="1"/>
                </p:cNvSpPr>
                <p:nvPr/>
              </p:nvSpPr>
              <p:spPr bwMode="auto">
                <a:xfrm>
                  <a:off x="2583" y="7225"/>
                  <a:ext cx="340" cy="1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1900</a:t>
                  </a:r>
                  <a:endParaRPr lang="pt-BR" sz="1100" b="1"/>
                </a:p>
              </p:txBody>
            </p:sp>
            <p:sp>
              <p:nvSpPr>
                <p:cNvPr id="11295" name="Rectangle 21"/>
                <p:cNvSpPr>
                  <a:spLocks noChangeArrowheads="1"/>
                </p:cNvSpPr>
                <p:nvPr/>
              </p:nvSpPr>
              <p:spPr bwMode="auto">
                <a:xfrm>
                  <a:off x="2583" y="6940"/>
                  <a:ext cx="340" cy="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1296" name="Rectangle 22"/>
                <p:cNvSpPr>
                  <a:spLocks noChangeArrowheads="1"/>
                </p:cNvSpPr>
                <p:nvPr/>
              </p:nvSpPr>
              <p:spPr bwMode="auto">
                <a:xfrm>
                  <a:off x="2583" y="6794"/>
                  <a:ext cx="34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 b="1">
                      <a:latin typeface="Courier New" pitchFamily="49" charset="0"/>
                    </a:rPr>
                    <a:t>0</a:t>
                  </a:r>
                  <a:endParaRPr lang="pt-BR" sz="1400" b="1"/>
                </a:p>
              </p:txBody>
            </p:sp>
            <p:sp>
              <p:nvSpPr>
                <p:cNvPr id="11297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3" y="6940"/>
                  <a:ext cx="340" cy="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129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3" y="6795"/>
                  <a:ext cx="34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 b="1">
                      <a:latin typeface="Courier New" pitchFamily="49" charset="0"/>
                    </a:rPr>
                    <a:t>1</a:t>
                  </a:r>
                  <a:endParaRPr lang="pt-BR" sz="1400" b="1"/>
                </a:p>
              </p:txBody>
            </p:sp>
            <p:sp>
              <p:nvSpPr>
                <p:cNvPr id="11299" name="Rectangle 25"/>
                <p:cNvSpPr>
                  <a:spLocks noChangeArrowheads="1"/>
                </p:cNvSpPr>
                <p:nvPr/>
              </p:nvSpPr>
              <p:spPr bwMode="auto">
                <a:xfrm>
                  <a:off x="3263" y="6940"/>
                  <a:ext cx="340" cy="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1300" name="Rectangle 26"/>
                <p:cNvSpPr>
                  <a:spLocks noChangeArrowheads="1"/>
                </p:cNvSpPr>
                <p:nvPr/>
              </p:nvSpPr>
              <p:spPr bwMode="auto">
                <a:xfrm>
                  <a:off x="3263" y="6795"/>
                  <a:ext cx="34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 b="1">
                      <a:latin typeface="Courier New" pitchFamily="49" charset="0"/>
                    </a:rPr>
                    <a:t>2</a:t>
                  </a:r>
                  <a:endParaRPr lang="pt-BR" sz="1400" b="1"/>
                </a:p>
              </p:txBody>
            </p:sp>
            <p:sp>
              <p:nvSpPr>
                <p:cNvPr id="11301" name="Rectangle 27"/>
                <p:cNvSpPr>
                  <a:spLocks noChangeArrowheads="1"/>
                </p:cNvSpPr>
                <p:nvPr/>
              </p:nvSpPr>
              <p:spPr bwMode="auto">
                <a:xfrm>
                  <a:off x="3603" y="6940"/>
                  <a:ext cx="340" cy="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1302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3" y="6795"/>
                  <a:ext cx="34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 b="1">
                      <a:latin typeface="Courier New" pitchFamily="49" charset="0"/>
                    </a:rPr>
                    <a:t>3</a:t>
                  </a:r>
                  <a:endParaRPr lang="pt-BR" sz="1400" b="1"/>
                </a:p>
              </p:txBody>
            </p:sp>
            <p:sp>
              <p:nvSpPr>
                <p:cNvPr id="11303" name="Rectangle 29"/>
                <p:cNvSpPr>
                  <a:spLocks noChangeArrowheads="1"/>
                </p:cNvSpPr>
                <p:nvPr/>
              </p:nvSpPr>
              <p:spPr bwMode="auto">
                <a:xfrm>
                  <a:off x="3943" y="6940"/>
                  <a:ext cx="340" cy="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1304" name="Rectangle 30"/>
                <p:cNvSpPr>
                  <a:spLocks noChangeArrowheads="1"/>
                </p:cNvSpPr>
                <p:nvPr/>
              </p:nvSpPr>
              <p:spPr bwMode="auto">
                <a:xfrm>
                  <a:off x="3943" y="6795"/>
                  <a:ext cx="34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 b="1">
                      <a:latin typeface="Courier New" pitchFamily="49" charset="0"/>
                    </a:rPr>
                    <a:t>4</a:t>
                  </a:r>
                  <a:endParaRPr lang="pt-BR" sz="1400" b="1"/>
                </a:p>
              </p:txBody>
            </p:sp>
          </p:grpSp>
          <p:grpSp>
            <p:nvGrpSpPr>
              <p:cNvPr id="11291" name="Grupo 71"/>
              <p:cNvGrpSpPr>
                <a:grpSpLocks/>
              </p:cNvGrpSpPr>
              <p:nvPr/>
            </p:nvGrpSpPr>
            <p:grpSpPr bwMode="auto">
              <a:xfrm>
                <a:off x="3795147" y="4855641"/>
                <a:ext cx="859682" cy="167953"/>
                <a:chOff x="5369696" y="4855641"/>
                <a:chExt cx="859682" cy="167953"/>
              </a:xfrm>
            </p:grpSpPr>
            <p:sp>
              <p:nvSpPr>
                <p:cNvPr id="11292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9696" y="4855641"/>
                  <a:ext cx="343324" cy="167953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1900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293" name="AutoShape 31"/>
                <p:cNvCxnSpPr>
                  <a:cxnSpLocks noChangeShapeType="1"/>
                  <a:stCxn id="11292" idx="3"/>
                </p:cNvCxnSpPr>
                <p:nvPr/>
              </p:nvCxnSpPr>
              <p:spPr bwMode="auto">
                <a:xfrm>
                  <a:off x="5713018" y="4940301"/>
                  <a:ext cx="516360" cy="1365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grpSp>
          <p:nvGrpSpPr>
            <p:cNvPr id="11283" name="Grupo 415"/>
            <p:cNvGrpSpPr>
              <a:grpSpLocks/>
            </p:cNvGrpSpPr>
            <p:nvPr/>
          </p:nvGrpSpPr>
          <p:grpSpPr bwMode="auto">
            <a:xfrm>
              <a:off x="1304543" y="4899022"/>
              <a:ext cx="621481" cy="392113"/>
              <a:chOff x="7702695" y="4643446"/>
              <a:chExt cx="620928" cy="392513"/>
            </a:xfrm>
          </p:grpSpPr>
          <p:sp>
            <p:nvSpPr>
              <p:cNvPr id="11288" name="Rectangle 41"/>
              <p:cNvSpPr>
                <a:spLocks noChangeArrowheads="1"/>
              </p:cNvSpPr>
              <p:nvPr/>
            </p:nvSpPr>
            <p:spPr bwMode="auto">
              <a:xfrm>
                <a:off x="7702695" y="4677757"/>
                <a:ext cx="153751" cy="308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Q</a:t>
                </a:r>
                <a:endParaRPr lang="pt-BR" sz="2000" b="1"/>
              </a:p>
            </p:txBody>
          </p:sp>
          <p:sp>
            <p:nvSpPr>
              <p:cNvPr id="11289" name="Rectangle 42"/>
              <p:cNvSpPr>
                <a:spLocks noChangeArrowheads="1"/>
              </p:cNvSpPr>
              <p:nvPr/>
            </p:nvSpPr>
            <p:spPr bwMode="auto">
              <a:xfrm>
                <a:off x="7892007" y="4643446"/>
                <a:ext cx="431616" cy="39251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1284" name="Rectangle 36"/>
            <p:cNvSpPr>
              <a:spLocks noChangeArrowheads="1"/>
            </p:cNvSpPr>
            <p:nvPr/>
          </p:nvSpPr>
          <p:spPr bwMode="auto">
            <a:xfrm>
              <a:off x="3787196" y="4945069"/>
              <a:ext cx="1714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grpSp>
          <p:nvGrpSpPr>
            <p:cNvPr id="11285" name="Grupo 94"/>
            <p:cNvGrpSpPr>
              <a:grpSpLocks/>
            </p:cNvGrpSpPr>
            <p:nvPr/>
          </p:nvGrpSpPr>
          <p:grpSpPr bwMode="auto">
            <a:xfrm>
              <a:off x="1544991" y="5005856"/>
              <a:ext cx="2090364" cy="170007"/>
              <a:chOff x="1544991" y="5005856"/>
              <a:chExt cx="2090364" cy="170007"/>
            </a:xfrm>
          </p:grpSpPr>
          <p:sp>
            <p:nvSpPr>
              <p:cNvPr id="11286" name="Rectangle 6"/>
              <p:cNvSpPr>
                <a:spLocks noChangeArrowheads="1"/>
              </p:cNvSpPr>
              <p:nvPr/>
            </p:nvSpPr>
            <p:spPr bwMode="auto">
              <a:xfrm>
                <a:off x="1544991" y="5005856"/>
                <a:ext cx="331633" cy="170007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287" name="AutoShape 7"/>
              <p:cNvCxnSpPr>
                <a:cxnSpLocks noChangeShapeType="1"/>
                <a:stCxn id="11286" idx="3"/>
                <a:endCxn id="11306" idx="1"/>
              </p:cNvCxnSpPr>
              <p:nvPr/>
            </p:nvCxnSpPr>
            <p:spPr bwMode="auto">
              <a:xfrm flipV="1">
                <a:off x="1876624" y="5088660"/>
                <a:ext cx="1758731" cy="220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98" name="Seta para a direita 97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9" name="Seta para a direita 98"/>
          <p:cNvSpPr/>
          <p:nvPr/>
        </p:nvSpPr>
        <p:spPr>
          <a:xfrm>
            <a:off x="500063" y="1771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0" name="Seta para a direita 99"/>
          <p:cNvSpPr/>
          <p:nvPr/>
        </p:nvSpPr>
        <p:spPr>
          <a:xfrm>
            <a:off x="500063" y="20431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4119563" y="489426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98" grpId="0" animBg="1"/>
      <p:bldP spid="99" grpId="0" animBg="1"/>
      <p:bldP spid="100" grpId="0" animBg="1"/>
      <p:bldP spid="105" grpId="0" animBg="1"/>
      <p:bldP spid="10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o 66"/>
          <p:cNvGrpSpPr>
            <a:grpSpLocks/>
          </p:cNvGrpSpPr>
          <p:nvPr/>
        </p:nvGrpSpPr>
        <p:grpSpPr bwMode="auto">
          <a:xfrm>
            <a:off x="1304925" y="4686300"/>
            <a:ext cx="6519863" cy="795338"/>
            <a:chOff x="1304543" y="4686212"/>
            <a:chExt cx="6520238" cy="795440"/>
          </a:xfrm>
        </p:grpSpPr>
        <p:grpSp>
          <p:nvGrpSpPr>
            <p:cNvPr id="12310" name="Grupo 95"/>
            <p:cNvGrpSpPr>
              <a:grpSpLocks/>
            </p:cNvGrpSpPr>
            <p:nvPr/>
          </p:nvGrpSpPr>
          <p:grpSpPr bwMode="auto">
            <a:xfrm>
              <a:off x="1304543" y="4686212"/>
              <a:ext cx="6520238" cy="795440"/>
              <a:chOff x="1304543" y="4686212"/>
              <a:chExt cx="6520238" cy="795440"/>
            </a:xfrm>
          </p:grpSpPr>
          <p:grpSp>
            <p:nvGrpSpPr>
              <p:cNvPr id="12312" name="Grupo 54"/>
              <p:cNvGrpSpPr>
                <a:grpSpLocks/>
              </p:cNvGrpSpPr>
              <p:nvPr/>
            </p:nvGrpSpPr>
            <p:grpSpPr bwMode="auto">
              <a:xfrm>
                <a:off x="3635355" y="4686212"/>
                <a:ext cx="1370933" cy="792815"/>
                <a:chOff x="2844800" y="4538010"/>
                <a:chExt cx="1370933" cy="792815"/>
              </a:xfrm>
            </p:grpSpPr>
            <p:sp>
              <p:nvSpPr>
                <p:cNvPr id="12337" name="Rectangle 9"/>
                <p:cNvSpPr>
                  <a:spLocks noChangeArrowheads="1"/>
                </p:cNvSpPr>
                <p:nvPr/>
              </p:nvSpPr>
              <p:spPr bwMode="auto">
                <a:xfrm>
                  <a:off x="2844800" y="5136326"/>
                  <a:ext cx="432000" cy="194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3700</a:t>
                  </a:r>
                  <a:endParaRPr lang="pt-BR" sz="1100" b="1"/>
                </a:p>
              </p:txBody>
            </p:sp>
            <p:sp>
              <p:nvSpPr>
                <p:cNvPr id="12338" name="Rectangle 10"/>
                <p:cNvSpPr>
                  <a:spLocks noChangeArrowheads="1"/>
                </p:cNvSpPr>
                <p:nvPr/>
              </p:nvSpPr>
              <p:spPr bwMode="auto">
                <a:xfrm>
                  <a:off x="2844800" y="4744589"/>
                  <a:ext cx="468000" cy="391737"/>
                </a:xfrm>
                <a:prstGeom prst="rect">
                  <a:avLst/>
                </a:prstGeom>
                <a:gradFill rotWithShape="1">
                  <a:gsLst>
                    <a:gs pos="0">
                      <a:srgbClr val="E5E5F7"/>
                    </a:gs>
                    <a:gs pos="100000">
                      <a:srgbClr val="AAAAE4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233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62800" y="453938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max</a:t>
                  </a:r>
                  <a:endParaRPr lang="pt-BR" sz="1300" b="1"/>
                </a:p>
              </p:txBody>
            </p:sp>
            <p:sp>
              <p:nvSpPr>
                <p:cNvPr id="12340" name="Rectangle 13"/>
                <p:cNvSpPr>
                  <a:spLocks noChangeArrowheads="1"/>
                </p:cNvSpPr>
                <p:nvPr/>
              </p:nvSpPr>
              <p:spPr bwMode="auto">
                <a:xfrm>
                  <a:off x="3313011" y="4744589"/>
                  <a:ext cx="468000" cy="391737"/>
                </a:xfrm>
                <a:prstGeom prst="rect">
                  <a:avLst/>
                </a:prstGeom>
                <a:gradFill rotWithShape="1">
                  <a:gsLst>
                    <a:gs pos="0">
                      <a:srgbClr val="E5E5F7"/>
                    </a:gs>
                    <a:gs pos="100000">
                      <a:srgbClr val="AAAAE4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2341" name="Rectangle 15"/>
                <p:cNvSpPr>
                  <a:spLocks noChangeArrowheads="1"/>
                </p:cNvSpPr>
                <p:nvPr/>
              </p:nvSpPr>
              <p:spPr bwMode="auto">
                <a:xfrm>
                  <a:off x="3783733" y="4744589"/>
                  <a:ext cx="432000" cy="391737"/>
                </a:xfrm>
                <a:prstGeom prst="rect">
                  <a:avLst/>
                </a:prstGeom>
                <a:solidFill>
                  <a:srgbClr val="E6FEE9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10800" anchor="ctr"/>
                <a:lstStyle/>
                <a:p>
                  <a:pPr algn="ctr"/>
                  <a:endParaRPr lang="pt-BR" sz="1500"/>
                </a:p>
              </p:txBody>
            </p:sp>
            <p:sp>
              <p:nvSpPr>
                <p:cNvPr id="12342" name="Rectangle 17"/>
                <p:cNvSpPr>
                  <a:spLocks noChangeArrowheads="1"/>
                </p:cNvSpPr>
                <p:nvPr/>
              </p:nvSpPr>
              <p:spPr bwMode="auto">
                <a:xfrm>
                  <a:off x="3331011" y="453801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topo</a:t>
                  </a:r>
                  <a:endParaRPr lang="pt-BR" sz="1300" b="1"/>
                </a:p>
              </p:txBody>
            </p:sp>
            <p:sp>
              <p:nvSpPr>
                <p:cNvPr id="12343" name="Rectangle 18"/>
                <p:cNvSpPr>
                  <a:spLocks noChangeArrowheads="1"/>
                </p:cNvSpPr>
                <p:nvPr/>
              </p:nvSpPr>
              <p:spPr bwMode="auto">
                <a:xfrm>
                  <a:off x="3783733" y="4538010"/>
                  <a:ext cx="432000" cy="2328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300" b="1">
                      <a:latin typeface="Courier New" pitchFamily="49" charset="0"/>
                    </a:rPr>
                    <a:t>item</a:t>
                  </a:r>
                  <a:endParaRPr lang="pt-BR" sz="1300" b="1"/>
                </a:p>
              </p:txBody>
            </p:sp>
          </p:grpSp>
          <p:sp>
            <p:nvSpPr>
              <p:cNvPr id="12313" name="Rectangle 14"/>
              <p:cNvSpPr>
                <a:spLocks noChangeArrowheads="1"/>
              </p:cNvSpPr>
              <p:nvPr/>
            </p:nvSpPr>
            <p:spPr bwMode="auto">
              <a:xfrm>
                <a:off x="4144104" y="4945069"/>
                <a:ext cx="43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314" name="Grupo 66"/>
              <p:cNvGrpSpPr>
                <a:grpSpLocks/>
              </p:cNvGrpSpPr>
              <p:nvPr/>
            </p:nvGrpSpPr>
            <p:grpSpPr bwMode="auto">
              <a:xfrm>
                <a:off x="4617557" y="4696600"/>
                <a:ext cx="3207224" cy="785052"/>
                <a:chOff x="3795147" y="4537853"/>
                <a:chExt cx="3207224" cy="785052"/>
              </a:xfrm>
            </p:grpSpPr>
            <p:grpSp>
              <p:nvGrpSpPr>
                <p:cNvPr id="12322" name="Group 19"/>
                <p:cNvGrpSpPr>
                  <a:grpSpLocks/>
                </p:cNvGrpSpPr>
                <p:nvPr/>
              </p:nvGrpSpPr>
              <p:grpSpPr bwMode="auto">
                <a:xfrm>
                  <a:off x="4670336" y="4537831"/>
                  <a:ext cx="2332040" cy="785050"/>
                  <a:chOff x="2583" y="6794"/>
                  <a:chExt cx="1700" cy="573"/>
                </a:xfrm>
              </p:grpSpPr>
              <p:sp>
                <p:nvSpPr>
                  <p:cNvPr id="1232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7225"/>
                    <a:ext cx="340" cy="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b"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pt-BR" sz="1100" b="1">
                        <a:latin typeface="Century Gothic" pitchFamily="34" charset="0"/>
                      </a:rPr>
                      <a:t>1900</a:t>
                    </a:r>
                    <a:endParaRPr lang="pt-BR" sz="1100" b="1"/>
                  </a:p>
                </p:txBody>
              </p:sp>
              <p:sp>
                <p:nvSpPr>
                  <p:cNvPr id="1232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1232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83" y="6794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0</a:t>
                    </a:r>
                    <a:endParaRPr lang="pt-BR" sz="1400" b="1"/>
                  </a:p>
                </p:txBody>
              </p:sp>
              <p:sp>
                <p:nvSpPr>
                  <p:cNvPr id="1232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b</a:t>
                    </a:r>
                  </a:p>
                </p:txBody>
              </p:sp>
              <p:sp>
                <p:nvSpPr>
                  <p:cNvPr id="1233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92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1</a:t>
                    </a:r>
                    <a:endParaRPr lang="pt-BR" sz="1400" b="1"/>
                  </a:p>
                </p:txBody>
              </p:sp>
              <p:sp>
                <p:nvSpPr>
                  <p:cNvPr id="1233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c</a:t>
                    </a:r>
                  </a:p>
                </p:txBody>
              </p:sp>
              <p:sp>
                <p:nvSpPr>
                  <p:cNvPr id="1233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2</a:t>
                    </a:r>
                    <a:endParaRPr lang="pt-BR" sz="1400" b="1"/>
                  </a:p>
                </p:txBody>
              </p:sp>
              <p:sp>
                <p:nvSpPr>
                  <p:cNvPr id="1233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d</a:t>
                    </a:r>
                  </a:p>
                </p:txBody>
              </p:sp>
              <p:sp>
                <p:nvSpPr>
                  <p:cNvPr id="1233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3</a:t>
                    </a:r>
                    <a:endParaRPr lang="pt-BR" sz="1400" b="1"/>
                  </a:p>
                </p:txBody>
              </p:sp>
              <p:sp>
                <p:nvSpPr>
                  <p:cNvPr id="1233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943" y="6940"/>
                    <a:ext cx="340" cy="2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C000"/>
                      </a:gs>
                    </a:gsLst>
                    <a:path path="shape">
                      <a:fillToRect l="50000" t="50000" r="50000" b="50000"/>
                    </a:path>
                  </a:gra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25200" rIns="0" bIns="25200" anchor="ctr"/>
                  <a:lstStyle/>
                  <a:p>
                    <a:pPr algn="ctr"/>
                    <a:r>
                      <a:rPr lang="pt-BR" sz="2000" b="1">
                        <a:latin typeface="Courier New" pitchFamily="49" charset="0"/>
                      </a:rPr>
                      <a:t>e</a:t>
                    </a:r>
                  </a:p>
                </p:txBody>
              </p:sp>
              <p:sp>
                <p:nvSpPr>
                  <p:cNvPr id="1233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43" y="6795"/>
                    <a:ext cx="340" cy="1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400" b="1">
                        <a:latin typeface="Courier New" pitchFamily="49" charset="0"/>
                      </a:rPr>
                      <a:t>4</a:t>
                    </a:r>
                    <a:endParaRPr lang="pt-BR" sz="1400" b="1"/>
                  </a:p>
                </p:txBody>
              </p:sp>
            </p:grpSp>
            <p:grpSp>
              <p:nvGrpSpPr>
                <p:cNvPr id="12323" name="Grupo 71"/>
                <p:cNvGrpSpPr>
                  <a:grpSpLocks/>
                </p:cNvGrpSpPr>
                <p:nvPr/>
              </p:nvGrpSpPr>
              <p:grpSpPr bwMode="auto">
                <a:xfrm>
                  <a:off x="3795147" y="4855641"/>
                  <a:ext cx="859682" cy="167953"/>
                  <a:chOff x="5369696" y="4855641"/>
                  <a:chExt cx="859682" cy="167953"/>
                </a:xfrm>
              </p:grpSpPr>
              <p:sp>
                <p:nvSpPr>
                  <p:cNvPr id="1232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369696" y="4855641"/>
                    <a:ext cx="343324" cy="167953"/>
                  </a:xfrm>
                  <a:prstGeom prst="rect">
                    <a:avLst/>
                  </a:prstGeom>
                  <a:solidFill>
                    <a:srgbClr val="E6FEE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18000" bIns="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100" b="1">
                        <a:solidFill>
                          <a:srgbClr val="FF0000"/>
                        </a:solidFill>
                        <a:latin typeface="Century Gothic" pitchFamily="34" charset="0"/>
                      </a:rPr>
                      <a:t>1900</a:t>
                    </a:r>
                    <a:endParaRPr lang="pt-BR" sz="1100" b="1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25" name="AutoShape 31"/>
                  <p:cNvCxnSpPr>
                    <a:cxnSpLocks noChangeShapeType="1"/>
                    <a:stCxn id="12324" idx="3"/>
                  </p:cNvCxnSpPr>
                  <p:nvPr/>
                </p:nvCxnSpPr>
                <p:spPr bwMode="auto">
                  <a:xfrm>
                    <a:off x="5713018" y="4940301"/>
                    <a:ext cx="516360" cy="1365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:ln>
                </p:spPr>
              </p:cxnSp>
            </p:grpSp>
          </p:grpSp>
          <p:grpSp>
            <p:nvGrpSpPr>
              <p:cNvPr id="12315" name="Grupo 415"/>
              <p:cNvGrpSpPr>
                <a:grpSpLocks/>
              </p:cNvGrpSpPr>
              <p:nvPr/>
            </p:nvGrpSpPr>
            <p:grpSpPr bwMode="auto">
              <a:xfrm>
                <a:off x="1304543" y="4899022"/>
                <a:ext cx="621481" cy="392113"/>
                <a:chOff x="7702695" y="4643446"/>
                <a:chExt cx="620928" cy="392513"/>
              </a:xfrm>
            </p:grpSpPr>
            <p:sp>
              <p:nvSpPr>
                <p:cNvPr id="12320" name="Rectangle 41"/>
                <p:cNvSpPr>
                  <a:spLocks noChangeArrowheads="1"/>
                </p:cNvSpPr>
                <p:nvPr/>
              </p:nvSpPr>
              <p:spPr bwMode="auto">
                <a:xfrm>
                  <a:off x="7702695" y="4677757"/>
                  <a:ext cx="153751" cy="308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Q</a:t>
                  </a:r>
                  <a:endParaRPr lang="pt-BR" sz="2000" b="1"/>
                </a:p>
              </p:txBody>
            </p:sp>
            <p:sp>
              <p:nvSpPr>
                <p:cNvPr id="12321" name="Rectangle 42"/>
                <p:cNvSpPr>
                  <a:spLocks noChangeArrowheads="1"/>
                </p:cNvSpPr>
                <p:nvPr/>
              </p:nvSpPr>
              <p:spPr bwMode="auto">
                <a:xfrm>
                  <a:off x="7892007" y="4643446"/>
                  <a:ext cx="431616" cy="392513"/>
                </a:xfrm>
                <a:prstGeom prst="rect">
                  <a:avLst/>
                </a:prstGeom>
                <a:solidFill>
                  <a:srgbClr val="E6FEE9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10800" anchor="ctr"/>
                <a:lstStyle/>
                <a:p>
                  <a:pPr algn="ctr"/>
                  <a:endParaRPr lang="pt-BR" sz="2000" b="1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316" name="Rectangle 36"/>
              <p:cNvSpPr>
                <a:spLocks noChangeArrowheads="1"/>
              </p:cNvSpPr>
              <p:nvPr/>
            </p:nvSpPr>
            <p:spPr bwMode="auto">
              <a:xfrm>
                <a:off x="3787196" y="4945069"/>
                <a:ext cx="1714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grpSp>
            <p:nvGrpSpPr>
              <p:cNvPr id="12317" name="Grupo 94"/>
              <p:cNvGrpSpPr>
                <a:grpSpLocks/>
              </p:cNvGrpSpPr>
              <p:nvPr/>
            </p:nvGrpSpPr>
            <p:grpSpPr bwMode="auto">
              <a:xfrm>
                <a:off x="1544991" y="5005856"/>
                <a:ext cx="2090364" cy="170007"/>
                <a:chOff x="1544991" y="5005856"/>
                <a:chExt cx="2090364" cy="170007"/>
              </a:xfrm>
            </p:grpSpPr>
            <p:sp>
              <p:nvSpPr>
                <p:cNvPr id="12318" name="Rectangle 6"/>
                <p:cNvSpPr>
                  <a:spLocks noChangeArrowheads="1"/>
                </p:cNvSpPr>
                <p:nvPr/>
              </p:nvSpPr>
              <p:spPr bwMode="auto">
                <a:xfrm>
                  <a:off x="1544991" y="5005856"/>
                  <a:ext cx="331633" cy="170007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>
                  <a:sp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3700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319" name="AutoShape 7"/>
                <p:cNvCxnSpPr>
                  <a:cxnSpLocks noChangeShapeType="1"/>
                  <a:stCxn id="12318" idx="3"/>
                  <a:endCxn id="12338" idx="1"/>
                </p:cNvCxnSpPr>
                <p:nvPr/>
              </p:nvCxnSpPr>
              <p:spPr bwMode="auto">
                <a:xfrm flipV="1">
                  <a:off x="1876624" y="5088660"/>
                  <a:ext cx="1758731" cy="220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cxnSp>
          <p:nvCxnSpPr>
            <p:cNvPr id="12311" name="AutoShape 36"/>
            <p:cNvCxnSpPr>
              <a:cxnSpLocks noChangeShapeType="1"/>
              <a:stCxn id="12313" idx="2"/>
              <a:endCxn id="12335" idx="2"/>
            </p:cNvCxnSpPr>
            <p:nvPr/>
          </p:nvCxnSpPr>
          <p:spPr bwMode="auto">
            <a:xfrm rot="16200000" flipH="1">
              <a:off x="5948154" y="3645019"/>
              <a:ext cx="55379" cy="3231478"/>
            </a:xfrm>
            <a:prstGeom prst="bentConnector3">
              <a:avLst>
                <a:gd name="adj1" fmla="val 512792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pilha está cheia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max-1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pilha cheia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75418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Pilha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Pilhas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89196-54CB-4E6C-AB7F-CB4051F7B6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2768600"/>
            <a:ext cx="1331913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cheiap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Q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1" name="Seta para a direita 50"/>
          <p:cNvSpPr/>
          <p:nvPr/>
        </p:nvSpPr>
        <p:spPr>
          <a:xfrm>
            <a:off x="7054850" y="2846388"/>
            <a:ext cx="214313" cy="2127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2" name="Grupo 96"/>
          <p:cNvGrpSpPr>
            <a:grpSpLocks/>
          </p:cNvGrpSpPr>
          <p:nvPr/>
        </p:nvGrpSpPr>
        <p:grpSpPr bwMode="auto">
          <a:xfrm>
            <a:off x="1270000" y="3730625"/>
            <a:ext cx="2365375" cy="1252538"/>
            <a:chOff x="1270007" y="3838577"/>
            <a:chExt cx="2365349" cy="1251427"/>
          </a:xfrm>
        </p:grpSpPr>
        <p:grpSp>
          <p:nvGrpSpPr>
            <p:cNvPr id="12304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2308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P</a:t>
                </a:r>
                <a:endParaRPr lang="pt-BR" sz="2000" b="1"/>
              </a:p>
            </p:txBody>
          </p:sp>
          <p:sp>
            <p:nvSpPr>
              <p:cNvPr id="12309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2305" name="Grupo 316"/>
            <p:cNvGrpSpPr>
              <a:grpSpLocks/>
            </p:cNvGrpSpPr>
            <p:nvPr/>
          </p:nvGrpSpPr>
          <p:grpSpPr bwMode="auto">
            <a:xfrm>
              <a:off x="1535462" y="3948340"/>
              <a:ext cx="2099894" cy="1141664"/>
              <a:chOff x="1946724" y="3822050"/>
              <a:chExt cx="2100498" cy="1143183"/>
            </a:xfrm>
          </p:grpSpPr>
          <p:sp>
            <p:nvSpPr>
              <p:cNvPr id="12306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07" name="AutoShape 7"/>
              <p:cNvCxnSpPr>
                <a:cxnSpLocks noChangeShapeType="1"/>
                <a:stCxn id="12306" idx="3"/>
                <a:endCxn id="12338" idx="1"/>
              </p:cNvCxnSpPr>
              <p:nvPr/>
            </p:nvCxnSpPr>
            <p:spPr bwMode="auto">
              <a:xfrm>
                <a:off x="2278651" y="3906949"/>
                <a:ext cx="1768571" cy="1058284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98" name="Seta para a direita 97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9" name="Seta para a direita 98"/>
          <p:cNvSpPr/>
          <p:nvPr/>
        </p:nvSpPr>
        <p:spPr>
          <a:xfrm>
            <a:off x="500063" y="1771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0" name="Seta para a direita 99"/>
          <p:cNvSpPr/>
          <p:nvPr/>
        </p:nvSpPr>
        <p:spPr>
          <a:xfrm>
            <a:off x="500063" y="20431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4119563" y="489426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98" grpId="0" animBg="1"/>
      <p:bldP spid="99" grpId="0" animBg="1"/>
      <p:bldP spid="100" grpId="0" animBg="1"/>
      <p:bldP spid="105" grpId="0" animBg="1"/>
      <p:bldP spid="105" grpId="1" animBg="1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CAEBF163A03544AF44BAA7FA0574EA" ma:contentTypeVersion="0" ma:contentTypeDescription="Crie um novo documento." ma:contentTypeScope="" ma:versionID="039a29271cef0a4c60d1fa0545544b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A1828-628E-42AC-BB8C-EEF23E421674}"/>
</file>

<file path=customXml/itemProps2.xml><?xml version="1.0" encoding="utf-8"?>
<ds:datastoreItem xmlns:ds="http://schemas.openxmlformats.org/officeDocument/2006/customXml" ds:itemID="{8EF44F33-98A3-4F42-B4AE-F551DC698EC0}"/>
</file>

<file path=customXml/itemProps3.xml><?xml version="1.0" encoding="utf-8"?>
<ds:datastoreItem xmlns:ds="http://schemas.openxmlformats.org/officeDocument/2006/customXml" ds:itemID="{A2617848-9E38-4C3C-A67D-2267D89BF1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15098</TotalTime>
  <Words>1834</Words>
  <Application>Microsoft Office PowerPoint</Application>
  <PresentationFormat>Apresentação na tela (4:3)</PresentationFormat>
  <Paragraphs>525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Century Gothic</vt:lpstr>
      <vt:lpstr>Courier New</vt:lpstr>
      <vt:lpstr>Symbol</vt:lpstr>
      <vt:lpstr>Times New Roman</vt:lpstr>
      <vt:lpstr>Personalizar design</vt:lpstr>
      <vt:lpstr>Pilhas (IED-001)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2060</cp:revision>
  <dcterms:created xsi:type="dcterms:W3CDTF">2009-08-20T18:37:48Z</dcterms:created>
  <dcterms:modified xsi:type="dcterms:W3CDTF">2024-02-22T16:34:31Z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0x010100B7CAEBF163A03544AF44BAA7FA0574EA</vt:lpwstr>
  </property>
</Properties>
</file>