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5" r:id="rId6"/>
    <p:sldId id="268" r:id="rId7"/>
    <p:sldId id="263" r:id="rId8"/>
    <p:sldId id="264" r:id="rId9"/>
    <p:sldId id="266" r:id="rId10"/>
    <p:sldId id="270" r:id="rId11"/>
    <p:sldId id="267" r:id="rId12"/>
    <p:sldId id="269" r:id="rId13"/>
    <p:sldId id="25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94A"/>
    <a:srgbClr val="6EE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6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6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8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2359-12FE-D30E-F6B1-BDDC45894C9B}"/>
              </a:ext>
            </a:extLst>
          </p:cNvPr>
          <p:cNvSpPr/>
          <p:nvPr/>
        </p:nvSpPr>
        <p:spPr>
          <a:xfrm>
            <a:off x="-21772" y="-81643"/>
            <a:ext cx="12322629" cy="7021286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Imagem 14" descr="Uma imagem com Tipo de letra, Gráficos, logótipo, símbolo&#10;&#10;Os conteúdos gerados por IA poderão estar incorretos.">
            <a:extLst>
              <a:ext uri="{FF2B5EF4-FFF2-40B4-BE49-F238E27FC236}">
                <a16:creationId xmlns:a16="http://schemas.microsoft.com/office/drawing/2014/main" id="{9A3E60D6-B93C-BB30-AB72-E9479295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48" y="2768682"/>
            <a:ext cx="3987301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15B2C-7085-8AD9-D954-6A5C20BAD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CD012D5-366A-63F7-0BAD-8622B61CC405}"/>
              </a:ext>
            </a:extLst>
          </p:cNvPr>
          <p:cNvSpPr/>
          <p:nvPr/>
        </p:nvSpPr>
        <p:spPr>
          <a:xfrm>
            <a:off x="-87086" y="-21772"/>
            <a:ext cx="12355286" cy="424543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EFB2C7E-CD21-C26F-0C86-021580CA52F8}"/>
              </a:ext>
            </a:extLst>
          </p:cNvPr>
          <p:cNvSpPr/>
          <p:nvPr/>
        </p:nvSpPr>
        <p:spPr>
          <a:xfrm>
            <a:off x="-97972" y="6444343"/>
            <a:ext cx="12355286" cy="424543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 descr="Uma imagem com esboço, Desenho de linha, branco, desenho&#10;&#10;Os conteúdos gerados por IA poderão estar incorretos.">
            <a:extLst>
              <a:ext uri="{FF2B5EF4-FFF2-40B4-BE49-F238E27FC236}">
                <a16:creationId xmlns:a16="http://schemas.microsoft.com/office/drawing/2014/main" id="{F42C75C7-5404-37E4-2530-2A60E6840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8" y="881743"/>
            <a:ext cx="6099449" cy="4702628"/>
          </a:xfrm>
          <a:prstGeom prst="rect">
            <a:avLst/>
          </a:prstGeom>
        </p:spPr>
      </p:pic>
      <p:pic>
        <p:nvPicPr>
          <p:cNvPr id="11" name="Imagem 10" descr="Uma imagem com texto, diagrama, captura de ecrã, Paralelo&#10;&#10;Os conteúdos gerados por IA poderão estar incorretos.">
            <a:extLst>
              <a:ext uri="{FF2B5EF4-FFF2-40B4-BE49-F238E27FC236}">
                <a16:creationId xmlns:a16="http://schemas.microsoft.com/office/drawing/2014/main" id="{A60DACE1-3977-8A9B-13FF-D2D282DF0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73" y="959079"/>
            <a:ext cx="5233242" cy="470262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6814CE-41ED-F195-1776-D5588A21E395}"/>
              </a:ext>
            </a:extLst>
          </p:cNvPr>
          <p:cNvSpPr txBox="1"/>
          <p:nvPr/>
        </p:nvSpPr>
        <p:spPr>
          <a:xfrm>
            <a:off x="642257" y="968048"/>
            <a:ext cx="770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0" dirty="0">
                <a:effectLst/>
                <a:latin typeface="gg sans"/>
              </a:rPr>
              <a:t>UML</a:t>
            </a:r>
            <a:endParaRPr lang="pt-PT" sz="4000" b="1" dirty="0"/>
          </a:p>
        </p:txBody>
      </p:sp>
    </p:spTree>
    <p:extLst>
      <p:ext uri="{BB962C8B-B14F-4D97-AF65-F5344CB8AC3E}">
        <p14:creationId xmlns:p14="http://schemas.microsoft.com/office/powerpoint/2010/main" val="408818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F961A9-3540-3AAB-268E-0D43B5AF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EF7B3-8F90-B6F8-2279-BAB1A57D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7044B-54B1-E049-8CC5-B39384EF3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F30569-66BD-D110-F517-B035B126B928}"/>
              </a:ext>
            </a:extLst>
          </p:cNvPr>
          <p:cNvSpPr/>
          <p:nvPr/>
        </p:nvSpPr>
        <p:spPr>
          <a:xfrm>
            <a:off x="-21772" y="-81643"/>
            <a:ext cx="12322629" cy="7021286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DC10B0-1F9F-071A-6AB3-D2782398C796}"/>
              </a:ext>
            </a:extLst>
          </p:cNvPr>
          <p:cNvSpPr txBox="1"/>
          <p:nvPr/>
        </p:nvSpPr>
        <p:spPr>
          <a:xfrm>
            <a:off x="893809" y="2819397"/>
            <a:ext cx="4164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0" dirty="0">
                <a:effectLst/>
                <a:latin typeface="gg sans"/>
              </a:rPr>
              <a:t>7. Demonstração</a:t>
            </a:r>
            <a:endParaRPr lang="pt-PT" sz="4000" b="1" dirty="0"/>
          </a:p>
        </p:txBody>
      </p:sp>
      <p:pic>
        <p:nvPicPr>
          <p:cNvPr id="6" name="Imagem 5" descr="Uma imagem com pessoa, Cara humana, vestuário, homem&#10;&#10;Os conteúdos gerados por IA poderão estar incorretos.">
            <a:extLst>
              <a:ext uri="{FF2B5EF4-FFF2-40B4-BE49-F238E27FC236}">
                <a16:creationId xmlns:a16="http://schemas.microsoft.com/office/drawing/2014/main" id="{67440672-9D02-C52B-1AC1-026819A9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73" y="566062"/>
            <a:ext cx="6328141" cy="65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40FE0-F04F-07A4-49E2-995C37A99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F0E81C9-1531-3F5F-902A-A05835AD940F}"/>
              </a:ext>
            </a:extLst>
          </p:cNvPr>
          <p:cNvSpPr/>
          <p:nvPr/>
        </p:nvSpPr>
        <p:spPr>
          <a:xfrm>
            <a:off x="-87086" y="-21772"/>
            <a:ext cx="12355286" cy="424543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69556B-9B85-5DB8-79C5-2B963B508D74}"/>
              </a:ext>
            </a:extLst>
          </p:cNvPr>
          <p:cNvSpPr/>
          <p:nvPr/>
        </p:nvSpPr>
        <p:spPr>
          <a:xfrm>
            <a:off x="-97972" y="6444343"/>
            <a:ext cx="12355286" cy="424543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A9D203-D45C-E837-631A-E52D29537103}"/>
              </a:ext>
            </a:extLst>
          </p:cNvPr>
          <p:cNvSpPr txBox="1"/>
          <p:nvPr/>
        </p:nvSpPr>
        <p:spPr>
          <a:xfrm>
            <a:off x="642257" y="968048"/>
            <a:ext cx="770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latin typeface="gg sans"/>
              </a:rPr>
              <a:t>8</a:t>
            </a:r>
            <a:r>
              <a:rPr lang="pt-PT" sz="4000" b="1" i="0" dirty="0">
                <a:effectLst/>
                <a:latin typeface="gg sans"/>
              </a:rPr>
              <a:t>. Próximos passos</a:t>
            </a:r>
            <a:endParaRPr lang="pt-PT" sz="4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39DA5C-7B12-85AE-509C-66E14C4A9A6B}"/>
              </a:ext>
            </a:extLst>
          </p:cNvPr>
          <p:cNvSpPr txBox="1"/>
          <p:nvPr/>
        </p:nvSpPr>
        <p:spPr>
          <a:xfrm>
            <a:off x="642257" y="1859536"/>
            <a:ext cx="106026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i="0" dirty="0">
                <a:effectLst/>
                <a:latin typeface="gg sans"/>
              </a:rPr>
              <a:t>Funcionalidades Futuras: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Integração com Login através de conta Google.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Importar dados do </a:t>
            </a:r>
            <a:r>
              <a:rPr lang="pt-PT" sz="2000" b="0" i="0" dirty="0" err="1">
                <a:effectLst/>
                <a:latin typeface="gg sans"/>
              </a:rPr>
              <a:t>LinkedIn</a:t>
            </a:r>
            <a:r>
              <a:rPr lang="pt-PT" sz="2000" b="0" i="0" dirty="0">
                <a:effectLst/>
                <a:latin typeface="gg sans"/>
              </a:rPr>
              <a:t> para </a:t>
            </a:r>
            <a:r>
              <a:rPr lang="pt-PT" sz="2000" b="0" i="0" dirty="0" err="1">
                <a:effectLst/>
                <a:latin typeface="gg sans"/>
              </a:rPr>
              <a:t>autopreencher</a:t>
            </a:r>
            <a:r>
              <a:rPr lang="pt-PT" sz="2000" b="0" i="0" dirty="0">
                <a:effectLst/>
                <a:latin typeface="gg sans"/>
              </a:rPr>
              <a:t> </a:t>
            </a:r>
            <a:r>
              <a:rPr lang="pt-PT" sz="2000" b="0" i="0" dirty="0" err="1">
                <a:effectLst/>
                <a:latin typeface="gg sans"/>
              </a:rPr>
              <a:t>CVs</a:t>
            </a:r>
            <a:r>
              <a:rPr lang="pt-PT" sz="2000" b="0" i="0" dirty="0">
                <a:effectLst/>
                <a:latin typeface="gg sa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Aplicativo mobile.</a:t>
            </a:r>
          </a:p>
          <a:p>
            <a:endParaRPr lang="pt-PT" sz="2000" dirty="0"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Melhorias Planeadas: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Correção do bug da foto no PDF.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Otimização da performance da API.</a:t>
            </a:r>
          </a:p>
          <a:p>
            <a:endParaRPr lang="pt-PT" sz="2000" dirty="0"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Lançamento: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Beta em [29/04/2025].</a:t>
            </a:r>
            <a:endParaRPr lang="pt-PT" sz="2000" dirty="0"/>
          </a:p>
        </p:txBody>
      </p:sp>
      <p:pic>
        <p:nvPicPr>
          <p:cNvPr id="4" name="Imagem 3" descr="Uma imagem com preto, escuridão&#10;&#10;Os conteúdos gerados por IA poderão estar incorretos.">
            <a:extLst>
              <a:ext uri="{FF2B5EF4-FFF2-40B4-BE49-F238E27FC236}">
                <a16:creationId xmlns:a16="http://schemas.microsoft.com/office/drawing/2014/main" id="{DB6DDABD-B97E-EE7A-A0B7-A7B0F23C6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55" flipV="1">
            <a:off x="8622377" y="1891841"/>
            <a:ext cx="3931973" cy="20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2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C3468-DF38-B5EB-A22B-DFEB85D07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2B082B6-E2B3-BC5E-991B-85873E9127DC}"/>
              </a:ext>
            </a:extLst>
          </p:cNvPr>
          <p:cNvSpPr/>
          <p:nvPr/>
        </p:nvSpPr>
        <p:spPr>
          <a:xfrm>
            <a:off x="-21772" y="-81643"/>
            <a:ext cx="12322629" cy="7021286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Imagem 14" descr="Uma imagem com Tipo de letra, Gráficos, logótipo, símbolo&#10;&#10;Os conteúdos gerados por IA poderão estar incorretos.">
            <a:extLst>
              <a:ext uri="{FF2B5EF4-FFF2-40B4-BE49-F238E27FC236}">
                <a16:creationId xmlns:a16="http://schemas.microsoft.com/office/drawing/2014/main" id="{732DD626-8646-C351-22A5-65092CF5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48" y="2496539"/>
            <a:ext cx="3987301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9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0C9D2D-0DE8-0F05-E38F-00D7C50C8A37}"/>
              </a:ext>
            </a:extLst>
          </p:cNvPr>
          <p:cNvSpPr/>
          <p:nvPr/>
        </p:nvSpPr>
        <p:spPr>
          <a:xfrm>
            <a:off x="-87086" y="-21772"/>
            <a:ext cx="12355286" cy="424543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D3C236F-4745-10E8-C636-86C5F7FFE6AE}"/>
              </a:ext>
            </a:extLst>
          </p:cNvPr>
          <p:cNvSpPr/>
          <p:nvPr/>
        </p:nvSpPr>
        <p:spPr>
          <a:xfrm>
            <a:off x="-97972" y="6444343"/>
            <a:ext cx="12355286" cy="424543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7EDC9E-C43C-A19F-BC82-FEEB55DAF156}"/>
              </a:ext>
            </a:extLst>
          </p:cNvPr>
          <p:cNvSpPr txBox="1"/>
          <p:nvPr/>
        </p:nvSpPr>
        <p:spPr>
          <a:xfrm>
            <a:off x="642257" y="968048"/>
            <a:ext cx="770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0" dirty="0">
                <a:effectLst/>
                <a:latin typeface="gg sans"/>
              </a:rPr>
              <a:t>1. Conheça a </a:t>
            </a:r>
            <a:r>
              <a:rPr lang="pt-PT" sz="4000" b="1" i="0" dirty="0">
                <a:effectLst/>
                <a:latin typeface="+mj-lt"/>
              </a:rPr>
              <a:t>Equipa</a:t>
            </a:r>
            <a:r>
              <a:rPr lang="pt-PT" sz="4000" b="1" i="0" dirty="0">
                <a:effectLst/>
                <a:latin typeface="gg sans"/>
              </a:rPr>
              <a:t> do Jobs Portal</a:t>
            </a:r>
            <a:endParaRPr lang="pt-PT" sz="4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EB0884-E89C-F00C-851F-A9EE30157864}"/>
              </a:ext>
            </a:extLst>
          </p:cNvPr>
          <p:cNvSpPr txBox="1"/>
          <p:nvPr/>
        </p:nvSpPr>
        <p:spPr>
          <a:xfrm>
            <a:off x="642258" y="2386865"/>
            <a:ext cx="10319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i="0" dirty="0">
                <a:effectLst/>
                <a:latin typeface="gg sans"/>
              </a:rPr>
              <a:t>Ana Alves, Breno Lucena, Laís Pinto e Severino Camacho</a:t>
            </a:r>
          </a:p>
          <a:p>
            <a:r>
              <a:rPr lang="pt-PT" sz="2000" b="0" i="0" dirty="0">
                <a:effectLst/>
                <a:latin typeface="gg sans"/>
              </a:rPr>
              <a:t>Desenvolvedores </a:t>
            </a:r>
            <a:r>
              <a:rPr lang="pt-PT" sz="2000" b="0" i="0" dirty="0" err="1">
                <a:effectLst/>
                <a:latin typeface="gg sans"/>
              </a:rPr>
              <a:t>backend</a:t>
            </a:r>
            <a:r>
              <a:rPr lang="pt-PT" sz="2000" b="0" i="0" dirty="0">
                <a:effectLst/>
                <a:latin typeface="gg sans"/>
              </a:rPr>
              <a:t>, </a:t>
            </a:r>
            <a:r>
              <a:rPr lang="pt-PT" sz="2000" b="0" i="0" dirty="0" err="1">
                <a:effectLst/>
                <a:latin typeface="gg sans"/>
              </a:rPr>
              <a:t>frontend</a:t>
            </a:r>
            <a:r>
              <a:rPr lang="pt-PT" sz="2000" b="0" i="0" dirty="0">
                <a:effectLst/>
                <a:latin typeface="gg sans"/>
              </a:rPr>
              <a:t>, integração da API, revisão de base de dados.</a:t>
            </a:r>
          </a:p>
          <a:p>
            <a:endParaRPr lang="pt-PT" sz="2000" dirty="0">
              <a:latin typeface="gg sans"/>
            </a:endParaRPr>
          </a:p>
          <a:p>
            <a:endParaRPr lang="pt-PT" sz="2000" dirty="0">
              <a:latin typeface="gg sans"/>
            </a:endParaRPr>
          </a:p>
          <a:p>
            <a:endParaRPr lang="pt-PT" sz="2000" dirty="0">
              <a:latin typeface="gg sans"/>
            </a:endParaRPr>
          </a:p>
          <a:p>
            <a:r>
              <a:rPr lang="pt-PT" sz="2000" b="0" i="0" dirty="0">
                <a:effectLst/>
                <a:latin typeface="gg sans"/>
              </a:rPr>
              <a:t>Projeto desenvolvido no âmbito do curso </a:t>
            </a:r>
            <a:r>
              <a:rPr lang="pt-PT" sz="2000" b="1" i="0" dirty="0">
                <a:effectLst/>
                <a:latin typeface="gg sans"/>
              </a:rPr>
              <a:t>.NET </a:t>
            </a:r>
            <a:r>
              <a:rPr lang="pt-PT" sz="2000" b="0" i="0" dirty="0">
                <a:effectLst/>
                <a:latin typeface="gg sans"/>
              </a:rPr>
              <a:t>promovido pela iniciativa pública e privada chamada </a:t>
            </a:r>
            <a:r>
              <a:rPr lang="pt-PT" sz="2000" b="1" i="0" dirty="0" err="1">
                <a:effectLst/>
                <a:latin typeface="gg sans"/>
              </a:rPr>
              <a:t>Upskill</a:t>
            </a:r>
            <a:r>
              <a:rPr lang="pt-PT" sz="2000" b="0" i="0" dirty="0">
                <a:effectLst/>
                <a:latin typeface="gg sans"/>
              </a:rPr>
              <a:t> e realizado no ISCTE.</a:t>
            </a:r>
            <a:endParaRPr lang="pt-PT" sz="2000" dirty="0"/>
          </a:p>
        </p:txBody>
      </p:sp>
      <p:pic>
        <p:nvPicPr>
          <p:cNvPr id="8" name="Imagem 7" descr="Uma imagem com preto, escuridão&#10;&#10;Os conteúdos gerados por IA poderão estar incorretos.">
            <a:extLst>
              <a:ext uri="{FF2B5EF4-FFF2-40B4-BE49-F238E27FC236}">
                <a16:creationId xmlns:a16="http://schemas.microsoft.com/office/drawing/2014/main" id="{028CA413-C679-1EFF-8908-F79CEB28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29" y="599151"/>
            <a:ext cx="2090056" cy="21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6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BD4E7-169A-300F-6C3C-CA38F690A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6D4A34-5BA8-86C8-A46D-FDAD658ED785}"/>
              </a:ext>
            </a:extLst>
          </p:cNvPr>
          <p:cNvSpPr/>
          <p:nvPr/>
        </p:nvSpPr>
        <p:spPr>
          <a:xfrm>
            <a:off x="-87086" y="-21772"/>
            <a:ext cx="12355286" cy="424543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3E8492F-0020-B7EE-9E2A-087C673B08D5}"/>
              </a:ext>
            </a:extLst>
          </p:cNvPr>
          <p:cNvSpPr/>
          <p:nvPr/>
        </p:nvSpPr>
        <p:spPr>
          <a:xfrm>
            <a:off x="-97972" y="6444343"/>
            <a:ext cx="12355286" cy="424543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5FF7D4-9AA3-911F-8C69-E0782B3CC50F}"/>
              </a:ext>
            </a:extLst>
          </p:cNvPr>
          <p:cNvSpPr txBox="1"/>
          <p:nvPr/>
        </p:nvSpPr>
        <p:spPr>
          <a:xfrm>
            <a:off x="642257" y="968048"/>
            <a:ext cx="770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latin typeface="gg sans"/>
              </a:rPr>
              <a:t>2</a:t>
            </a:r>
            <a:r>
              <a:rPr lang="pt-PT" sz="4000" b="1" i="0" dirty="0">
                <a:effectLst/>
                <a:latin typeface="gg sans"/>
              </a:rPr>
              <a:t>. Necessidades identificadas</a:t>
            </a:r>
            <a:endParaRPr lang="pt-PT" sz="4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42F00E-663B-8A17-018F-079B884D9C11}"/>
              </a:ext>
            </a:extLst>
          </p:cNvPr>
          <p:cNvSpPr txBox="1"/>
          <p:nvPr/>
        </p:nvSpPr>
        <p:spPr>
          <a:xfrm>
            <a:off x="642258" y="2241211"/>
            <a:ext cx="10319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 err="1">
                <a:effectLst/>
                <a:latin typeface="gg sans"/>
              </a:rPr>
              <a:t>Frontend</a:t>
            </a:r>
            <a:r>
              <a:rPr lang="pt-PT" sz="2000" dirty="0">
                <a:latin typeface="gg sans"/>
              </a:rPr>
              <a:t> simples</a:t>
            </a:r>
            <a:r>
              <a:rPr lang="pt-PT" sz="2000" b="0" i="0" dirty="0">
                <a:effectLst/>
                <a:latin typeface="gg sans"/>
              </a:rPr>
              <a:t> e com </a:t>
            </a:r>
            <a:r>
              <a:rPr lang="pt-PT" sz="2000" dirty="0">
                <a:latin typeface="gg sans"/>
              </a:rPr>
              <a:t>p</a:t>
            </a:r>
            <a:r>
              <a:rPr lang="pt-PT" sz="2000" b="0" i="0" dirty="0">
                <a:effectLst/>
                <a:latin typeface="gg sans"/>
              </a:rPr>
              <a:t>oucas funcionalidades implementadas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Projeto sem autenticação criptografada e com pouco controlo de acessos a </a:t>
            </a:r>
            <a:r>
              <a:rPr lang="pt-PT" sz="2000" b="0" i="0" dirty="0" err="1">
                <a:effectLst/>
                <a:latin typeface="gg sans"/>
              </a:rPr>
              <a:t>endpoints</a:t>
            </a:r>
            <a:r>
              <a:rPr lang="pt-PT" sz="2000" b="0" i="0" dirty="0">
                <a:effectLst/>
                <a:latin typeface="gg sans"/>
              </a:rPr>
              <a:t> e dados sensíveis</a:t>
            </a:r>
            <a:endParaRPr lang="pt-PT" sz="2000" dirty="0">
              <a:latin typeface="gg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Base de dados com necessidade de ajustes</a:t>
            </a:r>
          </a:p>
        </p:txBody>
      </p:sp>
      <p:pic>
        <p:nvPicPr>
          <p:cNvPr id="9" name="Imagem 8" descr="Uma imagem com preto, escuridão&#10;&#10;Os conteúdos gerados por IA poderão estar incorretos.">
            <a:extLst>
              <a:ext uri="{FF2B5EF4-FFF2-40B4-BE49-F238E27FC236}">
                <a16:creationId xmlns:a16="http://schemas.microsoft.com/office/drawing/2014/main" id="{F5387A6F-E53E-1871-0C51-31065C81E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8244">
            <a:off x="9078684" y="4006388"/>
            <a:ext cx="3337155" cy="17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5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71B-6BCB-99B7-74E4-FEC77E05D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7362A3-FF8A-97D9-B104-335835CB30A5}"/>
              </a:ext>
            </a:extLst>
          </p:cNvPr>
          <p:cNvSpPr/>
          <p:nvPr/>
        </p:nvSpPr>
        <p:spPr>
          <a:xfrm>
            <a:off x="-87086" y="-21772"/>
            <a:ext cx="12355286" cy="424543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8D7F807-9AD7-7B74-1E80-52B20C29B228}"/>
              </a:ext>
            </a:extLst>
          </p:cNvPr>
          <p:cNvSpPr/>
          <p:nvPr/>
        </p:nvSpPr>
        <p:spPr>
          <a:xfrm>
            <a:off x="-97972" y="6444343"/>
            <a:ext cx="12355286" cy="424543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510EA9-0F1D-917B-3353-A9D6B490CBF9}"/>
              </a:ext>
            </a:extLst>
          </p:cNvPr>
          <p:cNvSpPr txBox="1"/>
          <p:nvPr/>
        </p:nvSpPr>
        <p:spPr>
          <a:xfrm>
            <a:off x="642257" y="968048"/>
            <a:ext cx="770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0" dirty="0">
                <a:effectLst/>
                <a:latin typeface="gg sans"/>
              </a:rPr>
              <a:t>3. Objetivo do Jobs Portal</a:t>
            </a:r>
            <a:endParaRPr lang="pt-PT" sz="4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D646C7-86C7-9316-B4FD-43B042291AA3}"/>
              </a:ext>
            </a:extLst>
          </p:cNvPr>
          <p:cNvSpPr txBox="1"/>
          <p:nvPr/>
        </p:nvSpPr>
        <p:spPr>
          <a:xfrm>
            <a:off x="642257" y="2167312"/>
            <a:ext cx="10602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i="0" dirty="0">
                <a:effectLst/>
                <a:latin typeface="gg sans"/>
              </a:rPr>
              <a:t>O Que Faz: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Plataforma web para gerenciamento de candidaturas e ofertas de emprego.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Permite que candidatos criem perfis, enviem currículos e se candidatem a vagas.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Capacita empresas a publicar vagas, gerenciar candidaturas e efetuar o download de currículos.</a:t>
            </a:r>
          </a:p>
          <a:p>
            <a:endParaRPr lang="pt-PT" sz="2000" b="0" i="0" dirty="0">
              <a:effectLst/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Público-Alvo: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Candidatos à procura de oportunidades de emprego.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Empresas e equipas de RH.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Administradores para manter e atualizar a plataforma.</a:t>
            </a:r>
          </a:p>
          <a:p>
            <a:endParaRPr lang="pt-PT" sz="2000" dirty="0"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Benefício Principal: </a:t>
            </a:r>
            <a:endParaRPr lang="pt-PT" sz="2000" b="1" dirty="0">
              <a:latin typeface="gg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Simplifica o recrutamento</a:t>
            </a:r>
            <a:r>
              <a:rPr lang="pt-PT" sz="2000" dirty="0">
                <a:latin typeface="gg sans"/>
              </a:rPr>
              <a:t> e</a:t>
            </a:r>
            <a:r>
              <a:rPr lang="pt-PT" sz="2000" b="0" i="0" dirty="0">
                <a:effectLst/>
                <a:latin typeface="gg sans"/>
              </a:rPr>
              <a:t> reduz tempo com uma experiência intuitiva e segura.</a:t>
            </a:r>
            <a:endParaRPr lang="pt-PT" sz="2000" dirty="0"/>
          </a:p>
        </p:txBody>
      </p:sp>
      <p:pic>
        <p:nvPicPr>
          <p:cNvPr id="4" name="Imagem 3" descr="Uma imagem com preto, escuridão&#10;&#10;Os conteúdos gerados por IA poderão estar incorretos.">
            <a:extLst>
              <a:ext uri="{FF2B5EF4-FFF2-40B4-BE49-F238E27FC236}">
                <a16:creationId xmlns:a16="http://schemas.microsoft.com/office/drawing/2014/main" id="{8E173BAB-A733-2638-3324-B16018B8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88" y="731308"/>
            <a:ext cx="1301964" cy="14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8777B-5277-759A-FF05-52C9D0930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9985B7-A1C0-D3D0-930B-8970D0B2C0AF}"/>
              </a:ext>
            </a:extLst>
          </p:cNvPr>
          <p:cNvSpPr/>
          <p:nvPr/>
        </p:nvSpPr>
        <p:spPr>
          <a:xfrm>
            <a:off x="-87086" y="-21772"/>
            <a:ext cx="12355286" cy="424543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4EC925-A10F-0386-573D-D9757412516B}"/>
              </a:ext>
            </a:extLst>
          </p:cNvPr>
          <p:cNvSpPr/>
          <p:nvPr/>
        </p:nvSpPr>
        <p:spPr>
          <a:xfrm>
            <a:off x="-97972" y="6444343"/>
            <a:ext cx="12355286" cy="424543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9D35B9-B360-9F0E-DC39-DD11AE157F91}"/>
              </a:ext>
            </a:extLst>
          </p:cNvPr>
          <p:cNvSpPr txBox="1"/>
          <p:nvPr/>
        </p:nvSpPr>
        <p:spPr>
          <a:xfrm>
            <a:off x="642258" y="695906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0" dirty="0">
                <a:effectLst/>
                <a:latin typeface="gg sans"/>
              </a:rPr>
              <a:t>3. Antes</a:t>
            </a:r>
            <a:endParaRPr lang="pt-PT" sz="4000" b="1" dirty="0"/>
          </a:p>
        </p:txBody>
      </p:sp>
      <p:pic>
        <p:nvPicPr>
          <p:cNvPr id="4" name="Imagem 3" descr="Uma imagem com desenho, vestuário, captura de ecrã&#10;&#10;Os conteúdos gerados por IA poderão estar incorretos.">
            <a:extLst>
              <a:ext uri="{FF2B5EF4-FFF2-40B4-BE49-F238E27FC236}">
                <a16:creationId xmlns:a16="http://schemas.microsoft.com/office/drawing/2014/main" id="{E889E45A-1A9F-BF73-91F5-FD958DA4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4" y="1599633"/>
            <a:ext cx="7980682" cy="3571081"/>
          </a:xfrm>
          <a:prstGeom prst="rect">
            <a:avLst/>
          </a:prstGeom>
        </p:spPr>
      </p:pic>
      <p:pic>
        <p:nvPicPr>
          <p:cNvPr id="7" name="Imagem 6" descr="Uma imagem com texto, captura de ecrã, Tipo de letra, número&#10;&#10;Os conteúdos gerados por IA poderão estar incorretos.">
            <a:extLst>
              <a:ext uri="{FF2B5EF4-FFF2-40B4-BE49-F238E27FC236}">
                <a16:creationId xmlns:a16="http://schemas.microsoft.com/office/drawing/2014/main" id="{25391AA0-3A8F-EA8A-FBFD-DD55999A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513" y="4066686"/>
            <a:ext cx="5151576" cy="2215373"/>
          </a:xfrm>
          <a:prstGeom prst="rect">
            <a:avLst/>
          </a:prstGeom>
        </p:spPr>
      </p:pic>
      <p:pic>
        <p:nvPicPr>
          <p:cNvPr id="8" name="Imagem 7" descr="Uma imagem com texto, captura de ecrã, Tipo de letra, número&#10;&#10;Os conteúdos gerados por IA poderão estar incorretos.">
            <a:extLst>
              <a:ext uri="{FF2B5EF4-FFF2-40B4-BE49-F238E27FC236}">
                <a16:creationId xmlns:a16="http://schemas.microsoft.com/office/drawing/2014/main" id="{362AC8E0-DBEE-7DA2-8A29-E3B178F55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301" y="1403792"/>
            <a:ext cx="2354797" cy="24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9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A18E-EAFB-B79F-3439-4DF1545D6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75FF35B-8602-4C07-93D6-A381D79698F6}"/>
              </a:ext>
            </a:extLst>
          </p:cNvPr>
          <p:cNvSpPr/>
          <p:nvPr/>
        </p:nvSpPr>
        <p:spPr>
          <a:xfrm>
            <a:off x="-87086" y="-21772"/>
            <a:ext cx="12355286" cy="424543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0971E3-B353-61BC-B1CB-385C42B34A13}"/>
              </a:ext>
            </a:extLst>
          </p:cNvPr>
          <p:cNvSpPr/>
          <p:nvPr/>
        </p:nvSpPr>
        <p:spPr>
          <a:xfrm>
            <a:off x="-97972" y="6444343"/>
            <a:ext cx="12355286" cy="424543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1517D4-4798-2B94-70F4-FB6B198FBE0F}"/>
              </a:ext>
            </a:extLst>
          </p:cNvPr>
          <p:cNvSpPr txBox="1"/>
          <p:nvPr/>
        </p:nvSpPr>
        <p:spPr>
          <a:xfrm>
            <a:off x="642258" y="695906"/>
            <a:ext cx="226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0" dirty="0">
                <a:effectLst/>
                <a:latin typeface="gg sans"/>
              </a:rPr>
              <a:t>3. Depois</a:t>
            </a:r>
            <a:endParaRPr lang="pt-PT" sz="4000" b="1" dirty="0"/>
          </a:p>
        </p:txBody>
      </p:sp>
      <p:pic>
        <p:nvPicPr>
          <p:cNvPr id="9" name="Imagem 8" descr="Uma imagem com texto, homem, vestuário, Cara humana&#10;&#10;Os conteúdos gerados por IA poderão estar incorretos.">
            <a:extLst>
              <a:ext uri="{FF2B5EF4-FFF2-40B4-BE49-F238E27FC236}">
                <a16:creationId xmlns:a16="http://schemas.microsoft.com/office/drawing/2014/main" id="{D9BC914E-F1B8-1196-C42C-595010A5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48" y="546887"/>
            <a:ext cx="7484294" cy="3250669"/>
          </a:xfrm>
          <a:prstGeom prst="rect">
            <a:avLst/>
          </a:prstGeom>
        </p:spPr>
      </p:pic>
      <p:pic>
        <p:nvPicPr>
          <p:cNvPr id="10" name="Imagem 9" descr="Uma imagem com texto, captura de ecrã, software, Página web&#10;&#10;Os conteúdos gerados por IA poderão estar incorretos.">
            <a:extLst>
              <a:ext uri="{FF2B5EF4-FFF2-40B4-BE49-F238E27FC236}">
                <a16:creationId xmlns:a16="http://schemas.microsoft.com/office/drawing/2014/main" id="{8259585E-C7DA-4CE7-5107-221855CA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33" y="2237950"/>
            <a:ext cx="3511941" cy="1623216"/>
          </a:xfrm>
          <a:prstGeom prst="rect">
            <a:avLst/>
          </a:prstGeom>
        </p:spPr>
      </p:pic>
      <p:pic>
        <p:nvPicPr>
          <p:cNvPr id="11" name="Imagem 10" descr="Uma imagem com texto, captura de ecrã, número, software&#10;&#10;Os conteúdos gerados por IA poderão estar incorretos.">
            <a:extLst>
              <a:ext uri="{FF2B5EF4-FFF2-40B4-BE49-F238E27FC236}">
                <a16:creationId xmlns:a16="http://schemas.microsoft.com/office/drawing/2014/main" id="{173F85DB-CFC7-A971-368D-B1658CBE4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860" y="3986969"/>
            <a:ext cx="5049882" cy="2295401"/>
          </a:xfrm>
          <a:prstGeom prst="rect">
            <a:avLst/>
          </a:prstGeom>
        </p:spPr>
      </p:pic>
      <p:pic>
        <p:nvPicPr>
          <p:cNvPr id="12" name="Imagem 11" descr="Uma imagem com texto, captura de ecrã, Página web, Website&#10;&#10;Os conteúdos gerados por IA poderão estar incorretos.">
            <a:extLst>
              <a:ext uri="{FF2B5EF4-FFF2-40B4-BE49-F238E27FC236}">
                <a16:creationId xmlns:a16="http://schemas.microsoft.com/office/drawing/2014/main" id="{2EC13AE1-7DEE-6277-C00B-450262A22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295" y="3986969"/>
            <a:ext cx="4695269" cy="2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8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1FCFD-A874-90E7-162B-D304FB73B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3B5A49-B053-229D-887A-3851BEEC5F17}"/>
              </a:ext>
            </a:extLst>
          </p:cNvPr>
          <p:cNvSpPr/>
          <p:nvPr/>
        </p:nvSpPr>
        <p:spPr>
          <a:xfrm>
            <a:off x="-87086" y="-21772"/>
            <a:ext cx="12355286" cy="424543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8E21D48-43E9-D72D-7ED6-CD84A4D6408C}"/>
              </a:ext>
            </a:extLst>
          </p:cNvPr>
          <p:cNvSpPr/>
          <p:nvPr/>
        </p:nvSpPr>
        <p:spPr>
          <a:xfrm>
            <a:off x="-97972" y="6444343"/>
            <a:ext cx="12355286" cy="424543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BBA586-89E3-DABB-1627-4E180943F52F}"/>
              </a:ext>
            </a:extLst>
          </p:cNvPr>
          <p:cNvSpPr txBox="1"/>
          <p:nvPr/>
        </p:nvSpPr>
        <p:spPr>
          <a:xfrm>
            <a:off x="642257" y="968048"/>
            <a:ext cx="770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latin typeface="gg sans"/>
              </a:rPr>
              <a:t>4</a:t>
            </a:r>
            <a:r>
              <a:rPr lang="pt-PT" sz="4000" b="1" i="0" dirty="0">
                <a:effectLst/>
                <a:latin typeface="gg sans"/>
              </a:rPr>
              <a:t>. Funcionalidades</a:t>
            </a:r>
            <a:endParaRPr lang="pt-PT" sz="4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C1752-9CC3-1139-F336-A04E180D6B05}"/>
              </a:ext>
            </a:extLst>
          </p:cNvPr>
          <p:cNvSpPr txBox="1"/>
          <p:nvPr/>
        </p:nvSpPr>
        <p:spPr>
          <a:xfrm>
            <a:off x="642257" y="1946621"/>
            <a:ext cx="74240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i="0" dirty="0">
                <a:effectLst/>
                <a:latin typeface="gg sans"/>
              </a:rPr>
              <a:t>Gestão de Candidatos</a:t>
            </a:r>
            <a:r>
              <a:rPr lang="pt-PT" sz="2000" b="0" i="0" dirty="0">
                <a:effectLst/>
                <a:latin typeface="gg sans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Registo e login seguro.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Criação e edição de currículos online e em PDF.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Candidatura a vagas e consulta de histórico.</a:t>
            </a:r>
          </a:p>
          <a:p>
            <a:endParaRPr lang="pt-PT" sz="2000" dirty="0"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Gestão de Empresas: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Publicação e gerenciamento de ofertas de emprego.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Visualização de candidaturas e download de currículos em PDF.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Sistema de Críticas.</a:t>
            </a:r>
          </a:p>
          <a:p>
            <a:endParaRPr lang="pt-PT" sz="2000" b="0" i="0" dirty="0">
              <a:effectLst/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Administração: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Gerenciamento de usuários </a:t>
            </a:r>
            <a:r>
              <a:rPr lang="pt-PT" sz="2000" b="0" i="0" dirty="0" err="1">
                <a:effectLst/>
                <a:latin typeface="gg sans"/>
              </a:rPr>
              <a:t>Identity</a:t>
            </a:r>
            <a:r>
              <a:rPr lang="pt-PT" sz="2000" b="0" i="0" dirty="0">
                <a:effectLst/>
                <a:latin typeface="gg sans"/>
              </a:rPr>
              <a:t> (Candidato, Empresa, </a:t>
            </a:r>
            <a:r>
              <a:rPr lang="pt-PT" sz="2000" b="0" i="0" dirty="0" err="1">
                <a:effectLst/>
                <a:latin typeface="gg sans"/>
              </a:rPr>
              <a:t>Admin</a:t>
            </a:r>
            <a:r>
              <a:rPr lang="pt-PT" sz="2000" b="0" i="0" dirty="0">
                <a:effectLst/>
                <a:latin typeface="gg sans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Controlo de permissões com autenticação JWT.</a:t>
            </a:r>
            <a:endParaRPr lang="pt-PT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154943-8DA8-8D08-B586-F918379081E6}"/>
              </a:ext>
            </a:extLst>
          </p:cNvPr>
          <p:cNvSpPr txBox="1"/>
          <p:nvPr/>
        </p:nvSpPr>
        <p:spPr>
          <a:xfrm>
            <a:off x="7935685" y="2232623"/>
            <a:ext cx="38317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latin typeface="gg sans"/>
              </a:rPr>
              <a:t>Sistema de favoritos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Sistema de </a:t>
            </a:r>
            <a:r>
              <a:rPr lang="pt-PT" sz="2000" dirty="0">
                <a:latin typeface="gg sans"/>
              </a:rPr>
              <a:t>escrever uma crítica</a:t>
            </a:r>
          </a:p>
          <a:p>
            <a:endParaRPr lang="pt-PT" sz="2000" b="0" i="0" dirty="0">
              <a:effectLst/>
              <a:latin typeface="gg sans"/>
            </a:endParaRPr>
          </a:p>
          <a:p>
            <a:endParaRPr lang="pt-PT" sz="2000" b="0" i="0" dirty="0">
              <a:effectLst/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Todos os utilizadores</a:t>
            </a:r>
            <a:r>
              <a:rPr lang="pt-PT" sz="2000" b="0" i="0" dirty="0">
                <a:effectLst/>
                <a:latin typeface="gg sans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Sistema de notícias.</a:t>
            </a:r>
            <a:endParaRPr lang="pt-PT" sz="2000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33517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E66DC-8156-0679-E7E2-FBBEA2C1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9CE032-F330-923C-599F-C47BDED5DA88}"/>
              </a:ext>
            </a:extLst>
          </p:cNvPr>
          <p:cNvSpPr/>
          <p:nvPr/>
        </p:nvSpPr>
        <p:spPr>
          <a:xfrm>
            <a:off x="-87086" y="-21772"/>
            <a:ext cx="12355286" cy="424543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ACA543A-2A51-F03B-BF83-52C24F1D018B}"/>
              </a:ext>
            </a:extLst>
          </p:cNvPr>
          <p:cNvSpPr/>
          <p:nvPr/>
        </p:nvSpPr>
        <p:spPr>
          <a:xfrm>
            <a:off x="-97972" y="6444343"/>
            <a:ext cx="12355286" cy="424543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E5617E-F9BB-BF9E-CDAD-DF635ED863F9}"/>
              </a:ext>
            </a:extLst>
          </p:cNvPr>
          <p:cNvSpPr txBox="1"/>
          <p:nvPr/>
        </p:nvSpPr>
        <p:spPr>
          <a:xfrm>
            <a:off x="642257" y="968048"/>
            <a:ext cx="770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latin typeface="gg sans"/>
              </a:rPr>
              <a:t>5</a:t>
            </a:r>
            <a:r>
              <a:rPr lang="pt-PT" sz="4000" b="1" i="0" dirty="0">
                <a:effectLst/>
                <a:latin typeface="gg sans"/>
              </a:rPr>
              <a:t>. Arquitetura Técnica</a:t>
            </a:r>
            <a:endParaRPr lang="pt-PT" sz="4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0A054E-22F8-D9D6-8505-4398FED53CBF}"/>
              </a:ext>
            </a:extLst>
          </p:cNvPr>
          <p:cNvSpPr txBox="1"/>
          <p:nvPr/>
        </p:nvSpPr>
        <p:spPr>
          <a:xfrm>
            <a:off x="642257" y="1859536"/>
            <a:ext cx="106026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i="0" dirty="0" err="1">
                <a:effectLst/>
                <a:latin typeface="gg sans"/>
              </a:rPr>
              <a:t>Frontend</a:t>
            </a:r>
            <a:r>
              <a:rPr lang="pt-PT" sz="2000" b="1" i="0" dirty="0">
                <a:effectLst/>
                <a:latin typeface="gg sans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ASP.NET Core MVC com </a:t>
            </a:r>
            <a:r>
              <a:rPr lang="pt-PT" sz="2000" b="0" i="0" dirty="0" err="1">
                <a:effectLst/>
                <a:latin typeface="gg sans"/>
              </a:rPr>
              <a:t>Razor</a:t>
            </a:r>
            <a:r>
              <a:rPr lang="pt-PT" sz="2000" b="0" i="0" dirty="0">
                <a:effectLst/>
                <a:latin typeface="gg sans"/>
              </a:rPr>
              <a:t> </a:t>
            </a:r>
            <a:r>
              <a:rPr lang="pt-PT" sz="2000" b="0" i="0" dirty="0" err="1">
                <a:effectLst/>
                <a:latin typeface="gg sans"/>
              </a:rPr>
              <a:t>Pages</a:t>
            </a:r>
            <a:r>
              <a:rPr lang="pt-PT" sz="2000" b="0" i="0" dirty="0">
                <a:effectLst/>
                <a:latin typeface="gg san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Design responsivo com </a:t>
            </a:r>
            <a:r>
              <a:rPr lang="pt-PT" sz="2000" b="0" i="0" dirty="0" err="1">
                <a:effectLst/>
                <a:latin typeface="gg sans"/>
              </a:rPr>
              <a:t>Bootstrap</a:t>
            </a:r>
            <a:r>
              <a:rPr lang="pt-PT" sz="2000" b="0" i="0" dirty="0">
                <a:effectLst/>
                <a:latin typeface="gg sans"/>
              </a:rPr>
              <a:t> e CSS personalizado.</a:t>
            </a:r>
          </a:p>
          <a:p>
            <a:endParaRPr lang="pt-PT" sz="2000" dirty="0">
              <a:latin typeface="gg sans"/>
            </a:endParaRPr>
          </a:p>
          <a:p>
            <a:r>
              <a:rPr lang="pt-PT" sz="2000" b="1" i="0" dirty="0" err="1">
                <a:effectLst/>
                <a:latin typeface="gg sans"/>
              </a:rPr>
              <a:t>Backend</a:t>
            </a:r>
            <a:r>
              <a:rPr lang="pt-PT" sz="2000" b="1" i="0" dirty="0">
                <a:effectLst/>
                <a:latin typeface="gg sans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API </a:t>
            </a:r>
            <a:r>
              <a:rPr lang="pt-PT" sz="2000" b="0" i="0" dirty="0" err="1">
                <a:effectLst/>
                <a:latin typeface="gg sans"/>
              </a:rPr>
              <a:t>RESTful</a:t>
            </a:r>
            <a:r>
              <a:rPr lang="pt-PT" sz="2000" b="0" i="0" dirty="0">
                <a:effectLst/>
                <a:latin typeface="gg sans"/>
              </a:rPr>
              <a:t> com ASP.NET 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Integração via </a:t>
            </a:r>
            <a:r>
              <a:rPr lang="pt-PT" sz="2000" b="0" i="0" dirty="0" err="1">
                <a:effectLst/>
                <a:latin typeface="gg sans"/>
              </a:rPr>
              <a:t>HttpClient</a:t>
            </a:r>
            <a:r>
              <a:rPr lang="pt-PT" sz="2000" b="0" i="0" dirty="0">
                <a:effectLst/>
                <a:latin typeface="gg sans"/>
              </a:rPr>
              <a:t> para chamadas seguras.</a:t>
            </a:r>
          </a:p>
          <a:p>
            <a:endParaRPr lang="pt-PT" sz="2000" dirty="0"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Base de Dados: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 err="1">
                <a:effectLst/>
                <a:latin typeface="gg sans"/>
              </a:rPr>
              <a:t>Entity</a:t>
            </a:r>
            <a:r>
              <a:rPr lang="pt-PT" sz="2000" b="0" i="0" dirty="0">
                <a:effectLst/>
                <a:latin typeface="gg sans"/>
              </a:rPr>
              <a:t> Framework Core com SQL Server.</a:t>
            </a:r>
          </a:p>
          <a:p>
            <a:endParaRPr lang="pt-PT" sz="2000" dirty="0"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Outras Ferramentas: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Autenticação JWT e cookies; </a:t>
            </a:r>
            <a:r>
              <a:rPr lang="pt-PT" sz="2000" dirty="0">
                <a:latin typeface="gg sans"/>
              </a:rPr>
              <a:t> </a:t>
            </a:r>
            <a:r>
              <a:rPr lang="pt-PT" sz="2000" b="0" i="0" dirty="0">
                <a:effectLst/>
                <a:latin typeface="gg sans"/>
              </a:rPr>
              <a:t>Serialização JSON com </a:t>
            </a:r>
            <a:r>
              <a:rPr lang="pt-PT" sz="2000" b="0" i="0" dirty="0" err="1">
                <a:effectLst/>
                <a:latin typeface="gg sans"/>
              </a:rPr>
              <a:t>Newtonsoft.Json</a:t>
            </a:r>
            <a:r>
              <a:rPr lang="pt-PT" sz="2000" dirty="0">
                <a:latin typeface="gg sans"/>
              </a:rPr>
              <a:t>; </a:t>
            </a:r>
            <a:r>
              <a:rPr lang="pt-PT" sz="2000" b="0" i="0" dirty="0" err="1">
                <a:effectLst/>
                <a:latin typeface="gg sans"/>
              </a:rPr>
              <a:t>AutoMapper</a:t>
            </a:r>
            <a:r>
              <a:rPr lang="pt-PT" sz="2000" b="0" i="0" dirty="0">
                <a:effectLst/>
                <a:latin typeface="gg sans"/>
              </a:rPr>
              <a:t> para mapeamento de </a:t>
            </a:r>
            <a:r>
              <a:rPr lang="pt-PT" sz="2000" b="0" i="0" dirty="0" err="1">
                <a:effectLst/>
                <a:latin typeface="gg sans"/>
              </a:rPr>
              <a:t>DTOs</a:t>
            </a:r>
            <a:r>
              <a:rPr lang="pt-PT" sz="2000" b="0" i="0" dirty="0">
                <a:effectLst/>
                <a:latin typeface="gg sans"/>
              </a:rPr>
              <a:t>;</a:t>
            </a:r>
            <a:r>
              <a:rPr lang="pt-PT" sz="2000" dirty="0">
                <a:latin typeface="gg sans"/>
              </a:rPr>
              <a:t> </a:t>
            </a:r>
            <a:r>
              <a:rPr lang="pt-PT" sz="2000" b="0" i="0" dirty="0" err="1">
                <a:effectLst/>
                <a:latin typeface="gg sans"/>
              </a:rPr>
              <a:t>Rotativa.AspNetCore</a:t>
            </a:r>
            <a:r>
              <a:rPr lang="pt-PT" sz="2000" b="0" i="0" dirty="0">
                <a:effectLst/>
                <a:latin typeface="gg sans"/>
              </a:rPr>
              <a:t> para gerar PDF.</a:t>
            </a:r>
            <a:endParaRPr lang="pt-PT" sz="2000" dirty="0"/>
          </a:p>
        </p:txBody>
      </p:sp>
      <p:pic>
        <p:nvPicPr>
          <p:cNvPr id="4" name="Imagem 3" descr="Uma imagem com preto, escuridão&#10;&#10;Os conteúdos gerados por IA poderão estar incorretos.">
            <a:extLst>
              <a:ext uri="{FF2B5EF4-FFF2-40B4-BE49-F238E27FC236}">
                <a16:creationId xmlns:a16="http://schemas.microsoft.com/office/drawing/2014/main" id="{26FDDA31-2989-A00F-EB7F-48B1CF2E5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6560">
            <a:off x="9252745" y="1460651"/>
            <a:ext cx="1301964" cy="14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4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F13E7-517C-A11A-B277-350738845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60A5A6D-11AE-00FD-411E-21376A4C1383}"/>
              </a:ext>
            </a:extLst>
          </p:cNvPr>
          <p:cNvSpPr/>
          <p:nvPr/>
        </p:nvSpPr>
        <p:spPr>
          <a:xfrm>
            <a:off x="-87086" y="-21772"/>
            <a:ext cx="12355286" cy="424543"/>
          </a:xfrm>
          <a:prstGeom prst="rect">
            <a:avLst/>
          </a:prstGeom>
          <a:solidFill>
            <a:srgbClr val="6EE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4B85FC-2260-6E94-89DE-602EA9B9E1A2}"/>
              </a:ext>
            </a:extLst>
          </p:cNvPr>
          <p:cNvSpPr/>
          <p:nvPr/>
        </p:nvSpPr>
        <p:spPr>
          <a:xfrm>
            <a:off x="-97972" y="6444343"/>
            <a:ext cx="12355286" cy="424543"/>
          </a:xfrm>
          <a:prstGeom prst="rect">
            <a:avLst/>
          </a:prstGeom>
          <a:solidFill>
            <a:srgbClr val="F299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CEF129-41BC-82EB-4E32-4A2A38F51CFB}"/>
              </a:ext>
            </a:extLst>
          </p:cNvPr>
          <p:cNvSpPr txBox="1"/>
          <p:nvPr/>
        </p:nvSpPr>
        <p:spPr>
          <a:xfrm>
            <a:off x="642257" y="968048"/>
            <a:ext cx="770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0" dirty="0">
                <a:effectLst/>
                <a:latin typeface="gg sans"/>
              </a:rPr>
              <a:t>6. Processo de desenvolvimento</a:t>
            </a:r>
            <a:endParaRPr lang="pt-PT" sz="40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CDE1F7-B007-BD12-3F4B-8E86C4E71125}"/>
              </a:ext>
            </a:extLst>
          </p:cNvPr>
          <p:cNvSpPr txBox="1"/>
          <p:nvPr/>
        </p:nvSpPr>
        <p:spPr>
          <a:xfrm>
            <a:off x="642257" y="1859536"/>
            <a:ext cx="106026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i="0" dirty="0">
                <a:effectLst/>
                <a:latin typeface="gg sans"/>
              </a:rPr>
              <a:t>Metodologia: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Abordagem ágil com iterações curtas (inspirada em </a:t>
            </a:r>
            <a:r>
              <a:rPr lang="pt-PT" sz="2000" b="0" i="0" dirty="0" err="1">
                <a:effectLst/>
                <a:latin typeface="gg sans"/>
              </a:rPr>
              <a:t>Scrum</a:t>
            </a:r>
            <a:r>
              <a:rPr lang="pt-PT" sz="2000" b="0" i="0" dirty="0">
                <a:effectLst/>
                <a:latin typeface="gg sans"/>
              </a:rPr>
              <a:t>/</a:t>
            </a:r>
            <a:r>
              <a:rPr lang="pt-PT" sz="2000" b="0" i="0" dirty="0" err="1">
                <a:effectLst/>
                <a:latin typeface="gg sans"/>
              </a:rPr>
              <a:t>Kanban</a:t>
            </a:r>
            <a:r>
              <a:rPr lang="pt-PT" sz="2000" b="0" i="0" dirty="0">
                <a:effectLst/>
                <a:latin typeface="gg sans"/>
              </a:rPr>
              <a:t>) com uso do </a:t>
            </a:r>
            <a:r>
              <a:rPr lang="pt-PT" sz="2000" b="0" i="0" dirty="0" err="1">
                <a:effectLst/>
                <a:latin typeface="gg sans"/>
              </a:rPr>
              <a:t>trello</a:t>
            </a:r>
            <a:r>
              <a:rPr lang="pt-PT" sz="2000" b="0" i="0" dirty="0">
                <a:effectLst/>
                <a:latin typeface="gg sans"/>
              </a:rPr>
              <a:t>.</a:t>
            </a:r>
          </a:p>
          <a:p>
            <a:endParaRPr lang="pt-PT" sz="2000" dirty="0"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Etapas Principais: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Levantamento de requisitos com base no projeto existente.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Prototipagem de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Desenvolvimento do </a:t>
            </a:r>
            <a:r>
              <a:rPr lang="pt-PT" sz="2000" b="0" i="0" dirty="0" err="1">
                <a:effectLst/>
                <a:latin typeface="gg sans"/>
              </a:rPr>
              <a:t>frontend</a:t>
            </a:r>
            <a:r>
              <a:rPr lang="pt-PT" sz="2000" b="0" i="0" dirty="0">
                <a:effectLst/>
                <a:latin typeface="gg sans"/>
              </a:rPr>
              <a:t>, </a:t>
            </a:r>
            <a:r>
              <a:rPr lang="pt-PT" sz="2000" b="0" i="0" dirty="0" err="1">
                <a:effectLst/>
                <a:latin typeface="gg sans"/>
              </a:rPr>
              <a:t>backend</a:t>
            </a:r>
            <a:r>
              <a:rPr lang="pt-PT" sz="2000" b="0" i="0" dirty="0">
                <a:effectLst/>
                <a:latin typeface="gg sans"/>
              </a:rPr>
              <a:t>, e integração com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0" i="0" dirty="0">
                <a:effectLst/>
                <a:latin typeface="gg sans"/>
              </a:rPr>
              <a:t>Testes de usabilidade e correção de bugs.</a:t>
            </a:r>
          </a:p>
          <a:p>
            <a:endParaRPr lang="pt-PT" sz="2000" dirty="0">
              <a:latin typeface="gg sans"/>
            </a:endParaRPr>
          </a:p>
          <a:p>
            <a:r>
              <a:rPr lang="pt-PT" sz="2000" b="1" i="0" dirty="0">
                <a:effectLst/>
                <a:latin typeface="gg sans"/>
              </a:rPr>
              <a:t>Desafios e Soluções: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0" dirty="0">
                <a:effectLst/>
                <a:latin typeface="gg sans"/>
              </a:rPr>
              <a:t>Desafio: </a:t>
            </a:r>
            <a:r>
              <a:rPr lang="pt-PT" sz="2000" b="0" i="0" dirty="0">
                <a:effectLst/>
                <a:latin typeface="gg sans"/>
              </a:rPr>
              <a:t>Inconsistência na resposta da API de registo. </a:t>
            </a:r>
            <a:r>
              <a:rPr lang="pt-PT" sz="2000" b="1" i="0" dirty="0">
                <a:effectLst/>
                <a:latin typeface="gg sans"/>
              </a:rPr>
              <a:t>Solução: </a:t>
            </a:r>
            <a:r>
              <a:rPr lang="pt-PT" sz="2000" b="0" i="0" dirty="0" err="1">
                <a:effectLst/>
                <a:latin typeface="gg sans"/>
              </a:rPr>
              <a:t>Desserialização</a:t>
            </a:r>
            <a:r>
              <a:rPr lang="pt-PT" sz="2000" b="0" i="0" dirty="0">
                <a:effectLst/>
                <a:latin typeface="gg sans"/>
              </a:rPr>
              <a:t> dinâmica e </a:t>
            </a:r>
            <a:r>
              <a:rPr lang="pt-PT" sz="2000" b="0" i="0" dirty="0" err="1">
                <a:effectLst/>
                <a:latin typeface="gg sans"/>
              </a:rPr>
              <a:t>fallback</a:t>
            </a:r>
            <a:r>
              <a:rPr lang="pt-PT" sz="2000" b="0" i="0" dirty="0">
                <a:effectLst/>
                <a:latin typeface="gg sans"/>
              </a:rPr>
              <a:t> para role do formulário.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0" dirty="0">
                <a:effectLst/>
                <a:latin typeface="gg sans"/>
              </a:rPr>
              <a:t>Desafio: </a:t>
            </a:r>
            <a:r>
              <a:rPr lang="pt-PT" sz="2000" b="0" i="0" dirty="0">
                <a:effectLst/>
                <a:latin typeface="gg sans"/>
              </a:rPr>
              <a:t>Inclusão de fotos nos currículos em PDF. </a:t>
            </a:r>
            <a:r>
              <a:rPr lang="pt-PT" sz="2000" b="1" i="0" dirty="0">
                <a:effectLst/>
                <a:latin typeface="gg sans"/>
              </a:rPr>
              <a:t>Solução: </a:t>
            </a:r>
            <a:r>
              <a:rPr lang="pt-PT" sz="2000" b="0" i="0" dirty="0">
                <a:effectLst/>
                <a:latin typeface="gg sans"/>
              </a:rPr>
              <a:t>Uso de imagens em base64.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b="1" i="0" dirty="0">
                <a:effectLst/>
                <a:latin typeface="gg sans"/>
              </a:rPr>
              <a:t>Desafio: </a:t>
            </a:r>
            <a:r>
              <a:rPr lang="pt-PT" sz="2000" b="0" i="0" dirty="0">
                <a:effectLst/>
                <a:latin typeface="gg sans"/>
              </a:rPr>
              <a:t>Implementação do </a:t>
            </a:r>
            <a:r>
              <a:rPr lang="pt-PT" sz="2000" b="0" i="0" dirty="0" err="1">
                <a:effectLst/>
                <a:latin typeface="gg sans"/>
              </a:rPr>
              <a:t>Identity</a:t>
            </a:r>
            <a:r>
              <a:rPr lang="pt-PT" sz="2000" b="0" i="0" dirty="0">
                <a:effectLst/>
                <a:latin typeface="gg sans"/>
              </a:rPr>
              <a:t> </a:t>
            </a:r>
            <a:r>
              <a:rPr lang="pt-PT" sz="2000" b="1" i="0" dirty="0">
                <a:effectLst/>
                <a:latin typeface="gg sans"/>
              </a:rPr>
              <a:t>Solução: </a:t>
            </a:r>
            <a:r>
              <a:rPr lang="pt-PT" sz="2000" b="0" i="0" dirty="0">
                <a:effectLst/>
                <a:latin typeface="gg sans"/>
              </a:rPr>
              <a:t>Nova abordagem ao banco de dados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79072994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524</Words>
  <Application>Microsoft Office PowerPoint</Application>
  <PresentationFormat>Ecrã Panorâmico</PresentationFormat>
  <Paragraphs>88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Bierstadt</vt:lpstr>
      <vt:lpstr>gg sans</vt:lpstr>
      <vt:lpstr>GestaltVTI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Severino Décio Nunes Camacho</dc:creator>
  <cp:lastModifiedBy>Severino Décio Nunes Camacho</cp:lastModifiedBy>
  <cp:revision>6</cp:revision>
  <dcterms:created xsi:type="dcterms:W3CDTF">2025-04-29T09:58:28Z</dcterms:created>
  <dcterms:modified xsi:type="dcterms:W3CDTF">2025-04-29T13:20:22Z</dcterms:modified>
</cp:coreProperties>
</file>