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3" r:id="rId11"/>
    <p:sldId id="265" r:id="rId12"/>
    <p:sldId id="267" r:id="rId13"/>
    <p:sldId id="268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Wang" initials="JW" lastIdx="1" clrIdx="0">
    <p:extLst>
      <p:ext uri="{19B8F6BF-5375-455C-9EA6-DF929625EA0E}">
        <p15:presenceInfo xmlns:p15="http://schemas.microsoft.com/office/powerpoint/2012/main" userId="f073e9e629d7fc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A1F9-13FB-4D96-B210-D3AE9DF28A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EAFE-BDC5-4782-909C-EEA2ECA4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A1F9-13FB-4D96-B210-D3AE9DF28A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EAFE-BDC5-4782-909C-EEA2ECA4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5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A1F9-13FB-4D96-B210-D3AE9DF28A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EAFE-BDC5-4782-909C-EEA2ECA4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A1F9-13FB-4D96-B210-D3AE9DF28A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EAFE-BDC5-4782-909C-EEA2ECA4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A1F9-13FB-4D96-B210-D3AE9DF28A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EAFE-BDC5-4782-909C-EEA2ECA4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8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A1F9-13FB-4D96-B210-D3AE9DF28A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EAFE-BDC5-4782-909C-EEA2ECA4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5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A1F9-13FB-4D96-B210-D3AE9DF28A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EAFE-BDC5-4782-909C-EEA2ECA4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9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A1F9-13FB-4D96-B210-D3AE9DF28A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EAFE-BDC5-4782-909C-EEA2ECA4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A1F9-13FB-4D96-B210-D3AE9DF28A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EAFE-BDC5-4782-909C-EEA2ECA4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5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A1F9-13FB-4D96-B210-D3AE9DF28A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EAFE-BDC5-4782-909C-EEA2ECA4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4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A1F9-13FB-4D96-B210-D3AE9DF28A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EAFE-BDC5-4782-909C-EEA2ECA4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9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5A1F9-13FB-4D96-B210-D3AE9DF28A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2EAFE-BDC5-4782-909C-EEA2ECA4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sz="8000" b="1" dirty="0">
                <a:latin typeface="Aldhabi" panose="01000000000000000000" pitchFamily="2" charset="-78"/>
                <a:cs typeface="Aldhabi" panose="01000000000000000000" pitchFamily="2" charset="-78"/>
              </a:rPr>
              <a:t>Correlation between Stock Prices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Wang</a:t>
            </a:r>
          </a:p>
        </p:txBody>
      </p:sp>
    </p:spTree>
    <p:extLst>
      <p:ext uri="{BB962C8B-B14F-4D97-AF65-F5344CB8AC3E}">
        <p14:creationId xmlns:p14="http://schemas.microsoft.com/office/powerpoint/2010/main" val="147248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seems to have strong correlation for stocks within the same sectors</a:t>
            </a:r>
          </a:p>
          <a:p>
            <a:r>
              <a:rPr lang="en-US" dirty="0"/>
              <a:t>There seems to have strong correlation between the finance sector</a:t>
            </a:r>
          </a:p>
          <a:p>
            <a:pPr marL="0" indent="0">
              <a:buNone/>
            </a:pPr>
            <a:r>
              <a:rPr lang="en-US" dirty="0"/>
              <a:t>   and energy sector</a:t>
            </a:r>
          </a:p>
          <a:p>
            <a:r>
              <a:rPr lang="en-US" dirty="0"/>
              <a:t>Semiconductor sector seems not to dance with other sectors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53" y="1690688"/>
            <a:ext cx="4351168" cy="486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620" y="1828802"/>
            <a:ext cx="4239484" cy="4625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723" y="1690689"/>
            <a:ext cx="4004235" cy="46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6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sectors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7324" y="2072685"/>
            <a:ext cx="2385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Semiconductor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8024" y="2102301"/>
            <a:ext cx="148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90119" y="2102301"/>
            <a:ext cx="23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Energy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0" y="2740240"/>
            <a:ext cx="2597121" cy="755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09" y="3329723"/>
            <a:ext cx="1603387" cy="7498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27" y="4065932"/>
            <a:ext cx="2450804" cy="7498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51107" y="2692147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/>
              <a:t>1.0000    0.3382    0.1968</a:t>
            </a:r>
          </a:p>
          <a:p>
            <a:r>
              <a:rPr lang="en-US" sz="4400" dirty="0"/>
              <a:t>0.3382    1.0000    0.4784</a:t>
            </a:r>
          </a:p>
          <a:p>
            <a:r>
              <a:rPr lang="en-US" sz="4400" dirty="0"/>
              <a:t>0.1968    0.4784    1.</a:t>
            </a:r>
            <a:r>
              <a:rPr lang="en-US" sz="3600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361975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Hypothesis: One sector is not correlated with another sector</a:t>
            </a:r>
          </a:p>
          <a:p>
            <a:pPr marL="0" indent="0">
              <a:buNone/>
            </a:pPr>
            <a:r>
              <a:rPr lang="en-US" dirty="0" err="1"/>
              <a:t>pvalue</a:t>
            </a:r>
            <a:r>
              <a:rPr lang="en-US" dirty="0"/>
              <a:t> &lt;0.05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1.0e-037 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0        0.0000     0.9989</a:t>
            </a:r>
          </a:p>
          <a:p>
            <a:pPr marL="0" indent="0">
              <a:buNone/>
            </a:pPr>
            <a:r>
              <a:rPr lang="en-US" dirty="0"/>
              <a:t>                                            0.0000         0         0.0000</a:t>
            </a:r>
          </a:p>
          <a:p>
            <a:pPr marL="0" indent="0">
              <a:buNone/>
            </a:pPr>
            <a:r>
              <a:rPr lang="en-US" dirty="0"/>
              <a:t>                                            0.9989    0.0000         0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9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Semiconductor sector seems not to dance with energy sector</a:t>
            </a:r>
          </a:p>
          <a:p>
            <a:r>
              <a:rPr lang="en-US" dirty="0"/>
              <a:t>However, finance sector is correlated  statistically with both semiconductor industry and energy industry</a:t>
            </a:r>
          </a:p>
          <a:p>
            <a:r>
              <a:rPr lang="en-US" dirty="0"/>
              <a:t>Chevron and Exxon have the same investment values with stronger correlation </a:t>
            </a:r>
            <a:r>
              <a:rPr lang="en-US"/>
              <a:t>in past 10 </a:t>
            </a:r>
            <a:r>
              <a:rPr lang="en-US" dirty="0"/>
              <a:t>years.</a:t>
            </a:r>
          </a:p>
        </p:txBody>
      </p:sp>
    </p:spTree>
    <p:extLst>
      <p:ext uri="{BB962C8B-B14F-4D97-AF65-F5344CB8AC3E}">
        <p14:creationId xmlns:p14="http://schemas.microsoft.com/office/powerpoint/2010/main" val="400438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between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1.0000    0.4425    0.1976    0.2213    0.0999    0.0939</a:t>
            </a:r>
          </a:p>
          <a:p>
            <a:pPr marL="0" indent="0">
              <a:buNone/>
            </a:pPr>
            <a:r>
              <a:rPr lang="en-US" dirty="0"/>
              <a:t>0.4425    1.0000    0.3320    0.3300    0.2369    0.2209</a:t>
            </a:r>
          </a:p>
          <a:p>
            <a:pPr marL="0" indent="0">
              <a:buNone/>
            </a:pPr>
            <a:r>
              <a:rPr lang="en-US" dirty="0"/>
              <a:t>0.1976    0.3320    1.0000    0.6926    0.4454    0.4470</a:t>
            </a:r>
          </a:p>
          <a:p>
            <a:pPr marL="0" indent="0">
              <a:buNone/>
            </a:pPr>
            <a:r>
              <a:rPr lang="en-US" dirty="0"/>
              <a:t>0.2213    0.3300    0.6926    1.0000    0.4308    0.4303</a:t>
            </a:r>
          </a:p>
          <a:p>
            <a:pPr marL="0" indent="0">
              <a:buNone/>
            </a:pPr>
            <a:r>
              <a:rPr lang="en-US" dirty="0"/>
              <a:t>0.0999    0.2369    0.4454    0.4308    1.0000    0.8438</a:t>
            </a:r>
          </a:p>
          <a:p>
            <a:pPr marL="0" indent="0">
              <a:buNone/>
            </a:pPr>
            <a:r>
              <a:rPr lang="en-US" dirty="0"/>
              <a:t>0.0939    0.2209    0.4470    0.4303    0.8438    1.0000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8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 if the short term and long term economics in different industries </a:t>
            </a:r>
            <a:r>
              <a:rPr lang="en-US"/>
              <a:t>are correlated as </a:t>
            </a:r>
            <a:r>
              <a:rPr lang="en-US" dirty="0"/>
              <a:t>manifested by stock prices</a:t>
            </a:r>
          </a:p>
        </p:txBody>
      </p:sp>
    </p:spTree>
    <p:extLst>
      <p:ext uri="{BB962C8B-B14F-4D97-AF65-F5344CB8AC3E}">
        <p14:creationId xmlns:p14="http://schemas.microsoft.com/office/powerpoint/2010/main" val="3610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Data Yahoo Finance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http://finance.yahoo.com/q?s=DATA</a:t>
            </a:r>
          </a:p>
          <a:p>
            <a:r>
              <a:rPr lang="en-US" dirty="0"/>
              <a:t>library(</a:t>
            </a:r>
            <a:r>
              <a:rPr lang="en-US" dirty="0" err="1"/>
              <a:t>quantmod</a:t>
            </a:r>
            <a:r>
              <a:rPr lang="en-US" dirty="0"/>
              <a:t>) in R</a:t>
            </a:r>
          </a:p>
          <a:p>
            <a:r>
              <a:rPr lang="en-US" dirty="0"/>
              <a:t>Choose the adjusted stock prices</a:t>
            </a:r>
          </a:p>
          <a:p>
            <a:r>
              <a:rPr lang="en-US" dirty="0"/>
              <a:t>Select the years when the data are all available for the</a:t>
            </a:r>
          </a:p>
          <a:p>
            <a:pPr marL="0" indent="0">
              <a:buNone/>
            </a:pPr>
            <a:r>
              <a:rPr lang="en-US" dirty="0"/>
              <a:t>   stocks of interest. </a:t>
            </a:r>
          </a:p>
        </p:txBody>
      </p:sp>
    </p:spTree>
    <p:extLst>
      <p:ext uri="{BB962C8B-B14F-4D97-AF65-F5344CB8AC3E}">
        <p14:creationId xmlns:p14="http://schemas.microsoft.com/office/powerpoint/2010/main" val="183133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The stocks of 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XOM, CVX, INTL, AMD, GS, JPM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41" y="4947252"/>
            <a:ext cx="2210404" cy="1683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63" y="2421737"/>
            <a:ext cx="2060451" cy="1550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41" y="2795545"/>
            <a:ext cx="1902467" cy="1988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45" y="4592819"/>
            <a:ext cx="2060451" cy="11960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514" y="3110213"/>
            <a:ext cx="2857500" cy="714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05" y="4481365"/>
            <a:ext cx="1603816" cy="172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94616" y="3783946"/>
            <a:ext cx="104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cvx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565553" y="5996624"/>
            <a:ext cx="90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XOM</a:t>
            </a:r>
          </a:p>
        </p:txBody>
      </p:sp>
    </p:spTree>
    <p:extLst>
      <p:ext uri="{BB962C8B-B14F-4D97-AF65-F5344CB8AC3E}">
        <p14:creationId xmlns:p14="http://schemas.microsoft.com/office/powerpoint/2010/main" val="39907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485"/>
            <a:ext cx="10515600" cy="1325563"/>
          </a:xfrm>
        </p:spPr>
        <p:txBody>
          <a:bodyPr/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Stock prices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1339234"/>
            <a:ext cx="9670346" cy="51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1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Normalized Stock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97" y="1577107"/>
            <a:ext cx="9754881" cy="542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8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The </a:t>
            </a:r>
            <a:r>
              <a:rPr lang="en-US" sz="6000" b="1" dirty="0">
                <a:latin typeface="Aldhabi" panose="01000000000000000000" pitchFamily="2" charset="-78"/>
                <a:cs typeface="Aldhabi" panose="01000000000000000000" pitchFamily="2" charset="-78"/>
              </a:rPr>
              <a:t>daily</a:t>
            </a: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 “</a:t>
            </a:r>
            <a:r>
              <a:rPr lang="en-US" sz="6000" dirty="0" err="1">
                <a:latin typeface="Aldhabi" panose="01000000000000000000" pitchFamily="2" charset="-78"/>
                <a:cs typeface="Aldhabi" panose="01000000000000000000" pitchFamily="2" charset="-78"/>
              </a:rPr>
              <a:t>diffference</a:t>
            </a: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” for the stock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Difference(</a:t>
            </a:r>
            <a:r>
              <a:rPr lang="en-US" dirty="0" err="1"/>
              <a:t>i</a:t>
            </a:r>
            <a:r>
              <a:rPr lang="en-US" dirty="0"/>
              <a:t>) = stock price(</a:t>
            </a:r>
            <a:r>
              <a:rPr lang="en-US" dirty="0" err="1"/>
              <a:t>i</a:t>
            </a:r>
            <a:r>
              <a:rPr lang="en-US" dirty="0"/>
              <a:t>+ 1)– stock price on the day( </a:t>
            </a:r>
            <a:r>
              <a:rPr lang="en-US" dirty="0" err="1"/>
              <a:t>i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where “</a:t>
            </a:r>
            <a:r>
              <a:rPr lang="en-US" dirty="0" err="1"/>
              <a:t>i</a:t>
            </a:r>
            <a:r>
              <a:rPr lang="en-US" dirty="0"/>
              <a:t>” is the index for a particular day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2470" y="3573928"/>
            <a:ext cx="781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the difference on each day, we can predict the price on each day by knowing the stock price at some day and do accumulated sum from the day !!</a:t>
            </a:r>
          </a:p>
        </p:txBody>
      </p:sp>
    </p:spTree>
    <p:extLst>
      <p:ext uri="{BB962C8B-B14F-4D97-AF65-F5344CB8AC3E}">
        <p14:creationId xmlns:p14="http://schemas.microsoft.com/office/powerpoint/2010/main" val="353391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09" y="30185"/>
            <a:ext cx="8461981" cy="6797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68178" y="388470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68178" y="13692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CVX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71056" y="240852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60931" y="340062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02264" y="442260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JPM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50072" y="54804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GS</a:t>
            </a:r>
          </a:p>
        </p:txBody>
      </p:sp>
    </p:spTree>
    <p:extLst>
      <p:ext uri="{BB962C8B-B14F-4D97-AF65-F5344CB8AC3E}">
        <p14:creationId xmlns:p14="http://schemas.microsoft.com/office/powerpoint/2010/main" val="272017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83" y="526649"/>
            <a:ext cx="8649361" cy="59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315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Aldhabi</vt:lpstr>
      <vt:lpstr>Arial</vt:lpstr>
      <vt:lpstr>Calibri</vt:lpstr>
      <vt:lpstr>Calibri Light</vt:lpstr>
      <vt:lpstr>Office Theme</vt:lpstr>
      <vt:lpstr>Correlation between Stock Prices  </vt:lpstr>
      <vt:lpstr>Motivation</vt:lpstr>
      <vt:lpstr>Data Yahoo Finance</vt:lpstr>
      <vt:lpstr>The stocks of interests</vt:lpstr>
      <vt:lpstr>Stock prices</vt:lpstr>
      <vt:lpstr>Normalized Stock Prices</vt:lpstr>
      <vt:lpstr>The daily “diffference” for the stock prices</vt:lpstr>
      <vt:lpstr>PowerPoint Presentation</vt:lpstr>
      <vt:lpstr>PowerPoint Presentation</vt:lpstr>
      <vt:lpstr>Observations</vt:lpstr>
      <vt:lpstr>Scatter plots</vt:lpstr>
      <vt:lpstr>Correlation between sectors</vt:lpstr>
      <vt:lpstr>Hypothesis</vt:lpstr>
      <vt:lpstr>Conclusion</vt:lpstr>
      <vt:lpstr>Correlation matrix between companies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of stock price between different sectors</dc:title>
  <dc:creator>Joseph Wang</dc:creator>
  <cp:lastModifiedBy>Joseph Wang</cp:lastModifiedBy>
  <cp:revision>44</cp:revision>
  <dcterms:created xsi:type="dcterms:W3CDTF">2016-04-28T21:43:56Z</dcterms:created>
  <dcterms:modified xsi:type="dcterms:W3CDTF">2016-04-29T17:28:02Z</dcterms:modified>
</cp:coreProperties>
</file>