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66" r:id="rId4"/>
    <p:sldId id="268" r:id="rId5"/>
    <p:sldId id="265" r:id="rId6"/>
    <p:sldId id="269" r:id="rId7"/>
    <p:sldId id="264" r:id="rId8"/>
    <p:sldId id="270" r:id="rId9"/>
    <p:sldId id="271" r:id="rId10"/>
    <p:sldId id="278" r:id="rId11"/>
    <p:sldId id="257" r:id="rId12"/>
    <p:sldId id="277" r:id="rId13"/>
    <p:sldId id="26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p:scale>
          <a:sx n="110" d="100"/>
          <a:sy n="110"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C9B6A7-4C31-4691-9CA0-5D12244B43FF}"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93913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9B6A7-4C31-4691-9CA0-5D12244B43FF}"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7768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9B6A7-4C31-4691-9CA0-5D12244B43FF}"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461129-73B0-470C-98C9-23867DDF840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471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5C9B6A7-4C31-4691-9CA0-5D12244B43FF}"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4099050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5C9B6A7-4C31-4691-9CA0-5D12244B43FF}"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61129-73B0-470C-98C9-23867DDF840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7602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5C9B6A7-4C31-4691-9CA0-5D12244B43FF}"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1128111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9B6A7-4C31-4691-9CA0-5D12244B43FF}"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004141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9B6A7-4C31-4691-9CA0-5D12244B43FF}"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261846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9B6A7-4C31-4691-9CA0-5D12244B43FF}"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210302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9B6A7-4C31-4691-9CA0-5D12244B43FF}" type="datetimeFigureOut">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10437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9B6A7-4C31-4691-9CA0-5D12244B43FF}"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12167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C9B6A7-4C31-4691-9CA0-5D12244B43FF}" type="datetimeFigureOut">
              <a:rPr lang="en-US" smtClean="0"/>
              <a:t>5/25/2016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17098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C9B6A7-4C31-4691-9CA0-5D12244B43FF}" type="datetimeFigureOut">
              <a:rPr lang="en-US" smtClean="0"/>
              <a:t>5/25/2016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8657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9B6A7-4C31-4691-9CA0-5D12244B43FF}" type="datetimeFigureOut">
              <a:rPr lang="en-US" smtClean="0"/>
              <a:t>5/25/2016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18753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9B6A7-4C31-4691-9CA0-5D12244B43FF}"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204716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9B6A7-4C31-4691-9CA0-5D12244B43FF}" type="datetimeFigureOut">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61129-73B0-470C-98C9-23867DDF840E}" type="slidenum">
              <a:rPr lang="en-US" smtClean="0"/>
              <a:t>‹#›</a:t>
            </a:fld>
            <a:endParaRPr lang="en-US"/>
          </a:p>
        </p:txBody>
      </p:sp>
    </p:spTree>
    <p:extLst>
      <p:ext uri="{BB962C8B-B14F-4D97-AF65-F5344CB8AC3E}">
        <p14:creationId xmlns:p14="http://schemas.microsoft.com/office/powerpoint/2010/main" val="392592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C9B6A7-4C31-4691-9CA0-5D12244B43FF}" type="datetimeFigureOut">
              <a:rPr lang="en-US" smtClean="0"/>
              <a:t>5/25/2016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461129-73B0-470C-98C9-23867DDF840E}" type="slidenum">
              <a:rPr lang="en-US" smtClean="0"/>
              <a:t>‹#›</a:t>
            </a:fld>
            <a:endParaRPr lang="en-US"/>
          </a:p>
        </p:txBody>
      </p:sp>
    </p:spTree>
    <p:extLst>
      <p:ext uri="{BB962C8B-B14F-4D97-AF65-F5344CB8AC3E}">
        <p14:creationId xmlns:p14="http://schemas.microsoft.com/office/powerpoint/2010/main" val="33414497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7030" y="1669869"/>
            <a:ext cx="8915399" cy="226278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Yelp Review</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solidFill>
                  <a:srgbClr val="0070C0"/>
                </a:solidFill>
                <a:latin typeface="Times New Roman" panose="02020603050405020304" pitchFamily="18" charset="0"/>
                <a:cs typeface="Times New Roman" panose="02020603050405020304" pitchFamily="18" charset="0"/>
              </a:rPr>
              <a:t>Web Scraping</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Sentiment </a:t>
            </a:r>
            <a:r>
              <a:rPr lang="en-US" dirty="0" smtClean="0">
                <a:solidFill>
                  <a:srgbClr val="FF0000"/>
                </a:solidFill>
                <a:latin typeface="Times New Roman" panose="02020603050405020304" pitchFamily="18" charset="0"/>
                <a:cs typeface="Times New Roman" panose="02020603050405020304" pitchFamily="18" charset="0"/>
              </a:rPr>
              <a:t>Analysis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pPr algn="ctr"/>
            <a:r>
              <a:rPr lang="en-US" sz="2800" dirty="0" smtClean="0">
                <a:latin typeface="Times New Roman" panose="02020603050405020304" pitchFamily="18" charset="0"/>
                <a:cs typeface="Times New Roman" panose="02020603050405020304" pitchFamily="18" charset="0"/>
              </a:rPr>
              <a:t>Frank Wang</a:t>
            </a:r>
          </a:p>
          <a:p>
            <a:pPr algn="ctr"/>
            <a:r>
              <a:rPr lang="en-US" sz="2800" dirty="0" smtClean="0">
                <a:latin typeface="Times New Roman" panose="02020603050405020304" pitchFamily="18" charset="0"/>
                <a:cs typeface="Times New Roman" panose="02020603050405020304" pitchFamily="18" charset="0"/>
              </a:rPr>
              <a:t>5/22/ 2016</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58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20340" y="1828801"/>
            <a:ext cx="9078454" cy="4645572"/>
          </a:xfrm>
          <a:prstGeom prst="rect">
            <a:avLst/>
          </a:prstGeom>
        </p:spPr>
      </p:pic>
    </p:spTree>
    <p:extLst>
      <p:ext uri="{BB962C8B-B14F-4D97-AF65-F5344CB8AC3E}">
        <p14:creationId xmlns:p14="http://schemas.microsoft.com/office/powerpoint/2010/main" val="3149667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mall number of dataset</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516777" y="1515591"/>
            <a:ext cx="8299954" cy="5013640"/>
          </a:xfrm>
          <a:prstGeom prst="rect">
            <a:avLst/>
          </a:prstGeom>
        </p:spPr>
      </p:pic>
    </p:spTree>
    <p:extLst>
      <p:ext uri="{BB962C8B-B14F-4D97-AF65-F5344CB8AC3E}">
        <p14:creationId xmlns:p14="http://schemas.microsoft.com/office/powerpoint/2010/main" val="192582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468" y="0"/>
            <a:ext cx="11399519" cy="5846036"/>
          </a:xfrm>
        </p:spPr>
        <p:txBody>
          <a:bodyPr>
            <a:noAutofit/>
          </a:bodyPr>
          <a:lstStyle/>
          <a:p>
            <a:r>
              <a:rPr lang="en-US" sz="2000" dirty="0" smtClean="0"/>
              <a:t>Really disappointed to our dining experience tonight. Thursday night, 6:30PM for 2 </a:t>
            </a:r>
            <a:r>
              <a:rPr lang="en-US" sz="2000" dirty="0" err="1" smtClean="0"/>
              <a:t>people.We</a:t>
            </a:r>
            <a:r>
              <a:rPr lang="en-US" sz="2000" dirty="0" smtClean="0"/>
              <a:t> made reservation 1 month earlier for the birthday dinner.---Environment---*Dining </a:t>
            </a:r>
            <a:r>
              <a:rPr lang="en-US" sz="2000" dirty="0" err="1" smtClean="0"/>
              <a:t>area:The</a:t>
            </a:r>
            <a:r>
              <a:rPr lang="en-US" sz="2000" dirty="0" smtClean="0"/>
              <a:t> decoration and ambiance of main area was beautiful and great, HOWEVER,  they sat us in the back bar area, which was a passage between ABC Kitchen, ABC </a:t>
            </a:r>
            <a:r>
              <a:rPr lang="en-US" sz="2000" dirty="0" err="1" smtClean="0"/>
              <a:t>Cocina</a:t>
            </a:r>
            <a:r>
              <a:rPr lang="en-US" sz="2000" dirty="0" smtClean="0"/>
              <a:t>, and </a:t>
            </a:r>
            <a:r>
              <a:rPr lang="en-US" sz="2000" dirty="0" err="1" smtClean="0"/>
              <a:t>abcmkt</a:t>
            </a:r>
            <a:r>
              <a:rPr lang="en-US" sz="2000" dirty="0" smtClean="0"/>
              <a:t>. It had no decoration at all. While we ate, some people were walking on the stairs above us (we were eating under the edge of stairs. I felt some dust were falling into our dishes from it...). The customers of </a:t>
            </a:r>
            <a:r>
              <a:rPr lang="en-US" sz="2000" dirty="0" err="1" smtClean="0"/>
              <a:t>abcmkt</a:t>
            </a:r>
            <a:r>
              <a:rPr lang="en-US" sz="2000" dirty="0" smtClean="0"/>
              <a:t> also randomly walked to our area and peaked into our dishes. I felt really uncomfortable about it. I understand they didn't want to waste the space and put more tables to make money, but they should probably make it only for the bar guests, not the customers who have the full dinner.*----------.*Sundae: good idea to put salted caramel ice cream and popcorn together. It was tasty but it got very sweet at the end. The portion was big, so it's ideal to share it between 2-3 people.---Service---The staff were friendly. However, they were not attentive. It might be a busy night, so our waiter disappeared for a while time to time when we needed him. We waited for 20 mins to order dessert and 30 mins to get the bill. Some of the serving ways were also odd. Most of our dishes were dropped without any words. </a:t>
            </a:r>
            <a:r>
              <a:rPr lang="en-US" sz="3600" b="1" dirty="0" smtClean="0">
                <a:solidFill>
                  <a:srgbClr val="FF0000"/>
                </a:solidFill>
              </a:rPr>
              <a:t>No greeting </a:t>
            </a:r>
            <a:r>
              <a:rPr lang="en-US" sz="2000" dirty="0" smtClean="0"/>
              <a:t>(we were still in the middle of conversation), no explaining, no "bon </a:t>
            </a:r>
            <a:r>
              <a:rPr lang="en-US" sz="2000" dirty="0" err="1" smtClean="0"/>
              <a:t>appetit</a:t>
            </a:r>
            <a:r>
              <a:rPr lang="en-US" sz="2000" dirty="0" smtClean="0"/>
              <a:t>". They just came and left like we were air...If you ask questions, they would answer politely. But it was really </a:t>
            </a:r>
            <a:r>
              <a:rPr lang="en-US" sz="2000" dirty="0" err="1" smtClean="0"/>
              <a:t>awkward.I've</a:t>
            </a:r>
            <a:r>
              <a:rPr lang="en-US" sz="2000" dirty="0" smtClean="0"/>
              <a:t> been to many high-end or Michelin starred restaurants. By the dining experience tonight, I don't think ABC Kitchen deserved Michelin 3 stars. Foods were good but not excellent, and the service, back bar area, and bathroom were not on the level. Overall, it was a disappointment.</a:t>
            </a:r>
          </a:p>
        </p:txBody>
      </p:sp>
    </p:spTree>
    <p:extLst>
      <p:ext uri="{BB962C8B-B14F-4D97-AF65-F5344CB8AC3E}">
        <p14:creationId xmlns:p14="http://schemas.microsoft.com/office/powerpoint/2010/main" val="1049301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07776" y="513172"/>
            <a:ext cx="10076590" cy="6211144"/>
          </a:xfrm>
          <a:prstGeom prst="rect">
            <a:avLst/>
          </a:prstGeom>
        </p:spPr>
      </p:pic>
    </p:spTree>
    <p:extLst>
      <p:ext uri="{BB962C8B-B14F-4D97-AF65-F5344CB8AC3E}">
        <p14:creationId xmlns:p14="http://schemas.microsoft.com/office/powerpoint/2010/main" val="412823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4726" y="82310"/>
            <a:ext cx="11345091" cy="6467371"/>
          </a:xfrm>
          <a:prstGeom prst="rect">
            <a:avLst/>
          </a:prstGeom>
        </p:spPr>
      </p:pic>
    </p:spTree>
    <p:extLst>
      <p:ext uri="{BB962C8B-B14F-4D97-AF65-F5344CB8AC3E}">
        <p14:creationId xmlns:p14="http://schemas.microsoft.com/office/powerpoint/2010/main" val="49859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Summary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98766" y="2124891"/>
            <a:ext cx="9405846" cy="3777622"/>
          </a:xfrm>
        </p:spPr>
        <p:txBody>
          <a:bodyPr>
            <a:normAutofit fontScale="92500"/>
          </a:bodyPr>
          <a:lstStyle/>
          <a:p>
            <a:r>
              <a:rPr lang="en-US" sz="3200" dirty="0" smtClean="0">
                <a:latin typeface="Times New Roman" panose="02020603050405020304" pitchFamily="18" charset="0"/>
                <a:cs typeface="Times New Roman" panose="02020603050405020304" pitchFamily="18" charset="0"/>
              </a:rPr>
              <a:t>The Yelp review </a:t>
            </a:r>
            <a:r>
              <a:rPr lang="en-US" sz="3200" dirty="0" smtClean="0">
                <a:latin typeface="Times New Roman" panose="02020603050405020304" pitchFamily="18" charset="0"/>
                <a:cs typeface="Times New Roman" panose="02020603050405020304" pitchFamily="18" charset="0"/>
              </a:rPr>
              <a:t>scarping and analysis using Python package</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Sentiment Analysis for positive and negative prediction show good agreement (90%) with review rating</a:t>
            </a:r>
          </a:p>
          <a:p>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a:t>
            </a:r>
            <a:r>
              <a:rPr lang="en-US" sz="3200" dirty="0" smtClean="0">
                <a:latin typeface="Times New Roman" panose="02020603050405020304" pitchFamily="18" charset="0"/>
                <a:cs typeface="Times New Roman" panose="02020603050405020304" pitchFamily="18" charset="0"/>
              </a:rPr>
              <a:t>upervised machine learning (Naive Bayes here) has a prediction accuracy is about 72% with 6000 </a:t>
            </a:r>
            <a:r>
              <a:rPr lang="en-US" sz="3200" dirty="0" smtClean="0">
                <a:latin typeface="Times New Roman" panose="02020603050405020304" pitchFamily="18" charset="0"/>
                <a:cs typeface="Times New Roman" panose="02020603050405020304" pitchFamily="18" charset="0"/>
              </a:rPr>
              <a:t>reviewers</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Further improvements with bigram and other technics.</a:t>
            </a:r>
          </a:p>
          <a:p>
            <a:endParaRPr lang="en-US" dirty="0"/>
          </a:p>
        </p:txBody>
      </p:sp>
    </p:spTree>
    <p:extLst>
      <p:ext uri="{BB962C8B-B14F-4D97-AF65-F5344CB8AC3E}">
        <p14:creationId xmlns:p14="http://schemas.microsoft.com/office/powerpoint/2010/main" val="3098619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685" y="0"/>
            <a:ext cx="8911687" cy="1280890"/>
          </a:xfrm>
        </p:spPr>
        <p:txBody>
          <a:bodyPr/>
          <a:lstStyle/>
          <a:p>
            <a:r>
              <a:rPr lang="en-US" dirty="0" smtClean="0"/>
              <a:t>example</a:t>
            </a:r>
            <a:endParaRPr lang="en-US" dirty="0"/>
          </a:p>
        </p:txBody>
      </p:sp>
      <p:pic>
        <p:nvPicPr>
          <p:cNvPr id="5" name="Content Placeholder 4"/>
          <p:cNvPicPr>
            <a:picLocks noGrp="1" noChangeAspect="1"/>
          </p:cNvPicPr>
          <p:nvPr>
            <p:ph idx="1"/>
          </p:nvPr>
        </p:nvPicPr>
        <p:blipFill>
          <a:blip r:embed="rId2"/>
          <a:stretch>
            <a:fillRect/>
          </a:stretch>
        </p:blipFill>
        <p:spPr>
          <a:xfrm>
            <a:off x="6740434" y="-162056"/>
            <a:ext cx="5660619" cy="7020056"/>
          </a:xfrm>
          <a:prstGeom prst="rect">
            <a:avLst/>
          </a:prstGeom>
        </p:spPr>
      </p:pic>
      <p:pic>
        <p:nvPicPr>
          <p:cNvPr id="4" name="Picture 3"/>
          <p:cNvPicPr>
            <a:picLocks noChangeAspect="1"/>
          </p:cNvPicPr>
          <p:nvPr/>
        </p:nvPicPr>
        <p:blipFill>
          <a:blip r:embed="rId3"/>
          <a:stretch>
            <a:fillRect/>
          </a:stretch>
        </p:blipFill>
        <p:spPr>
          <a:xfrm>
            <a:off x="313510" y="1210491"/>
            <a:ext cx="7251866" cy="5420103"/>
          </a:xfrm>
          <a:prstGeom prst="rect">
            <a:avLst/>
          </a:prstGeom>
        </p:spPr>
      </p:pic>
    </p:spTree>
    <p:extLst>
      <p:ext uri="{BB962C8B-B14F-4D97-AF65-F5344CB8AC3E}">
        <p14:creationId xmlns:p14="http://schemas.microsoft.com/office/powerpoint/2010/main" val="4129956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54812" y="-103277"/>
            <a:ext cx="11421714" cy="6870551"/>
          </a:xfrm>
          <a:prstGeom prst="rect">
            <a:avLst/>
          </a:prstGeom>
        </p:spPr>
      </p:pic>
    </p:spTree>
    <p:extLst>
      <p:ext uri="{BB962C8B-B14F-4D97-AF65-F5344CB8AC3E}">
        <p14:creationId xmlns:p14="http://schemas.microsoft.com/office/powerpoint/2010/main" val="2148103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351024" y="1905000"/>
            <a:ext cx="2076190" cy="4200000"/>
          </a:xfrm>
          <a:prstGeom prst="rect">
            <a:avLst/>
          </a:prstGeom>
        </p:spPr>
      </p:pic>
      <p:pic>
        <p:nvPicPr>
          <p:cNvPr id="5" name="Picture 4"/>
          <p:cNvPicPr>
            <a:picLocks noChangeAspect="1"/>
          </p:cNvPicPr>
          <p:nvPr/>
        </p:nvPicPr>
        <p:blipFill>
          <a:blip r:embed="rId3"/>
          <a:stretch>
            <a:fillRect/>
          </a:stretch>
        </p:blipFill>
        <p:spPr>
          <a:xfrm>
            <a:off x="6000397" y="2020635"/>
            <a:ext cx="4988325" cy="3961317"/>
          </a:xfrm>
          <a:prstGeom prst="rect">
            <a:avLst/>
          </a:prstGeom>
        </p:spPr>
      </p:pic>
    </p:spTree>
    <p:extLst>
      <p:ext uri="{BB962C8B-B14F-4D97-AF65-F5344CB8AC3E}">
        <p14:creationId xmlns:p14="http://schemas.microsoft.com/office/powerpoint/2010/main" val="4185525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202"/>
            <a:ext cx="10515600" cy="1325563"/>
          </a:xfrm>
        </p:spPr>
        <p:txBody>
          <a:bodyPr/>
          <a:lstStyle/>
          <a:p>
            <a:endParaRPr lang="en-US" dirty="0"/>
          </a:p>
        </p:txBody>
      </p:sp>
      <p:sp>
        <p:nvSpPr>
          <p:cNvPr id="5" name="Content Placeholder 4"/>
          <p:cNvSpPr>
            <a:spLocks noGrp="1"/>
          </p:cNvSpPr>
          <p:nvPr>
            <p:ph idx="1"/>
          </p:nvPr>
        </p:nvSpPr>
        <p:spPr/>
        <p:txBody>
          <a:bodyPr/>
          <a:lstStyle/>
          <a:p>
            <a:r>
              <a:rPr lang="en-US" dirty="0" smtClean="0"/>
              <a:t>The accuracy of SA prediction is : 0.9589</a:t>
            </a:r>
            <a:endParaRPr lang="en-US" dirty="0"/>
          </a:p>
        </p:txBody>
      </p:sp>
      <p:sp>
        <p:nvSpPr>
          <p:cNvPr id="7" name="TextBox 6"/>
          <p:cNvSpPr txBox="1"/>
          <p:nvPr/>
        </p:nvSpPr>
        <p:spPr>
          <a:xfrm>
            <a:off x="5207725" y="5721075"/>
            <a:ext cx="5669280" cy="646331"/>
          </a:xfrm>
          <a:prstGeom prst="rect">
            <a:avLst/>
          </a:prstGeom>
          <a:noFill/>
        </p:spPr>
        <p:txBody>
          <a:bodyPr wrap="square" rtlCol="0">
            <a:spAutoFit/>
          </a:bodyPr>
          <a:lstStyle/>
          <a:p>
            <a:r>
              <a:rPr lang="en-US" u="sng" dirty="0" smtClean="0">
                <a:solidFill>
                  <a:srgbClr val="FF0000"/>
                </a:solidFill>
              </a:rPr>
              <a:t>The accuracy of SA prediction is : 0.9589</a:t>
            </a:r>
          </a:p>
          <a:p>
            <a:endParaRPr lang="en-US" dirty="0"/>
          </a:p>
        </p:txBody>
      </p:sp>
      <p:pic>
        <p:nvPicPr>
          <p:cNvPr id="11" name="Picture 10"/>
          <p:cNvPicPr>
            <a:picLocks noChangeAspect="1"/>
          </p:cNvPicPr>
          <p:nvPr/>
        </p:nvPicPr>
        <p:blipFill>
          <a:blip r:embed="rId2"/>
          <a:stretch>
            <a:fillRect/>
          </a:stretch>
        </p:blipFill>
        <p:spPr>
          <a:xfrm>
            <a:off x="328379" y="140494"/>
            <a:ext cx="11725656" cy="5559369"/>
          </a:xfrm>
          <a:prstGeom prst="rect">
            <a:avLst/>
          </a:prstGeom>
          <a:ln>
            <a:solidFill>
              <a:schemeClr val="accent1"/>
            </a:solidFill>
          </a:ln>
        </p:spPr>
      </p:pic>
    </p:spTree>
    <p:extLst>
      <p:ext uri="{BB962C8B-B14F-4D97-AF65-F5344CB8AC3E}">
        <p14:creationId xmlns:p14="http://schemas.microsoft.com/office/powerpoint/2010/main" val="3537186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89937" y="1872343"/>
            <a:ext cx="5240727" cy="4258472"/>
          </a:xfrm>
          <a:prstGeom prst="rect">
            <a:avLst/>
          </a:prstGeom>
        </p:spPr>
      </p:pic>
      <p:pic>
        <p:nvPicPr>
          <p:cNvPr id="8" name="Picture 7"/>
          <p:cNvPicPr>
            <a:picLocks noChangeAspect="1"/>
          </p:cNvPicPr>
          <p:nvPr/>
        </p:nvPicPr>
        <p:blipFill>
          <a:blip r:embed="rId3"/>
          <a:stretch>
            <a:fillRect/>
          </a:stretch>
        </p:blipFill>
        <p:spPr>
          <a:xfrm>
            <a:off x="679269" y="1989239"/>
            <a:ext cx="5445234" cy="4204844"/>
          </a:xfrm>
          <a:prstGeom prst="rect">
            <a:avLst/>
          </a:prstGeom>
        </p:spPr>
      </p:pic>
      <p:sp>
        <p:nvSpPr>
          <p:cNvPr id="9" name="TextBox 8"/>
          <p:cNvSpPr txBox="1"/>
          <p:nvPr/>
        </p:nvSpPr>
        <p:spPr>
          <a:xfrm>
            <a:off x="1486087" y="1056175"/>
            <a:ext cx="10560944" cy="523220"/>
          </a:xfrm>
          <a:prstGeom prst="rect">
            <a:avLst/>
          </a:prstGeom>
          <a:noFill/>
        </p:spPr>
        <p:txBody>
          <a:bodyPr wrap="square" rtlCol="0">
            <a:spAutoFit/>
          </a:bodyPr>
          <a:lstStyle/>
          <a:p>
            <a:r>
              <a:rPr lang="en-US" sz="2800" u="sng" dirty="0" smtClean="0">
                <a:solidFill>
                  <a:srgbClr val="FF0000"/>
                </a:solidFill>
                <a:latin typeface="Times New Roman" panose="02020603050405020304" pitchFamily="18" charset="0"/>
                <a:cs typeface="Times New Roman" panose="02020603050405020304" pitchFamily="18" charset="0"/>
              </a:rPr>
              <a:t>The accuracy of SA prediction is : 0.9589</a:t>
            </a:r>
          </a:p>
        </p:txBody>
      </p:sp>
      <p:sp>
        <p:nvSpPr>
          <p:cNvPr id="11" name="TextBox 10"/>
          <p:cNvSpPr txBox="1"/>
          <p:nvPr/>
        </p:nvSpPr>
        <p:spPr>
          <a:xfrm>
            <a:off x="679269" y="0"/>
            <a:ext cx="9004663"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SA for restaurant review</a:t>
            </a:r>
            <a:endParaRPr lang="en-US" sz="3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309257" y="1789184"/>
            <a:ext cx="2333897"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ABC Kitchen 4****</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932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971" y="201168"/>
            <a:ext cx="8911687" cy="1280890"/>
          </a:xfrm>
        </p:spPr>
        <p:txBody>
          <a:bodyPr/>
          <a:lstStyle/>
          <a:p>
            <a:r>
              <a:rPr lang="en-US" dirty="0" smtClean="0"/>
              <a:t>Example 2: </a:t>
            </a:r>
            <a:endParaRPr lang="en-US" dirty="0"/>
          </a:p>
        </p:txBody>
      </p:sp>
      <p:pic>
        <p:nvPicPr>
          <p:cNvPr id="5" name="Content Placeholder 4"/>
          <p:cNvPicPr>
            <a:picLocks noGrp="1" noChangeAspect="1"/>
          </p:cNvPicPr>
          <p:nvPr>
            <p:ph idx="1"/>
          </p:nvPr>
        </p:nvPicPr>
        <p:blipFill>
          <a:blip r:embed="rId2"/>
          <a:stretch>
            <a:fillRect/>
          </a:stretch>
        </p:blipFill>
        <p:spPr>
          <a:xfrm>
            <a:off x="8829286" y="69669"/>
            <a:ext cx="3219556" cy="2532483"/>
          </a:xfrm>
          <a:prstGeom prst="rect">
            <a:avLst/>
          </a:prstGeom>
        </p:spPr>
      </p:pic>
      <p:pic>
        <p:nvPicPr>
          <p:cNvPr id="4" name="Picture 3"/>
          <p:cNvPicPr>
            <a:picLocks noChangeAspect="1"/>
          </p:cNvPicPr>
          <p:nvPr/>
        </p:nvPicPr>
        <p:blipFill>
          <a:blip r:embed="rId3"/>
          <a:stretch>
            <a:fillRect/>
          </a:stretch>
        </p:blipFill>
        <p:spPr>
          <a:xfrm>
            <a:off x="4771092" y="-40111"/>
            <a:ext cx="4058194" cy="2856826"/>
          </a:xfrm>
          <a:prstGeom prst="rect">
            <a:avLst/>
          </a:prstGeom>
        </p:spPr>
      </p:pic>
      <p:pic>
        <p:nvPicPr>
          <p:cNvPr id="6" name="Picture 5"/>
          <p:cNvPicPr>
            <a:picLocks noChangeAspect="1"/>
          </p:cNvPicPr>
          <p:nvPr/>
        </p:nvPicPr>
        <p:blipFill>
          <a:blip r:embed="rId4"/>
          <a:stretch>
            <a:fillRect/>
          </a:stretch>
        </p:blipFill>
        <p:spPr>
          <a:xfrm>
            <a:off x="7214557" y="3447638"/>
            <a:ext cx="2810413" cy="747396"/>
          </a:xfrm>
          <a:prstGeom prst="rect">
            <a:avLst/>
          </a:prstGeom>
        </p:spPr>
      </p:pic>
      <p:pic>
        <p:nvPicPr>
          <p:cNvPr id="7" name="Picture 6"/>
          <p:cNvPicPr>
            <a:picLocks noChangeAspect="1"/>
          </p:cNvPicPr>
          <p:nvPr/>
        </p:nvPicPr>
        <p:blipFill>
          <a:blip r:embed="rId5"/>
          <a:stretch>
            <a:fillRect/>
          </a:stretch>
        </p:blipFill>
        <p:spPr>
          <a:xfrm>
            <a:off x="557349" y="2790634"/>
            <a:ext cx="5185776" cy="3961167"/>
          </a:xfrm>
          <a:prstGeom prst="rect">
            <a:avLst/>
          </a:prstGeom>
        </p:spPr>
      </p:pic>
      <p:pic>
        <p:nvPicPr>
          <p:cNvPr id="8" name="Picture 7"/>
          <p:cNvPicPr>
            <a:picLocks noChangeAspect="1"/>
          </p:cNvPicPr>
          <p:nvPr/>
        </p:nvPicPr>
        <p:blipFill>
          <a:blip r:embed="rId6"/>
          <a:stretch>
            <a:fillRect/>
          </a:stretch>
        </p:blipFill>
        <p:spPr>
          <a:xfrm>
            <a:off x="6422078" y="2803949"/>
            <a:ext cx="4725483" cy="3980551"/>
          </a:xfrm>
          <a:prstGeom prst="rect">
            <a:avLst/>
          </a:prstGeom>
        </p:spPr>
      </p:pic>
      <p:cxnSp>
        <p:nvCxnSpPr>
          <p:cNvPr id="10" name="Straight Connector 9"/>
          <p:cNvCxnSpPr/>
          <p:nvPr/>
        </p:nvCxnSpPr>
        <p:spPr>
          <a:xfrm flipH="1">
            <a:off x="2751909" y="2930477"/>
            <a:ext cx="60960" cy="32874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18319" y="3022378"/>
            <a:ext cx="5286102" cy="461665"/>
          </a:xfrm>
          <a:prstGeom prst="rect">
            <a:avLst/>
          </a:prstGeom>
          <a:noFill/>
        </p:spPr>
        <p:txBody>
          <a:bodyPr wrap="squar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SA Accuracy=0.937</a:t>
            </a:r>
            <a:endParaRPr 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85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837" y="365125"/>
            <a:ext cx="12081163" cy="6313951"/>
          </a:xfrm>
          <a:prstGeom prst="rect">
            <a:avLst/>
          </a:prstGeom>
        </p:spPr>
      </p:pic>
    </p:spTree>
    <p:extLst>
      <p:ext uri="{BB962C8B-B14F-4D97-AF65-F5344CB8AC3E}">
        <p14:creationId xmlns:p14="http://schemas.microsoft.com/office/powerpoint/2010/main" val="677467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8341" y="0"/>
            <a:ext cx="11647449" cy="6906009"/>
          </a:xfrm>
          <a:prstGeom prst="rect">
            <a:avLst/>
          </a:prstGeom>
        </p:spPr>
      </p:pic>
    </p:spTree>
    <p:extLst>
      <p:ext uri="{BB962C8B-B14F-4D97-AF65-F5344CB8AC3E}">
        <p14:creationId xmlns:p14="http://schemas.microsoft.com/office/powerpoint/2010/main" val="3510993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3017</TotalTime>
  <Words>145</Words>
  <Application>Microsoft Office PowerPoint</Application>
  <PresentationFormat>Widescreen</PresentationFormat>
  <Paragraphs>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Yelp Review Web Scraping, Sentiment Analysis</vt:lpstr>
      <vt:lpstr>example</vt:lpstr>
      <vt:lpstr>PowerPoint Presentation</vt:lpstr>
      <vt:lpstr>PowerPoint Presentation</vt:lpstr>
      <vt:lpstr>PowerPoint Presentation</vt:lpstr>
      <vt:lpstr>PowerPoint Presentation</vt:lpstr>
      <vt:lpstr>Example 2: </vt:lpstr>
      <vt:lpstr>PowerPoint Presentation</vt:lpstr>
      <vt:lpstr>PowerPoint Presentation</vt:lpstr>
      <vt:lpstr>PowerPoint Presentation</vt:lpstr>
      <vt:lpstr>Small number of dataset</vt:lpstr>
      <vt:lpstr>PowerPoint Presentation</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wang</dc:creator>
  <cp:lastModifiedBy>Frank wang</cp:lastModifiedBy>
  <cp:revision>45</cp:revision>
  <dcterms:created xsi:type="dcterms:W3CDTF">2016-05-21T14:25:51Z</dcterms:created>
  <dcterms:modified xsi:type="dcterms:W3CDTF">2016-05-26T12:07:10Z</dcterms:modified>
</cp:coreProperties>
</file>