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9" r:id="rId9"/>
    <p:sldId id="278" r:id="rId10"/>
    <p:sldId id="263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4" r:id="rId19"/>
    <p:sldId id="275" r:id="rId20"/>
    <p:sldId id="276" r:id="rId2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Click to edit Master title style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</a:lstStyle>
          <a:p>
            <a:r>
              <a:t>Click to edit Master subtitle style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Click to edit Master title style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</a:lstStyle>
          <a:p>
            <a:r>
              <a:t>Edit Master text styles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</a:lstStyle>
          <a:p>
            <a:r>
              <a:t>Edit Master text styles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Click to edit Master title style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Click to edit Master title style</a:t>
            </a:r>
          </a:p>
        </p:txBody>
      </p:sp>
      <p:sp>
        <p:nvSpPr>
          <p:cNvPr id="83" name="Shape 83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</a:lstStyle>
          <a:p>
            <a:r>
              <a:t>Edit Master text styles</a:t>
            </a:r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hf hdr="0" ftr="0" dt="0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Liberty Mutual Fire Peril </a:t>
            </a:r>
            <a:r>
              <a:rPr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 Cost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endParaRPr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Shape 113"/>
          <p:cNvSpPr>
            <a:spLocks noGrp="1"/>
          </p:cNvSpPr>
          <p:nvPr>
            <p:ph type="subTitle" sz="quarter" idx="1"/>
          </p:nvPr>
        </p:nvSpPr>
        <p:spPr>
          <a:xfrm>
            <a:off x="1607128" y="4008437"/>
            <a:ext cx="9144000" cy="165576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Ruonan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Ding  &amp; Frank Wang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6/26/2016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/>
          </p:cNvSpPr>
          <p:nvPr>
            <p:ph type="title"/>
          </p:nvPr>
        </p:nvSpPr>
        <p:spPr>
          <a:xfrm>
            <a:off x="589625" y="178694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Summary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Gini=0.303</a:t>
            </a:r>
          </a:p>
        </p:txBody>
      </p:sp>
      <p:sp>
        <p:nvSpPr>
          <p:cNvPr id="159" name="Shape 159"/>
          <p:cNvSpPr>
            <a:spLocks noGrp="1"/>
          </p:cNvSpPr>
          <p:nvPr>
            <p:ph type="body" idx="1"/>
          </p:nvPr>
        </p:nvSpPr>
        <p:spPr>
          <a:xfrm>
            <a:off x="589625" y="2056456"/>
            <a:ext cx="4843509" cy="43513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pPr marL="0" indent="0">
              <a:lnSpc>
                <a:spcPct val="72000"/>
              </a:lnSpc>
              <a:buNone/>
              <a:defRPr sz="2300"/>
            </a:pPr>
            <a:r>
              <a:rPr dirty="0">
                <a:solidFill>
                  <a:schemeClr val="accent5">
                    <a:lumMod val="75000"/>
                  </a:schemeClr>
                </a:solidFill>
              </a:rPr>
              <a:t>params2 = {'objective': '</a:t>
            </a:r>
            <a:r>
              <a:rPr dirty="0" err="1">
                <a:solidFill>
                  <a:schemeClr val="accent5">
                    <a:lumMod val="75000"/>
                  </a:schemeClr>
                </a:solidFill>
              </a:rPr>
              <a:t>count:poisson</a:t>
            </a:r>
            <a:r>
              <a:rPr dirty="0">
                <a:solidFill>
                  <a:schemeClr val="accent5">
                    <a:lumMod val="75000"/>
                  </a:schemeClr>
                </a:solidFill>
              </a:rPr>
              <a:t>',</a:t>
            </a:r>
          </a:p>
          <a:p>
            <a:pPr marL="0" indent="0">
              <a:lnSpc>
                <a:spcPct val="72000"/>
              </a:lnSpc>
              <a:buNone/>
              <a:defRPr sz="2300"/>
            </a:pPr>
            <a:r>
              <a:rPr dirty="0">
                <a:solidFill>
                  <a:schemeClr val="accent5">
                    <a:lumMod val="75000"/>
                  </a:schemeClr>
                </a:solidFill>
              </a:rPr>
              <a:t>              'eta': 0.05,</a:t>
            </a:r>
          </a:p>
          <a:p>
            <a:pPr marL="0" indent="0">
              <a:lnSpc>
                <a:spcPct val="72000"/>
              </a:lnSpc>
              <a:buNone/>
              <a:defRPr sz="2300"/>
            </a:pPr>
            <a:r>
              <a:rPr dirty="0">
                <a:solidFill>
                  <a:schemeClr val="accent5">
                    <a:lumMod val="75000"/>
                  </a:schemeClr>
                </a:solidFill>
              </a:rPr>
              <a:t>              'subsample': 0.7,</a:t>
            </a:r>
          </a:p>
          <a:p>
            <a:pPr marL="0" indent="0">
              <a:lnSpc>
                <a:spcPct val="72000"/>
              </a:lnSpc>
              <a:buNone/>
              <a:defRPr sz="2300"/>
            </a:pPr>
            <a:r>
              <a:rPr dirty="0">
                <a:solidFill>
                  <a:schemeClr val="accent5">
                    <a:lumMod val="75000"/>
                  </a:schemeClr>
                </a:solidFill>
              </a:rPr>
              <a:t>              '</a:t>
            </a:r>
            <a:r>
              <a:rPr dirty="0" err="1">
                <a:solidFill>
                  <a:schemeClr val="accent5">
                    <a:lumMod val="75000"/>
                  </a:schemeClr>
                </a:solidFill>
              </a:rPr>
              <a:t>max_depth</a:t>
            </a:r>
            <a:r>
              <a:rPr dirty="0">
                <a:solidFill>
                  <a:schemeClr val="accent5">
                    <a:lumMod val="75000"/>
                  </a:schemeClr>
                </a:solidFill>
              </a:rPr>
              <a:t>': 6,</a:t>
            </a:r>
          </a:p>
          <a:p>
            <a:pPr marL="0" indent="0">
              <a:lnSpc>
                <a:spcPct val="72000"/>
              </a:lnSpc>
              <a:buNone/>
              <a:defRPr sz="2300"/>
            </a:pPr>
            <a:r>
              <a:rPr dirty="0">
                <a:solidFill>
                  <a:schemeClr val="accent5">
                    <a:lumMod val="75000"/>
                  </a:schemeClr>
                </a:solidFill>
              </a:rPr>
              <a:t>              '</a:t>
            </a:r>
            <a:r>
              <a:rPr dirty="0" err="1">
                <a:solidFill>
                  <a:schemeClr val="accent5">
                    <a:lumMod val="75000"/>
                  </a:schemeClr>
                </a:solidFill>
              </a:rPr>
              <a:t>min_child_weight</a:t>
            </a:r>
            <a:r>
              <a:rPr dirty="0">
                <a:solidFill>
                  <a:schemeClr val="accent5">
                    <a:lumMod val="75000"/>
                  </a:schemeClr>
                </a:solidFill>
              </a:rPr>
              <a:t>': 1,</a:t>
            </a:r>
          </a:p>
          <a:p>
            <a:pPr marL="0" indent="0">
              <a:lnSpc>
                <a:spcPct val="72000"/>
              </a:lnSpc>
              <a:buNone/>
              <a:defRPr sz="2300"/>
            </a:pPr>
            <a:r>
              <a:rPr dirty="0">
                <a:solidFill>
                  <a:schemeClr val="accent5">
                    <a:lumMod val="75000"/>
                  </a:schemeClr>
                </a:solidFill>
              </a:rPr>
              <a:t>              '</a:t>
            </a:r>
            <a:r>
              <a:rPr dirty="0" err="1">
                <a:solidFill>
                  <a:schemeClr val="accent5">
                    <a:lumMod val="75000"/>
                  </a:schemeClr>
                </a:solidFill>
              </a:rPr>
              <a:t>colsample_bytree</a:t>
            </a:r>
            <a:r>
              <a:rPr dirty="0">
                <a:solidFill>
                  <a:schemeClr val="accent5">
                    <a:lumMod val="75000"/>
                  </a:schemeClr>
                </a:solidFill>
              </a:rPr>
              <a:t>': 0.5,</a:t>
            </a:r>
          </a:p>
          <a:p>
            <a:pPr marL="0" indent="0">
              <a:lnSpc>
                <a:spcPct val="72000"/>
              </a:lnSpc>
              <a:buNone/>
              <a:defRPr sz="2300"/>
            </a:pPr>
            <a:r>
              <a:rPr dirty="0">
                <a:solidFill>
                  <a:schemeClr val="accent5">
                    <a:lumMod val="75000"/>
                  </a:schemeClr>
                </a:solidFill>
              </a:rPr>
              <a:t>              'gamma': 5,</a:t>
            </a:r>
          </a:p>
          <a:p>
            <a:pPr marL="0" indent="0">
              <a:lnSpc>
                <a:spcPct val="72000"/>
              </a:lnSpc>
              <a:buNone/>
              <a:defRPr sz="2300"/>
            </a:pPr>
            <a:r>
              <a:rPr dirty="0">
                <a:solidFill>
                  <a:schemeClr val="accent5">
                    <a:lumMod val="75000"/>
                  </a:schemeClr>
                </a:solidFill>
              </a:rPr>
              <a:t>              'silent': 1</a:t>
            </a:r>
          </a:p>
          <a:p>
            <a:pPr marL="0" indent="0">
              <a:lnSpc>
                <a:spcPct val="72000"/>
              </a:lnSpc>
              <a:buNone/>
              <a:defRPr sz="2300"/>
            </a:pPr>
            <a:r>
              <a:rPr dirty="0">
                <a:solidFill>
                  <a:schemeClr val="accent5">
                    <a:lumMod val="75000"/>
                  </a:schemeClr>
                </a:solidFill>
              </a:rPr>
              <a:t>              }</a:t>
            </a:r>
          </a:p>
          <a:p>
            <a:pPr marL="0" indent="0">
              <a:lnSpc>
                <a:spcPct val="72000"/>
              </a:lnSpc>
              <a:buNone/>
              <a:defRPr sz="2300"/>
            </a:pPr>
            <a:r>
              <a:rPr dirty="0">
                <a:solidFill>
                  <a:schemeClr val="accent5">
                    <a:lumMod val="75000"/>
                  </a:schemeClr>
                </a:solidFill>
              </a:rPr>
              <a:t>folds = 5 </a:t>
            </a:r>
          </a:p>
          <a:p>
            <a:pPr marL="0" indent="0">
              <a:lnSpc>
                <a:spcPct val="72000"/>
              </a:lnSpc>
              <a:buNone/>
              <a:defRPr sz="2300"/>
            </a:pPr>
            <a:r>
              <a:rPr dirty="0" err="1">
                <a:solidFill>
                  <a:schemeClr val="accent5">
                    <a:lumMod val="75000"/>
                  </a:schemeClr>
                </a:solidFill>
              </a:rPr>
              <a:t>num_round</a:t>
            </a:r>
            <a:r>
              <a:rPr dirty="0">
                <a:solidFill>
                  <a:schemeClr val="accent5">
                    <a:lumMod val="75000"/>
                  </a:schemeClr>
                </a:solidFill>
              </a:rPr>
              <a:t> = 24</a:t>
            </a:r>
          </a:p>
        </p:txBody>
      </p:sp>
      <p:pic>
        <p:nvPicPr>
          <p:cNvPr id="4" name="imag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87184" y="68692"/>
            <a:ext cx="5121391" cy="6549556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XGB results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5" name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06813" y="1681452"/>
            <a:ext cx="5643441" cy="45675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image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1051" y="1477818"/>
            <a:ext cx="6123075" cy="4928327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Box 2"/>
          <p:cNvSpPr txBox="1"/>
          <p:nvPr/>
        </p:nvSpPr>
        <p:spPr>
          <a:xfrm>
            <a:off x="7342909" y="2078182"/>
            <a:ext cx="140839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GINI =A/(A+B)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19855" y="3842327"/>
            <a:ext cx="55418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594109" y="5052291"/>
            <a:ext cx="21736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438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LinearRegression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ElasticNet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Gini=0.253</a:t>
            </a:r>
          </a:p>
        </p:txBody>
      </p:sp>
      <p:sp>
        <p:nvSpPr>
          <p:cNvPr id="170" name="Shape 170"/>
          <p:cNvSpPr>
            <a:spLocks noGrp="1"/>
          </p:cNvSpPr>
          <p:nvPr>
            <p:ph type="body" idx="1"/>
          </p:nvPr>
        </p:nvSpPr>
        <p:spPr>
          <a:xfrm>
            <a:off x="485312" y="5573131"/>
            <a:ext cx="7081422" cy="128486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2000" dirty="0"/>
              <a:t>elastic = </a:t>
            </a:r>
            <a:r>
              <a:rPr sz="2000" dirty="0" err="1"/>
              <a:t>linear_model.ElasticNet</a:t>
            </a:r>
            <a:r>
              <a:rPr lang="en-US" sz="2000" dirty="0"/>
              <a:t> </a:t>
            </a:r>
            <a:r>
              <a:rPr sz="2000" dirty="0"/>
              <a:t>(l1_ratio =0.5,normalize=True)</a:t>
            </a:r>
          </a:p>
          <a:p>
            <a:r>
              <a:rPr sz="2000" dirty="0" err="1"/>
              <a:t>elastic.set_params</a:t>
            </a:r>
            <a:r>
              <a:rPr lang="en-US" sz="2000" dirty="0"/>
              <a:t> </a:t>
            </a:r>
            <a:r>
              <a:rPr sz="2000" dirty="0"/>
              <a:t>(</a:t>
            </a:r>
            <a:r>
              <a:rPr sz="2000" b="1" dirty="0"/>
              <a:t>alpha</a:t>
            </a:r>
            <a:r>
              <a:rPr sz="2000" dirty="0"/>
              <a:t> = 1e-7)</a:t>
            </a:r>
          </a:p>
          <a:p>
            <a:r>
              <a:rPr sz="2000" dirty="0"/>
              <a:t>Output=</a:t>
            </a:r>
            <a:r>
              <a:rPr sz="2000" b="1" dirty="0"/>
              <a:t>target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12" y="1573937"/>
            <a:ext cx="5226449" cy="40679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009" y="1483539"/>
            <a:ext cx="5196172" cy="38755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7898" y="5853660"/>
            <a:ext cx="4876190" cy="72381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04612" cy="1325563"/>
          </a:xfrm>
          <a:prstGeom prst="rect">
            <a:avLst/>
          </a:prstGeom>
        </p:spPr>
        <p:txBody>
          <a:bodyPr/>
          <a:lstStyle/>
          <a:p>
            <a:pPr defTabSz="868680">
              <a:defRPr sz="418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GradientBoostingRegressor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  <a:sym typeface="Calibri Light"/>
              </a:rPr>
              <a:t> Summary: Gini=0.28</a:t>
            </a:r>
          </a:p>
        </p:txBody>
      </p:sp>
      <p:sp>
        <p:nvSpPr>
          <p:cNvPr id="173" name="Shape 173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rPr i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GradientBoostingRegressor</a:t>
            </a:r>
            <a:r>
              <a:rPr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(alpha=0.9, </a:t>
            </a:r>
            <a:r>
              <a:rPr i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=None,         </a:t>
            </a:r>
            <a:r>
              <a:rPr i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learning_rate</a:t>
            </a:r>
            <a:r>
              <a:rPr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=0.05, loss='ls', </a:t>
            </a:r>
            <a:r>
              <a:rPr i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max_depth</a:t>
            </a:r>
            <a:r>
              <a:rPr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=3, </a:t>
            </a:r>
            <a:r>
              <a:rPr i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max_features</a:t>
            </a:r>
            <a:r>
              <a:rPr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=None, </a:t>
            </a:r>
            <a:r>
              <a:rPr i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max_leaf_nodes</a:t>
            </a:r>
            <a:r>
              <a:rPr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=None,            </a:t>
            </a:r>
            <a:r>
              <a:rPr i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min_samples_leaf</a:t>
            </a:r>
            <a:r>
              <a:rPr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=1, </a:t>
            </a:r>
            <a:r>
              <a:rPr i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min_samples_split</a:t>
            </a:r>
            <a:r>
              <a:rPr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=2,          </a:t>
            </a:r>
            <a:r>
              <a:rPr i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min_weight_fraction_leaf</a:t>
            </a:r>
            <a:r>
              <a:rPr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=0.0, </a:t>
            </a:r>
            <a:r>
              <a:rPr i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n_estimators</a:t>
            </a:r>
            <a:r>
              <a:rPr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=100,           </a:t>
            </a:r>
            <a:r>
              <a:rPr i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random_state</a:t>
            </a:r>
            <a:r>
              <a:rPr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=None, subsample=1.0, verbose=0, </a:t>
            </a:r>
            <a:r>
              <a:rPr i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warm_start</a:t>
            </a:r>
            <a:r>
              <a:rPr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=False)</a:t>
            </a:r>
          </a:p>
          <a:p>
            <a:endParaRPr dirty="0"/>
          </a:p>
          <a:p>
            <a:r>
              <a:rPr dirty="0"/>
              <a:t>Feature Importance ranking is in line with </a:t>
            </a:r>
            <a:r>
              <a:rPr dirty="0" err="1"/>
              <a:t>XGBoost</a:t>
            </a:r>
            <a:r>
              <a:rPr dirty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Takeaways</a:t>
            </a:r>
          </a:p>
        </p:txBody>
      </p:sp>
      <p:sp>
        <p:nvSpPr>
          <p:cNvPr id="176" name="Shape 176"/>
          <p:cNvSpPr>
            <a:spLocks noGrp="1"/>
          </p:cNvSpPr>
          <p:nvPr>
            <p:ph type="body" idx="1"/>
          </p:nvPr>
        </p:nvSpPr>
        <p:spPr>
          <a:xfrm>
            <a:off x="838200" y="1548534"/>
            <a:ext cx="10515600" cy="350375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 to reduce noise and increase score </a:t>
            </a:r>
          </a:p>
          <a:p>
            <a:r>
              <a:rPr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Sampling technique is important with very low signal data.</a:t>
            </a:r>
          </a:p>
          <a:p>
            <a:pPr marL="685800" lvl="1" indent="-228600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20K including all zero losses and the 1188 response</a:t>
            </a:r>
          </a:p>
          <a:p>
            <a:pPr marL="280736" indent="-280736">
              <a:buFontTx/>
            </a:pPr>
            <a:r>
              <a:rPr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Extracting value from blocks of features</a:t>
            </a:r>
          </a:p>
          <a:p>
            <a:pPr marL="280736" indent="-280736">
              <a:buFontTx/>
            </a:pPr>
            <a:r>
              <a:rPr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 tune multiple different models quickly and focus on a couple for entire dataset training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0736" indent="-280736">
              <a:buFontTx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transformation on the target didn’t improve the overall result</a:t>
            </a:r>
          </a:p>
          <a:p>
            <a:pPr marL="280736" indent="-280736">
              <a:buFontTx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8200" y="5573297"/>
            <a:ext cx="10661073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Our best score with single model is 0.3, which is close to the No1 (0.33) on the board;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Model stacking</a:t>
            </a:r>
            <a:r>
              <a:rPr kumimoji="0" lang="en-US" sz="2400" b="0" i="0" u="none" strike="noStrike" cap="none" spc="0" normalizeH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will be done to further improve the overall performance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Backup slides</a:t>
            </a:r>
          </a:p>
        </p:txBody>
      </p:sp>
      <p:sp>
        <p:nvSpPr>
          <p:cNvPr id="179" name="Shape 179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/>
          </p:cNvSpPr>
          <p:nvPr>
            <p:ph type="title"/>
          </p:nvPr>
        </p:nvSpPr>
        <p:spPr>
          <a:xfrm>
            <a:off x="838198" y="365125"/>
            <a:ext cx="11279821" cy="1325563"/>
          </a:xfrm>
          <a:prstGeom prst="rect">
            <a:avLst/>
          </a:prstGeom>
        </p:spPr>
        <p:txBody>
          <a:bodyPr/>
          <a:lstStyle>
            <a:lvl1pPr defTabSz="868680">
              <a:defRPr sz="4180"/>
            </a:lvl1pPr>
          </a:lstStyle>
          <a:p>
            <a:r>
              <a:t>Linear regression, ElasticNet, fine steps,logloss</a:t>
            </a:r>
          </a:p>
        </p:txBody>
      </p:sp>
      <p:pic>
        <p:nvPicPr>
          <p:cNvPr id="187" name="image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0285" y="2115186"/>
            <a:ext cx="4876191" cy="72381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image1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96437" y="3061735"/>
            <a:ext cx="5144166" cy="37962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image1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0761" y="2890590"/>
            <a:ext cx="5895239" cy="40952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image13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529966" y="1358317"/>
            <a:ext cx="6978276" cy="932322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Shape 191"/>
          <p:cNvSpPr/>
          <p:nvPr/>
        </p:nvSpPr>
        <p:spPr>
          <a:xfrm>
            <a:off x="6707636" y="2115186"/>
            <a:ext cx="6293220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t>elastic = linear_model.ElasticNet(l1_ratio =0.5,normalize=True)</a:t>
            </a:r>
          </a:p>
          <a:p>
            <a:r>
              <a:t>elastic.set_params(</a:t>
            </a:r>
            <a:r>
              <a:rPr>
                <a:solidFill>
                  <a:srgbClr val="FF0000"/>
                </a:solidFill>
              </a:rPr>
              <a:t>alpha</a:t>
            </a:r>
            <a:r>
              <a:t> = 1e-7)</a:t>
            </a:r>
          </a:p>
          <a:p>
            <a:r>
              <a:t>elastic.fit(X_train,y_train)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/>
          </p:cNvSpPr>
          <p:nvPr>
            <p:ph type="title"/>
          </p:nvPr>
        </p:nvSpPr>
        <p:spPr>
          <a:xfrm>
            <a:off x="332170" y="-23353"/>
            <a:ext cx="11279821" cy="1325563"/>
          </a:xfrm>
          <a:prstGeom prst="rect">
            <a:avLst/>
          </a:prstGeom>
        </p:spPr>
        <p:txBody>
          <a:bodyPr/>
          <a:lstStyle/>
          <a:p>
            <a:r>
              <a:t>Linear regression, ElasticNet, target</a:t>
            </a:r>
          </a:p>
        </p:txBody>
      </p:sp>
      <p:sp>
        <p:nvSpPr>
          <p:cNvPr id="194" name="Shape 194"/>
          <p:cNvSpPr/>
          <p:nvPr/>
        </p:nvSpPr>
        <p:spPr>
          <a:xfrm>
            <a:off x="334848" y="1140472"/>
            <a:ext cx="6293219" cy="89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t>elastic = linear_model.ElasticNet(l1_ratio =0.5,normalize=True)</a:t>
            </a:r>
          </a:p>
          <a:p>
            <a:r>
              <a:t>elastic.set_params(</a:t>
            </a:r>
            <a:r>
              <a:rPr>
                <a:solidFill>
                  <a:srgbClr val="FF0000"/>
                </a:solidFill>
              </a:rPr>
              <a:t>alpha</a:t>
            </a:r>
            <a:r>
              <a:t> = 1e-7)</a:t>
            </a:r>
          </a:p>
        </p:txBody>
      </p:sp>
      <p:pic>
        <p:nvPicPr>
          <p:cNvPr id="195" name="image1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009" y="2032013"/>
            <a:ext cx="6028573" cy="39809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image1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55463" y="2003929"/>
            <a:ext cx="5572167" cy="415599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image1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009" y="6131841"/>
            <a:ext cx="11834143" cy="715199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/>
          </p:cNvSpPr>
          <p:nvPr>
            <p:ph type="title"/>
          </p:nvPr>
        </p:nvSpPr>
        <p:spPr>
          <a:xfrm>
            <a:off x="838200" y="195791"/>
            <a:ext cx="10515601" cy="1325564"/>
          </a:xfrm>
          <a:prstGeom prst="rect">
            <a:avLst/>
          </a:prstGeom>
        </p:spPr>
        <p:txBody>
          <a:bodyPr/>
          <a:lstStyle/>
          <a:p>
            <a:r>
              <a:rPr dirty="0"/>
              <a:t>Logistic regression</a:t>
            </a:r>
            <a:r>
              <a:rPr lang="en-US" dirty="0"/>
              <a:t>, Gini=0.223</a:t>
            </a:r>
            <a:endParaRPr dirty="0"/>
          </a:p>
        </p:txBody>
      </p:sp>
      <p:pic>
        <p:nvPicPr>
          <p:cNvPr id="203" name="image1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327" y="1822113"/>
            <a:ext cx="6473252" cy="4486521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Shape 204"/>
          <p:cNvSpPr/>
          <p:nvPr/>
        </p:nvSpPr>
        <p:spPr>
          <a:xfrm>
            <a:off x="6792895" y="2765844"/>
            <a:ext cx="4969413" cy="89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t>Logit_best = Pipeline([('scale', MinMaxScaler()), ('classifier', LogisticRegression())])</a:t>
            </a:r>
          </a:p>
          <a:p>
            <a:r>
              <a:t>Logit_best.set_params(classifier__C=0.5)</a:t>
            </a:r>
          </a:p>
        </p:txBody>
      </p:sp>
      <p:pic>
        <p:nvPicPr>
          <p:cNvPr id="205" name="image1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1238" y="6143898"/>
            <a:ext cx="11609524" cy="600001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Shape 206"/>
          <p:cNvSpPr/>
          <p:nvPr/>
        </p:nvSpPr>
        <p:spPr>
          <a:xfrm>
            <a:off x="5691772" y="5613933"/>
            <a:ext cx="6341193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Ruonan Logistic Regression got 0.21 on the leaderboard too.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GradientBoostingRegressor</a:t>
            </a:r>
          </a:p>
        </p:txBody>
      </p:sp>
      <p:sp>
        <p:nvSpPr>
          <p:cNvPr id="209" name="Shape 209"/>
          <p:cNvSpPr>
            <a:spLocks noGrp="1"/>
          </p:cNvSpPr>
          <p:nvPr>
            <p:ph type="body" idx="1"/>
          </p:nvPr>
        </p:nvSpPr>
        <p:spPr>
          <a:xfrm>
            <a:off x="368546" y="1572154"/>
            <a:ext cx="10515601" cy="4351339"/>
          </a:xfrm>
          <a:prstGeom prst="rect">
            <a:avLst/>
          </a:prstGeom>
        </p:spPr>
        <p:txBody>
          <a:bodyPr/>
          <a:lstStyle/>
          <a:p>
            <a:r>
              <a:t>(n_estimators=100, learning_rate=0.05)</a:t>
            </a:r>
          </a:p>
          <a:p>
            <a:r>
              <a:t>Frank use the target.</a:t>
            </a:r>
          </a:p>
          <a:p>
            <a:r>
              <a:t>Ruonan use log-target. </a:t>
            </a:r>
          </a:p>
        </p:txBody>
      </p:sp>
      <p:pic>
        <p:nvPicPr>
          <p:cNvPr id="210" name="image20.png"/>
          <p:cNvPicPr>
            <a:picLocks noChangeAspect="1"/>
          </p:cNvPicPr>
          <p:nvPr/>
        </p:nvPicPr>
        <p:blipFill>
          <a:blip r:embed="rId2">
            <a:extLst/>
          </a:blip>
          <a:srcRect b="16345"/>
          <a:stretch>
            <a:fillRect/>
          </a:stretch>
        </p:blipFill>
        <p:spPr>
          <a:xfrm>
            <a:off x="262731" y="5794441"/>
            <a:ext cx="11666668" cy="6851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image2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30401" y="962011"/>
            <a:ext cx="4922187" cy="426737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1__#$!@%!#__unknown.png"/>
          <p:cNvPicPr>
            <a:picLocks noChangeAspect="1"/>
          </p:cNvPicPr>
          <p:nvPr/>
        </p:nvPicPr>
        <p:blipFill>
          <a:blip r:embed="rId4">
            <a:extLst/>
          </a:blip>
          <a:srcRect r="801" b="65918"/>
          <a:stretch>
            <a:fillRect/>
          </a:stretch>
        </p:blipFill>
        <p:spPr>
          <a:xfrm>
            <a:off x="357187" y="5259302"/>
            <a:ext cx="11477645" cy="505024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Shape 213"/>
          <p:cNvSpPr/>
          <p:nvPr/>
        </p:nvSpPr>
        <p:spPr>
          <a:xfrm>
            <a:off x="-5685367" y="5427133"/>
            <a:ext cx="127001" cy="442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ts val="2800"/>
              </a:lnSpc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116" name="Shape 11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89737" indent="-189737" defTabSz="758951">
              <a:spcBef>
                <a:spcPts val="800"/>
              </a:spcBef>
              <a:defRPr sz="2324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Selection:</a:t>
            </a:r>
          </a:p>
          <a:p>
            <a:pPr marL="569213" lvl="1" indent="-189737" defTabSz="758951">
              <a:spcBef>
                <a:spcPts val="800"/>
              </a:spcBef>
              <a:defRPr sz="2324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  <a:p>
            <a:pPr marL="569213" lvl="1" indent="-189737" defTabSz="758951">
              <a:spcBef>
                <a:spcPts val="800"/>
              </a:spcBef>
              <a:defRPr sz="2324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</a:p>
          <a:p>
            <a:pPr marL="189737" indent="-189737" defTabSz="758951">
              <a:spcBef>
                <a:spcPts val="800"/>
              </a:spcBef>
              <a:defRPr sz="2324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selection:</a:t>
            </a:r>
          </a:p>
          <a:p>
            <a:pPr marL="569213" lvl="1" indent="-189737" defTabSz="758951">
              <a:spcBef>
                <a:spcPts val="800"/>
              </a:spcBef>
              <a:defRPr sz="2324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 multiple models in parallel with Normalized Gini metric to rank them</a:t>
            </a:r>
          </a:p>
          <a:p>
            <a:pPr marL="569213" lvl="1" indent="-189737" defTabSz="758951">
              <a:spcBef>
                <a:spcPts val="800"/>
              </a:spcBef>
              <a:defRPr sz="2324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 3 promising models based on their 5-CV scores and trained them on 100% data</a:t>
            </a:r>
          </a:p>
          <a:p>
            <a:pPr marL="948689" lvl="2" indent="-189737" defTabSz="758951">
              <a:spcBef>
                <a:spcPts val="800"/>
              </a:spcBef>
              <a:defRPr sz="2324"/>
            </a:pP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XGBoosting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Regressor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48689" lvl="2" indent="-189737" defTabSz="758951">
              <a:spcBef>
                <a:spcPts val="800"/>
              </a:spcBef>
              <a:defRPr sz="2324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Regressor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GradientBoostingClassifier</a:t>
            </a:r>
          </a:p>
        </p:txBody>
      </p:sp>
      <p:sp>
        <p:nvSpPr>
          <p:cNvPr id="216" name="Shape 216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gbc_best =  GradientBoostingClassifier(n_estimators=120, </a:t>
            </a:r>
          </a:p>
          <a:p>
            <a:r>
              <a:t>                                learning_rate=0.05, random_state= 2015)</a:t>
            </a:r>
          </a:p>
          <a:p>
            <a:endParaRPr/>
          </a:p>
          <a:p>
            <a:r>
              <a:t>Convert target into binary and use the predict_prob as outcome.</a:t>
            </a:r>
          </a:p>
        </p:txBody>
      </p:sp>
      <p:pic>
        <p:nvPicPr>
          <p:cNvPr id="217" name="image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9759" y="6011641"/>
            <a:ext cx="11695239" cy="352382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unknown.png"/>
          <p:cNvPicPr>
            <a:picLocks noChangeAspect="1"/>
          </p:cNvPicPr>
          <p:nvPr/>
        </p:nvPicPr>
        <p:blipFill>
          <a:blip r:embed="rId3">
            <a:extLst/>
          </a:blip>
          <a:srcRect b="62260"/>
          <a:stretch>
            <a:fillRect/>
          </a:stretch>
        </p:blipFill>
        <p:spPr>
          <a:xfrm>
            <a:off x="574873" y="5342479"/>
            <a:ext cx="11504995" cy="570332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title" idx="4294967295"/>
          </p:nvPr>
        </p:nvSpPr>
        <p:spPr>
          <a:xfrm>
            <a:off x="838200" y="195791"/>
            <a:ext cx="10515601" cy="1325564"/>
          </a:xfrm>
          <a:prstGeom prst="rect">
            <a:avLst/>
          </a:prstGeom>
        </p:spPr>
        <p:txBody>
          <a:bodyPr/>
          <a:lstStyle/>
          <a:p>
            <a:r>
              <a:t>Feature Selections:</a:t>
            </a:r>
          </a:p>
        </p:txBody>
      </p:sp>
      <p:sp>
        <p:nvSpPr>
          <p:cNvPr id="119" name="Shape 119"/>
          <p:cNvSpPr/>
          <p:nvPr/>
        </p:nvSpPr>
        <p:spPr>
          <a:xfrm>
            <a:off x="613103" y="1217930"/>
            <a:ext cx="10228930" cy="89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rPr dirty="0"/>
              <a:t>Competition Goal: is to predict the loss cost of total insured value of these insurance policies. </a:t>
            </a:r>
          </a:p>
          <a:p>
            <a:endParaRPr dirty="0"/>
          </a:p>
          <a:p>
            <a:r>
              <a:rPr dirty="0"/>
              <a:t>Challenge: Low Frequency + High Severity </a:t>
            </a:r>
          </a:p>
        </p:txBody>
      </p:sp>
      <p:pic>
        <p:nvPicPr>
          <p:cNvPr id="120" name="unknown.png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14896" y="2353450"/>
            <a:ext cx="4588434" cy="42301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unknow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59033" y="1979215"/>
            <a:ext cx="4448975" cy="4572247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Feature Selections: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idx="1"/>
          </p:nvPr>
        </p:nvSpPr>
        <p:spPr>
          <a:xfrm>
            <a:off x="838198" y="1606858"/>
            <a:ext cx="11031247" cy="4712149"/>
          </a:xfrm>
          <a:prstGeom prst="rect">
            <a:avLst/>
          </a:prstGeom>
        </p:spPr>
        <p:txBody>
          <a:bodyPr/>
          <a:lstStyle/>
          <a:p>
            <a:pPr marL="224027" indent="-224027" defTabSz="896111">
              <a:spcBef>
                <a:spcPts val="900"/>
              </a:spcBef>
              <a:defRPr sz="2450" b="1"/>
            </a:pPr>
            <a:r>
              <a:t>id</a:t>
            </a:r>
            <a:r>
              <a:rPr b="0"/>
              <a:t> : A unique identifier of the data set</a:t>
            </a:r>
          </a:p>
          <a:p>
            <a:pPr marL="224027" indent="-224027" defTabSz="896111">
              <a:spcBef>
                <a:spcPts val="900"/>
              </a:spcBef>
              <a:defRPr sz="2450" b="1"/>
            </a:pPr>
            <a:r>
              <a:t>target</a:t>
            </a:r>
            <a:r>
              <a:rPr b="0"/>
              <a:t> : The transformed ratio of loss to total insured value</a:t>
            </a:r>
          </a:p>
          <a:p>
            <a:pPr marL="224027" indent="-224027" defTabSz="896111">
              <a:spcBef>
                <a:spcPts val="900"/>
              </a:spcBef>
              <a:defRPr sz="2450" b="1"/>
            </a:pPr>
            <a:r>
              <a:t>dummy</a:t>
            </a:r>
            <a:r>
              <a:rPr b="0"/>
              <a:t> : Nuisance variable used to control the model, but not working as a predictor</a:t>
            </a:r>
          </a:p>
          <a:p>
            <a:pPr marL="224027" indent="-224027" defTabSz="896111">
              <a:spcBef>
                <a:spcPts val="900"/>
              </a:spcBef>
              <a:defRPr sz="2450" b="1"/>
            </a:pPr>
            <a:r>
              <a:t>var1 – var17</a:t>
            </a:r>
            <a:r>
              <a:rPr b="0"/>
              <a:t> : A set of normalized variables representing policy characteristics (</a:t>
            </a:r>
            <a:r>
              <a:t>note: var11 is the weight used in the weighted gini score calculation</a:t>
            </a:r>
            <a:r>
              <a:rPr b="0"/>
              <a:t>)</a:t>
            </a:r>
          </a:p>
          <a:p>
            <a:pPr marL="224027" indent="-224027" defTabSz="896111">
              <a:spcBef>
                <a:spcPts val="900"/>
              </a:spcBef>
              <a:defRPr sz="2450" b="1"/>
            </a:pPr>
            <a:r>
              <a:t>crimeVar1 – crimeVar9</a:t>
            </a:r>
            <a:r>
              <a:rPr b="0"/>
              <a:t>: A set of normalized Crime Rate variables</a:t>
            </a:r>
          </a:p>
          <a:p>
            <a:pPr marL="224027" indent="-224027" defTabSz="896111">
              <a:spcBef>
                <a:spcPts val="900"/>
              </a:spcBef>
              <a:defRPr sz="2450" b="1"/>
            </a:pPr>
            <a:r>
              <a:t>geodemVar1 – geodemVar37</a:t>
            </a:r>
            <a:r>
              <a:rPr b="0"/>
              <a:t> : A set of normalized geodemographic variables</a:t>
            </a:r>
          </a:p>
          <a:p>
            <a:pPr marL="224027" indent="-224027" defTabSz="896111">
              <a:spcBef>
                <a:spcPts val="900"/>
              </a:spcBef>
              <a:defRPr sz="2450" b="1"/>
            </a:pPr>
            <a:r>
              <a:t>weatherVar1 – weatherVar236</a:t>
            </a:r>
            <a:r>
              <a:rPr b="0"/>
              <a:t> : A set of normalized weather station variables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Distribution of </a:t>
            </a:r>
            <a:r>
              <a:rPr>
                <a:solidFill>
                  <a:srgbClr val="000103"/>
                </a:solidFill>
              </a:rPr>
              <a:t>COST</a:t>
            </a:r>
            <a:br>
              <a:rPr>
                <a:solidFill>
                  <a:srgbClr val="0070C0"/>
                </a:solidFill>
              </a:rPr>
            </a:br>
            <a:r>
              <a:rPr>
                <a:solidFill>
                  <a:srgbClr val="0070C0"/>
                </a:solidFill>
              </a:rPr>
              <a:t>= ratio of loss to total insured value </a:t>
            </a:r>
          </a:p>
        </p:txBody>
      </p:sp>
      <p:pic>
        <p:nvPicPr>
          <p:cNvPr id="127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2220" y="2003463"/>
            <a:ext cx="5501631" cy="458469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74002" y="1877441"/>
            <a:ext cx="5804085" cy="4836739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Feature Selection:</a:t>
            </a:r>
          </a:p>
        </p:txBody>
      </p:sp>
      <p:sp>
        <p:nvSpPr>
          <p:cNvPr id="131" name="Shape 131"/>
          <p:cNvSpPr>
            <a:spLocks noGrp="1"/>
          </p:cNvSpPr>
          <p:nvPr>
            <p:ph type="body" idx="1"/>
          </p:nvPr>
        </p:nvSpPr>
        <p:spPr>
          <a:xfrm>
            <a:off x="838200" y="1614553"/>
            <a:ext cx="10515600" cy="4562410"/>
          </a:xfrm>
          <a:prstGeom prst="rect">
            <a:avLst/>
          </a:prstGeom>
        </p:spPr>
        <p:txBody>
          <a:bodyPr/>
          <a:lstStyle/>
          <a:p>
            <a:pPr marL="203454" indent="-203454" defTabSz="813816">
              <a:spcBef>
                <a:spcPts val="800"/>
              </a:spcBef>
              <a:defRPr sz="2492"/>
            </a:pPr>
            <a:r>
              <a:t>4 categories of features, which totals about 300+ features.</a:t>
            </a:r>
          </a:p>
          <a:p>
            <a:pPr marL="203454" indent="-203454" defTabSz="813816">
              <a:spcBef>
                <a:spcPts val="800"/>
              </a:spcBef>
              <a:defRPr sz="2492"/>
            </a:pPr>
            <a:r>
              <a:t>Policies Characteristics:</a:t>
            </a:r>
          </a:p>
          <a:p>
            <a:pPr marL="610361" lvl="1" indent="-203454" defTabSz="813816">
              <a:spcBef>
                <a:spcPts val="800"/>
              </a:spcBef>
              <a:defRPr sz="2492"/>
            </a:pPr>
            <a:r>
              <a:t>Delete features that have more than 50% of missing value</a:t>
            </a:r>
          </a:p>
          <a:p>
            <a:pPr marL="610361" lvl="1" indent="-203454" defTabSz="813816">
              <a:spcBef>
                <a:spcPts val="800"/>
              </a:spcBef>
              <a:defRPr sz="2492"/>
            </a:pPr>
            <a:r>
              <a:t>Convert categorical features to dummies</a:t>
            </a:r>
          </a:p>
          <a:p>
            <a:pPr marL="203454" indent="-203454" defTabSz="813816">
              <a:spcBef>
                <a:spcPts val="800"/>
              </a:spcBef>
              <a:defRPr sz="2492"/>
            </a:pPr>
            <a:r>
              <a:t>Geodemographics:</a:t>
            </a:r>
          </a:p>
          <a:p>
            <a:pPr marL="610361" lvl="1" indent="-203454" defTabSz="813816">
              <a:spcBef>
                <a:spcPts val="800"/>
              </a:spcBef>
              <a:defRPr sz="2492"/>
            </a:pPr>
            <a:r>
              <a:t>Reduced to 2 dimensions derived from PCA trained on scaled vars. </a:t>
            </a:r>
          </a:p>
          <a:p>
            <a:pPr marL="203454" indent="-203454" defTabSz="813816">
              <a:spcBef>
                <a:spcPts val="800"/>
              </a:spcBef>
              <a:defRPr sz="2492"/>
            </a:pPr>
            <a:r>
              <a:t>Weather:</a:t>
            </a:r>
          </a:p>
          <a:p>
            <a:pPr marL="610361" lvl="1" indent="-203454" defTabSz="813816">
              <a:spcBef>
                <a:spcPts val="800"/>
              </a:spcBef>
              <a:defRPr sz="2492"/>
            </a:pPr>
            <a:r>
              <a:t>Reduced to 2 variables trained on scaled vars using Lasso L1 penalty.</a:t>
            </a:r>
          </a:p>
          <a:p>
            <a:pPr marL="203454" indent="-203454" defTabSz="813816">
              <a:spcBef>
                <a:spcPts val="800"/>
              </a:spcBef>
              <a:defRPr sz="2492"/>
            </a:pPr>
            <a:r>
              <a:t>Crime Rate:</a:t>
            </a:r>
          </a:p>
          <a:p>
            <a:pPr marL="610361" lvl="1" indent="-203454" defTabSz="813816">
              <a:spcBef>
                <a:spcPts val="800"/>
              </a:spcBef>
              <a:defRPr sz="2492"/>
            </a:pPr>
            <a:r>
              <a:t>Reduced to 2 dimensions derived from PCA trained on scaled vars.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4180"/>
            </a:lvl1pPr>
          </a:lstStyle>
          <a:p>
            <a:r>
              <a:t>Overall Process</a:t>
            </a:r>
          </a:p>
        </p:txBody>
      </p:sp>
      <p:sp>
        <p:nvSpPr>
          <p:cNvPr id="134" name="Shape 134"/>
          <p:cNvSpPr/>
          <p:nvPr/>
        </p:nvSpPr>
        <p:spPr>
          <a:xfrm>
            <a:off x="499533" y="2980266"/>
            <a:ext cx="1167673" cy="655969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r>
              <a:t>Raw Data</a:t>
            </a:r>
          </a:p>
        </p:txBody>
      </p:sp>
      <p:sp>
        <p:nvSpPr>
          <p:cNvPr id="135" name="Shape 135"/>
          <p:cNvSpPr/>
          <p:nvPr/>
        </p:nvSpPr>
        <p:spPr>
          <a:xfrm>
            <a:off x="2616199" y="1464220"/>
            <a:ext cx="1467976" cy="547292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r>
              <a:t>2 PCA Geo</a:t>
            </a:r>
          </a:p>
        </p:txBody>
      </p:sp>
      <p:sp>
        <p:nvSpPr>
          <p:cNvPr id="136" name="Shape 136"/>
          <p:cNvSpPr/>
          <p:nvPr/>
        </p:nvSpPr>
        <p:spPr>
          <a:xfrm>
            <a:off x="2683569" y="2489704"/>
            <a:ext cx="1437681" cy="628915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r>
              <a:t>2 PCA-Crime</a:t>
            </a:r>
          </a:p>
        </p:txBody>
      </p:sp>
      <p:sp>
        <p:nvSpPr>
          <p:cNvPr id="137" name="Shape 137"/>
          <p:cNvSpPr/>
          <p:nvPr/>
        </p:nvSpPr>
        <p:spPr>
          <a:xfrm>
            <a:off x="2631347" y="3596811"/>
            <a:ext cx="1437681" cy="11023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r>
              <a:t>2 Weather-trim</a:t>
            </a:r>
          </a:p>
          <a:p>
            <a:r>
              <a:t>(L1 Lasso)</a:t>
            </a:r>
          </a:p>
        </p:txBody>
      </p:sp>
      <p:sp>
        <p:nvSpPr>
          <p:cNvPr id="138" name="Shape 138"/>
          <p:cNvSpPr/>
          <p:nvPr/>
        </p:nvSpPr>
        <p:spPr>
          <a:xfrm>
            <a:off x="2683569" y="5198020"/>
            <a:ext cx="1437681" cy="127000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r>
              <a:t>&gt; 50% available policy variables</a:t>
            </a:r>
          </a:p>
        </p:txBody>
      </p:sp>
      <p:sp>
        <p:nvSpPr>
          <p:cNvPr id="139" name="Shape 139"/>
          <p:cNvSpPr/>
          <p:nvPr/>
        </p:nvSpPr>
        <p:spPr>
          <a:xfrm>
            <a:off x="5137612" y="2232661"/>
            <a:ext cx="1574801" cy="114300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r>
              <a:t>Scaled training Data Sample</a:t>
            </a:r>
          </a:p>
          <a:p>
            <a:r>
              <a:t>(20K Record)</a:t>
            </a:r>
          </a:p>
        </p:txBody>
      </p:sp>
      <p:sp>
        <p:nvSpPr>
          <p:cNvPr id="140" name="Shape 140"/>
          <p:cNvSpPr/>
          <p:nvPr/>
        </p:nvSpPr>
        <p:spPr>
          <a:xfrm>
            <a:off x="5137612" y="4063999"/>
            <a:ext cx="1574801" cy="63500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r>
              <a:t>Full Data</a:t>
            </a:r>
          </a:p>
        </p:txBody>
      </p:sp>
      <p:sp>
        <p:nvSpPr>
          <p:cNvPr id="141" name="Shape 141"/>
          <p:cNvSpPr/>
          <p:nvPr/>
        </p:nvSpPr>
        <p:spPr>
          <a:xfrm>
            <a:off x="7728776" y="1532466"/>
            <a:ext cx="2368485" cy="177800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r>
              <a:rPr dirty="0"/>
              <a:t>Models Tried:</a:t>
            </a:r>
          </a:p>
          <a:p>
            <a:pPr marL="180473" indent="-180473">
              <a:buSzPct val="100000"/>
              <a:buChar char="•"/>
            </a:pPr>
            <a:r>
              <a:rPr dirty="0"/>
              <a:t>Logistic Regression</a:t>
            </a:r>
          </a:p>
          <a:p>
            <a:pPr marL="180473" indent="-180473">
              <a:buSzPct val="100000"/>
              <a:buChar char="•"/>
              <a:defRPr b="1"/>
            </a:pPr>
            <a:r>
              <a:rPr dirty="0"/>
              <a:t>Elastic Net</a:t>
            </a:r>
          </a:p>
          <a:p>
            <a:pPr marL="180473" indent="-180473">
              <a:buSzPct val="100000"/>
              <a:buChar char="•"/>
              <a:defRPr b="1"/>
            </a:pPr>
            <a:r>
              <a:rPr dirty="0"/>
              <a:t>GBR</a:t>
            </a:r>
          </a:p>
          <a:p>
            <a:pPr marL="180473" indent="-180473">
              <a:buSzPct val="100000"/>
              <a:buChar char="•"/>
            </a:pPr>
            <a:r>
              <a:rPr dirty="0"/>
              <a:t>GBM</a:t>
            </a:r>
          </a:p>
        </p:txBody>
      </p:sp>
      <p:sp>
        <p:nvSpPr>
          <p:cNvPr id="142" name="Shape 142"/>
          <p:cNvSpPr/>
          <p:nvPr/>
        </p:nvSpPr>
        <p:spPr>
          <a:xfrm>
            <a:off x="7780998" y="4030133"/>
            <a:ext cx="2286001" cy="152400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r>
              <a:t>Models Tried:</a:t>
            </a:r>
          </a:p>
          <a:p>
            <a:pPr marL="180473" indent="-180473">
              <a:buSzPct val="100000"/>
              <a:buChar char="•"/>
            </a:pPr>
            <a:r>
              <a:t>XGBoost - Logistic</a:t>
            </a:r>
          </a:p>
          <a:p>
            <a:pPr marL="180473" indent="-180473">
              <a:buSzPct val="100000"/>
              <a:buChar char="•"/>
              <a:defRPr b="1"/>
            </a:pPr>
            <a:r>
              <a:t>XGBoost - Poisson</a:t>
            </a:r>
          </a:p>
        </p:txBody>
      </p:sp>
      <p:sp>
        <p:nvSpPr>
          <p:cNvPr id="143" name="Shape 143"/>
          <p:cNvSpPr/>
          <p:nvPr/>
        </p:nvSpPr>
        <p:spPr>
          <a:xfrm flipV="1">
            <a:off x="1583266" y="1924400"/>
            <a:ext cx="989643" cy="989643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6750181" y="2540300"/>
            <a:ext cx="995200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6750181" y="4381500"/>
            <a:ext cx="995200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6" name="Shape 146"/>
          <p:cNvSpPr/>
          <p:nvPr/>
        </p:nvSpPr>
        <p:spPr>
          <a:xfrm flipV="1">
            <a:off x="1701965" y="2743474"/>
            <a:ext cx="987925" cy="553264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1730823" y="3580962"/>
            <a:ext cx="840213" cy="55457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1583593" y="3703508"/>
            <a:ext cx="990076" cy="2180287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4131097" y="1726762"/>
            <a:ext cx="962235" cy="55472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0" name="Shape 150"/>
          <p:cNvSpPr/>
          <p:nvPr/>
        </p:nvSpPr>
        <p:spPr>
          <a:xfrm flipV="1">
            <a:off x="4118032" y="3344607"/>
            <a:ext cx="987925" cy="553264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4112843" y="2804161"/>
            <a:ext cx="995200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2" name="Shape 152"/>
          <p:cNvSpPr/>
          <p:nvPr/>
        </p:nvSpPr>
        <p:spPr>
          <a:xfrm flipV="1">
            <a:off x="4236400" y="3473271"/>
            <a:ext cx="848473" cy="23279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3" name="Shape 153"/>
          <p:cNvSpPr/>
          <p:nvPr/>
        </p:nvSpPr>
        <p:spPr>
          <a:xfrm flipH="1">
            <a:off x="6746011" y="3295206"/>
            <a:ext cx="945522" cy="662806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10778066" y="2989009"/>
            <a:ext cx="1270001" cy="127000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r>
              <a:t>Weighted Average Blend</a:t>
            </a:r>
          </a:p>
        </p:txBody>
      </p:sp>
      <p:sp>
        <p:nvSpPr>
          <p:cNvPr id="155" name="Shape 155"/>
          <p:cNvSpPr/>
          <p:nvPr/>
        </p:nvSpPr>
        <p:spPr>
          <a:xfrm>
            <a:off x="10179641" y="2265690"/>
            <a:ext cx="962235" cy="55472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6" name="Shape 156"/>
          <p:cNvSpPr/>
          <p:nvPr/>
        </p:nvSpPr>
        <p:spPr>
          <a:xfrm flipV="1">
            <a:off x="10104760" y="4359546"/>
            <a:ext cx="991298" cy="86037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454" y="198871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method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218" y="1114943"/>
            <a:ext cx="9857328" cy="574305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3924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178" y="223083"/>
            <a:ext cx="10515600" cy="63805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study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29" y="1061567"/>
            <a:ext cx="5377580" cy="56602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109" y="1089243"/>
            <a:ext cx="6040581" cy="563254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0978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624</Words>
  <Application>Microsoft Office PowerPoint</Application>
  <PresentationFormat>Widescreen</PresentationFormat>
  <Paragraphs>132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Helvetica Neue</vt:lpstr>
      <vt:lpstr>Arial</vt:lpstr>
      <vt:lpstr>Calibri</vt:lpstr>
      <vt:lpstr>Calibri Light</vt:lpstr>
      <vt:lpstr>Times New Roman</vt:lpstr>
      <vt:lpstr>Office Theme</vt:lpstr>
      <vt:lpstr>Liberty Mutual Fire Peril Loss Cost Prediction</vt:lpstr>
      <vt:lpstr>Agenda</vt:lpstr>
      <vt:lpstr>Feature Selections:</vt:lpstr>
      <vt:lpstr>Feature Selections:</vt:lpstr>
      <vt:lpstr>Distribution of COST = ratio of loss to total insured value </vt:lpstr>
      <vt:lpstr>Feature Selection:</vt:lpstr>
      <vt:lpstr>Overall Process</vt:lpstr>
      <vt:lpstr>Evaluation method</vt:lpstr>
      <vt:lpstr>Correlation study</vt:lpstr>
      <vt:lpstr>XGBoost Summary Gini=0.303</vt:lpstr>
      <vt:lpstr>XGB results</vt:lpstr>
      <vt:lpstr>LinearRegression ElasticNet Gini=0.253</vt:lpstr>
      <vt:lpstr>GradientBoostingRegressor Summary: Gini=0.28</vt:lpstr>
      <vt:lpstr>Takeaways</vt:lpstr>
      <vt:lpstr>Backup slides</vt:lpstr>
      <vt:lpstr>Linear regression, ElasticNet, fine steps,logloss</vt:lpstr>
      <vt:lpstr>Linear regression, ElasticNet, target</vt:lpstr>
      <vt:lpstr>Logistic regression, Gini=0.223</vt:lpstr>
      <vt:lpstr>GradientBoostingRegressor</vt:lpstr>
      <vt:lpstr>GradientBoostingClassifier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Liberty Mutual Fire Peril Loss Cost</dc:title>
  <cp:lastModifiedBy>wanglf</cp:lastModifiedBy>
  <cp:revision>24</cp:revision>
  <dcterms:modified xsi:type="dcterms:W3CDTF">2016-06-26T17:48:48Z</dcterms:modified>
</cp:coreProperties>
</file>