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6"/>
    <p:restoredTop sz="94643"/>
  </p:normalViewPr>
  <p:slideViewPr>
    <p:cSldViewPr snapToGrid="0" snapToObjects="1">
      <p:cViewPr>
        <p:scale>
          <a:sx n="66" d="100"/>
          <a:sy n="66" d="100"/>
        </p:scale>
        <p:origin x="-5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5A92-EE47-FB4D-8E30-BB2763BE9FBA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5513-58DE-3040-A5D5-4D15C1ED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35513-58DE-3040-A5D5-4D15C1ED5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opleofwalmart.com/" TargetMode="Externa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walmart-recruiting-store-sales-forecast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dirty="0" err="1" smtClean="0"/>
              <a:t>walmart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Denis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4056493"/>
            <a:ext cx="7594600" cy="15367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tslm</a:t>
            </a:r>
            <a:r>
              <a:rPr lang="en-US" dirty="0" smtClean="0"/>
              <a:t> is used to fit linear models to time series including trend and seasonality components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allows variables "trend" and "season" which are created on the fly from the time series characteristics of the data. The variable "trend" is a simple time trend and "season" is a factor indicating the season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0199"/>
            <a:ext cx="9601200" cy="3581400"/>
          </a:xfrm>
        </p:spPr>
        <p:txBody>
          <a:bodyPr/>
          <a:lstStyle/>
          <a:p>
            <a:r>
              <a:rPr lang="en-US" dirty="0" smtClean="0"/>
              <a:t>These models are fitted to time series data to better understand the data or to predict future points in the series</a:t>
            </a:r>
          </a:p>
          <a:p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</a:t>
            </a:r>
            <a:r>
              <a:rPr lang="pt-BR" dirty="0"/>
              <a:t>] = a[1]</a:t>
            </a:r>
            <a:r>
              <a:rPr lang="pt-BR" dirty="0" err="1"/>
              <a:t>X</a:t>
            </a:r>
            <a:r>
              <a:rPr lang="pt-BR" dirty="0"/>
              <a:t>[t-1] + ... + a[</a:t>
            </a:r>
            <a:r>
              <a:rPr lang="pt-BR" dirty="0" err="1"/>
              <a:t>p</a:t>
            </a:r>
            <a:r>
              <a:rPr lang="pt-BR" dirty="0"/>
              <a:t>]</a:t>
            </a:r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t-p</a:t>
            </a:r>
            <a:r>
              <a:rPr lang="pt-BR" dirty="0"/>
              <a:t>] + e[</a:t>
            </a:r>
            <a:r>
              <a:rPr lang="pt-BR" dirty="0" err="1"/>
              <a:t>t</a:t>
            </a:r>
            <a:r>
              <a:rPr lang="pt-BR" dirty="0"/>
              <a:t>] + </a:t>
            </a:r>
            <a:r>
              <a:rPr lang="pt-BR" dirty="0" err="1"/>
              <a:t>b</a:t>
            </a:r>
            <a:r>
              <a:rPr lang="pt-BR" dirty="0"/>
              <a:t>[1]e[t-1] + ... + </a:t>
            </a:r>
            <a:r>
              <a:rPr lang="pt-BR" dirty="0" err="1"/>
              <a:t>b</a:t>
            </a:r>
            <a:r>
              <a:rPr lang="pt-BR" dirty="0"/>
              <a:t>[</a:t>
            </a:r>
            <a:r>
              <a:rPr lang="pt-BR" dirty="0" err="1"/>
              <a:t>q</a:t>
            </a:r>
            <a:r>
              <a:rPr lang="pt-BR" dirty="0"/>
              <a:t>]e[</a:t>
            </a:r>
            <a:r>
              <a:rPr lang="pt-BR" dirty="0" err="1"/>
              <a:t>t-q</a:t>
            </a:r>
            <a:r>
              <a:rPr lang="pt-BR" dirty="0" smtClean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79" y="3815322"/>
            <a:ext cx="7581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839993"/>
            <a:ext cx="7569200" cy="1524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Forecasts of STL objects are obtained by applying a non-seasonal forecasting method to the seasonally adjusted data and re-</a:t>
            </a:r>
            <a:r>
              <a:rPr lang="en-US" dirty="0" err="1" smtClean="0"/>
              <a:t>seasonalizing</a:t>
            </a:r>
            <a:r>
              <a:rPr lang="en-US" dirty="0" smtClean="0"/>
              <a:t> using the last year of the seasonal component</a:t>
            </a:r>
          </a:p>
          <a:p>
            <a:r>
              <a:rPr lang="en-US" dirty="0" err="1"/>
              <a:t>stlf</a:t>
            </a:r>
            <a:r>
              <a:rPr lang="en-US" dirty="0"/>
              <a:t> applies an STL decomposition, models the seasonally adjusted data, </a:t>
            </a:r>
            <a:r>
              <a:rPr lang="en-US" dirty="0" err="1"/>
              <a:t>reseasonalizes</a:t>
            </a:r>
            <a:r>
              <a:rPr lang="en-US" dirty="0"/>
              <a:t>, and returns the </a:t>
            </a:r>
            <a:r>
              <a:rPr lang="en-US" dirty="0" smtClean="0"/>
              <a:t>forecasts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other algorithms and combine them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 smtClean="0"/>
              <a:t>Unemployment, CPI, fuel prices, temperature may affect sales</a:t>
            </a:r>
          </a:p>
          <a:p>
            <a:r>
              <a:rPr lang="en-US" dirty="0" smtClean="0"/>
              <a:t>Shifting weeks to accommodate </a:t>
            </a:r>
            <a:r>
              <a:rPr lang="en-US" smtClean="0"/>
              <a:t>for partial weeks during holidays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577"/>
            <a:ext cx="4359349" cy="4176823"/>
          </a:xfrm>
        </p:spPr>
        <p:txBody>
          <a:bodyPr/>
          <a:lstStyle/>
          <a:p>
            <a:r>
              <a:rPr lang="en-US" dirty="0" smtClean="0"/>
              <a:t>Founded in 1962</a:t>
            </a:r>
          </a:p>
          <a:p>
            <a:r>
              <a:rPr lang="en-US" dirty="0" smtClean="0"/>
              <a:t>11,527 locations in 28 countries</a:t>
            </a:r>
          </a:p>
          <a:p>
            <a:r>
              <a:rPr lang="en-US" dirty="0" smtClean="0"/>
              <a:t>260 million customers each week</a:t>
            </a:r>
          </a:p>
          <a:p>
            <a:r>
              <a:rPr lang="en-US" dirty="0" smtClean="0"/>
              <a:t>Revenue – $482.13 billion for the 2016 fiscal year</a:t>
            </a:r>
          </a:p>
          <a:p>
            <a:endParaRPr lang="en-US" dirty="0" smtClean="0"/>
          </a:p>
          <a:p>
            <a:r>
              <a:rPr lang="en-US" dirty="0" smtClean="0"/>
              <a:t>Gift To Society</a:t>
            </a:r>
          </a:p>
          <a:p>
            <a:pPr lvl="1"/>
            <a:r>
              <a:rPr lang="en-US" dirty="0" smtClean="0">
                <a:hlinkClick r:id="rId2"/>
              </a:rPr>
              <a:t>www.peopleofwalmart.com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1350870"/>
            <a:ext cx="5865625" cy="45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259" y="1701211"/>
            <a:ext cx="5209951" cy="467832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+ Department</a:t>
            </a:r>
          </a:p>
          <a:p>
            <a:pPr lvl="1"/>
            <a:r>
              <a:rPr lang="en-US" dirty="0" smtClean="0"/>
              <a:t>Weekly Sales</a:t>
            </a:r>
          </a:p>
          <a:p>
            <a:r>
              <a:rPr lang="en-US" dirty="0" err="1" smtClean="0"/>
              <a:t>test.csv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+ Department</a:t>
            </a:r>
          </a:p>
          <a:p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/>
              <a:t>Date,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Temperature, Fuel Price</a:t>
            </a:r>
          </a:p>
          <a:p>
            <a:pPr lvl="1"/>
            <a:r>
              <a:rPr lang="en-US" dirty="0" smtClean="0"/>
              <a:t>Markdown</a:t>
            </a:r>
          </a:p>
          <a:p>
            <a:pPr lvl="1"/>
            <a:r>
              <a:rPr lang="en-US" dirty="0" smtClean="0"/>
              <a:t>CPI (consumer price index), </a:t>
            </a:r>
          </a:p>
          <a:p>
            <a:pPr lvl="1"/>
            <a:r>
              <a:rPr lang="en-US" dirty="0" smtClean="0"/>
              <a:t>Unemployment Rate</a:t>
            </a:r>
          </a:p>
          <a:p>
            <a:r>
              <a:rPr lang="en-US" dirty="0" err="1" smtClean="0"/>
              <a:t>store.csv</a:t>
            </a:r>
            <a:endParaRPr lang="en-US" dirty="0" smtClean="0"/>
          </a:p>
          <a:p>
            <a:pPr lvl="1"/>
            <a:r>
              <a:rPr lang="en-US" dirty="0" smtClean="0"/>
              <a:t>Store Type</a:t>
            </a:r>
          </a:p>
          <a:p>
            <a:pPr lvl="1"/>
            <a:r>
              <a:rPr lang="en-US" dirty="0" smtClean="0"/>
              <a:t>Store Size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599" y="1711845"/>
            <a:ext cx="4572001" cy="355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>
                <a:hlinkClick r:id="rId2"/>
              </a:rPr>
              <a:t>www.kaggle.com/c/walmart-recruiting-store-sales-forecasting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Forecast sales for each department of each store</a:t>
            </a:r>
          </a:p>
          <a:p>
            <a:endParaRPr lang="en-US" dirty="0" smtClean="0"/>
          </a:p>
          <a:p>
            <a:r>
              <a:rPr lang="en-US" dirty="0" smtClean="0"/>
              <a:t>4 Holidays</a:t>
            </a:r>
          </a:p>
          <a:p>
            <a:pPr lvl="1"/>
            <a:r>
              <a:rPr lang="en-US" dirty="0" smtClean="0"/>
              <a:t>Super Bowl</a:t>
            </a:r>
          </a:p>
          <a:p>
            <a:pPr lvl="1"/>
            <a:r>
              <a:rPr lang="en-US" dirty="0" smtClean="0"/>
              <a:t>Labor Day</a:t>
            </a:r>
          </a:p>
          <a:p>
            <a:pPr lvl="1"/>
            <a:r>
              <a:rPr lang="en-US" dirty="0" smtClean="0"/>
              <a:t>Thanksgiving</a:t>
            </a:r>
          </a:p>
          <a:p>
            <a:pPr lvl="1"/>
            <a:r>
              <a:rPr lang="en-US" dirty="0" smtClean="0"/>
              <a:t>Christmas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711841"/>
            <a:ext cx="3965944" cy="45188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train.csv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10-26-2012</a:t>
            </a:r>
          </a:p>
          <a:p>
            <a:pPr lvl="1"/>
            <a:r>
              <a:rPr lang="en-US" dirty="0" smtClean="0"/>
              <a:t>143 weeks</a:t>
            </a:r>
            <a:endParaRPr lang="en-US" dirty="0"/>
          </a:p>
          <a:p>
            <a:r>
              <a:rPr lang="en-US" dirty="0" err="1" smtClean="0"/>
              <a:t>test.csv</a:t>
            </a:r>
            <a:endParaRPr lang="en-US" dirty="0"/>
          </a:p>
          <a:p>
            <a:pPr lvl="1"/>
            <a:r>
              <a:rPr lang="en-US" dirty="0" smtClean="0"/>
              <a:t>11-2-2012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39 weeks</a:t>
            </a:r>
            <a:endParaRPr lang="en-US" dirty="0"/>
          </a:p>
          <a:p>
            <a:r>
              <a:rPr lang="en-US" dirty="0" err="1" smtClean="0"/>
              <a:t>features.csv</a:t>
            </a:r>
            <a:endParaRPr lang="en-US" dirty="0"/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77 weeks</a:t>
            </a:r>
          </a:p>
          <a:p>
            <a:pPr lvl="1"/>
            <a:endParaRPr lang="en-US" dirty="0"/>
          </a:p>
          <a:p>
            <a:r>
              <a:rPr lang="en-US" dirty="0" smtClean="0"/>
              <a:t>45 stores</a:t>
            </a:r>
          </a:p>
          <a:p>
            <a:r>
              <a:rPr lang="en-US" dirty="0" smtClean="0"/>
              <a:t>Up to 99 departments</a:t>
            </a:r>
          </a:p>
          <a:p>
            <a:r>
              <a:rPr lang="en-US" dirty="0" smtClean="0"/>
              <a:t>CPI and Unemployment changes weekly with location</a:t>
            </a:r>
          </a:p>
          <a:p>
            <a:r>
              <a:rPr lang="en-US" dirty="0" smtClean="0"/>
              <a:t>Markdown available after Nov 2011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5" y="1711841"/>
            <a:ext cx="6582434" cy="4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1" y="202020"/>
            <a:ext cx="7770318" cy="6400800"/>
          </a:xfrm>
        </p:spPr>
      </p:pic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48" y="212651"/>
            <a:ext cx="7773692" cy="6393863"/>
          </a:xfrm>
        </p:spPr>
      </p:pic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1" y="202018"/>
            <a:ext cx="7770990" cy="6401353"/>
          </a:xfrm>
        </p:spPr>
      </p:pic>
    </p:spTree>
    <p:extLst>
      <p:ext uri="{BB962C8B-B14F-4D97-AF65-F5344CB8AC3E}">
        <p14:creationId xmlns:p14="http://schemas.microsoft.com/office/powerpoint/2010/main" val="3592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89" y="122275"/>
            <a:ext cx="10802681" cy="1323753"/>
          </a:xfrm>
        </p:spPr>
        <p:txBody>
          <a:bodyPr/>
          <a:lstStyle/>
          <a:p>
            <a:r>
              <a:rPr lang="en-US" dirty="0" smtClean="0"/>
              <a:t>Seasonal </a:t>
            </a:r>
            <a:r>
              <a:rPr lang="en-US" dirty="0"/>
              <a:t>Trend Decomposition using </a:t>
            </a:r>
            <a:r>
              <a:rPr lang="en-US"/>
              <a:t>Loess 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44" y="784151"/>
            <a:ext cx="7145079" cy="5885758"/>
          </a:xfrm>
        </p:spPr>
      </p:pic>
    </p:spTree>
    <p:extLst>
      <p:ext uri="{BB962C8B-B14F-4D97-AF65-F5344CB8AC3E}">
        <p14:creationId xmlns:p14="http://schemas.microsoft.com/office/powerpoint/2010/main" val="9624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An Empty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72" y="2392329"/>
            <a:ext cx="8095456" cy="35814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67019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 worst score?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2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268</TotalTime>
  <Words>271</Words>
  <Application>Microsoft Macintosh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Forecasting walmart sales</vt:lpstr>
      <vt:lpstr>Walmart</vt:lpstr>
      <vt:lpstr>About The Data</vt:lpstr>
      <vt:lpstr>Exploring The Data</vt:lpstr>
      <vt:lpstr>PowerPoint Presentation</vt:lpstr>
      <vt:lpstr>PowerPoint Presentation</vt:lpstr>
      <vt:lpstr>PowerPoint Presentation</vt:lpstr>
      <vt:lpstr>Seasonal Trend Decomposition using Loess  </vt:lpstr>
      <vt:lpstr>Submitting An Empty File</vt:lpstr>
      <vt:lpstr>TSLM</vt:lpstr>
      <vt:lpstr>ARIMA</vt:lpstr>
      <vt:lpstr>STLF</vt:lpstr>
      <vt:lpstr>Future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walmart sales</dc:title>
  <dc:creator>Denis Nguyen</dc:creator>
  <cp:lastModifiedBy>Denis Nguyen</cp:lastModifiedBy>
  <cp:revision>31</cp:revision>
  <dcterms:created xsi:type="dcterms:W3CDTF">2016-06-29T13:25:12Z</dcterms:created>
  <dcterms:modified xsi:type="dcterms:W3CDTF">2016-06-29T17:53:52Z</dcterms:modified>
</cp:coreProperties>
</file>