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K Grotesk Light Bold" pitchFamily="2" charset="77"/>
      <p:regular r:id="rId16"/>
    </p:embeddedFont>
    <p:embeddedFont>
      <p:font typeface="HK Grotesk Medium" pitchFamily="2" charset="77"/>
      <p:regular r:id="rId17"/>
    </p:embeddedFont>
    <p:embeddedFont>
      <p:font typeface="HK Grotesk Medium Bold" pitchFamily="2" charset="7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8" autoAdjust="0"/>
    <p:restoredTop sz="94648" autoAdjust="0"/>
  </p:normalViewPr>
  <p:slideViewPr>
    <p:cSldViewPr>
      <p:cViewPr>
        <p:scale>
          <a:sx n="71" d="100"/>
          <a:sy n="71" d="100"/>
        </p:scale>
        <p:origin x="232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8564" y="222242"/>
            <a:ext cx="9525" cy="806458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53956" y="1451423"/>
            <a:ext cx="5419089" cy="813677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44121" y="323265"/>
            <a:ext cx="4276517" cy="57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HK Grotesk Medium Bold"/>
              </a:rPr>
              <a:t>DATA-303 BOOK PRESENTATION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HK Grotesk Medium"/>
              </a:rPr>
              <a:t>SHERISE IMMANUELA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42848" y="4138696"/>
            <a:ext cx="7791197" cy="1381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HK Grotesk Medium"/>
              </a:rPr>
              <a:t>FACTFULNESS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42848" y="5705865"/>
            <a:ext cx="7791197" cy="523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dirty="0">
                <a:solidFill>
                  <a:srgbClr val="EC5439"/>
                </a:solidFill>
                <a:latin typeface="HK Grotesk Medium"/>
              </a:rPr>
              <a:t>BY HANS, OLA, AND ANNA ROSLING (2018)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4669" y="4034385"/>
            <a:ext cx="14171118" cy="4359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9786" lvl="1" indent="-384893">
              <a:lnSpc>
                <a:spcPts val="4991"/>
              </a:lnSpc>
              <a:buFont typeface="Arial"/>
              <a:buChar char="•"/>
            </a:pPr>
            <a:r>
              <a:rPr lang="en-US" sz="3565" dirty="0">
                <a:solidFill>
                  <a:srgbClr val="000000"/>
                </a:solidFill>
                <a:latin typeface="HK Grotesk Medium"/>
              </a:rPr>
              <a:t>The world is improving in many ways, but our perception of it is often overly negative and pessimistic.</a:t>
            </a:r>
          </a:p>
          <a:p>
            <a:pPr marL="769786" lvl="1" indent="-384893">
              <a:lnSpc>
                <a:spcPts val="4991"/>
              </a:lnSpc>
              <a:buFont typeface="Arial"/>
              <a:buChar char="•"/>
            </a:pPr>
            <a:r>
              <a:rPr lang="en-US" sz="3565" dirty="0">
                <a:solidFill>
                  <a:srgbClr val="000000"/>
                </a:solidFill>
                <a:latin typeface="HK Grotesk Medium"/>
              </a:rPr>
              <a:t>Data is essential for developing a fact-based worldview.</a:t>
            </a:r>
          </a:p>
          <a:p>
            <a:pPr marL="769786" lvl="1" indent="-384893">
              <a:lnSpc>
                <a:spcPts val="4991"/>
              </a:lnSpc>
              <a:buFont typeface="Arial"/>
              <a:buChar char="•"/>
            </a:pPr>
            <a:r>
              <a:rPr lang="en-US" sz="3565" dirty="0">
                <a:solidFill>
                  <a:srgbClr val="000000"/>
                </a:solidFill>
                <a:latin typeface="HK Grotesk Medium"/>
              </a:rPr>
              <a:t>The media can distort our perceptions of the world, and it's important to seek out balanced sources of information.</a:t>
            </a:r>
          </a:p>
          <a:p>
            <a:pPr marL="769786" lvl="1" indent="-384893">
              <a:lnSpc>
                <a:spcPts val="4991"/>
              </a:lnSpc>
              <a:buFont typeface="Arial"/>
              <a:buChar char="•"/>
            </a:pPr>
            <a:r>
              <a:rPr lang="en-US" sz="3565" dirty="0">
                <a:solidFill>
                  <a:srgbClr val="000000"/>
                </a:solidFill>
                <a:latin typeface="HK Grotesk Medium"/>
              </a:rPr>
              <a:t>Highly recommended: challenges readers to rethink their perceptions of the world 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399357" y="7890198"/>
            <a:ext cx="568701" cy="5033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98782" y="1883976"/>
            <a:ext cx="8169664" cy="1838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E95635"/>
                </a:solidFill>
                <a:latin typeface="HK Grotesk Medium"/>
              </a:rPr>
              <a:t>KEY TAKEWAYS</a:t>
            </a:r>
            <a:r>
              <a:rPr lang="en-US" sz="6000">
                <a:solidFill>
                  <a:srgbClr val="000000"/>
                </a:solidFill>
                <a:latin typeface="HK Grotesk Medium"/>
              </a:rPr>
              <a:t> &amp; 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18343" y="3072038"/>
            <a:ext cx="940932" cy="8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51"/>
              </a:lnSpc>
            </a:pPr>
            <a:r>
              <a:rPr lang="en-US" sz="5542" dirty="0">
                <a:solidFill>
                  <a:srgbClr val="E95635"/>
                </a:solidFill>
                <a:latin typeface="HK Grotesk Medium Bold"/>
              </a:rPr>
              <a:t>01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6644333" cy="10287000"/>
          </a:xfrm>
          <a:prstGeom prst="rect">
            <a:avLst/>
          </a:prstGeom>
          <a:solidFill>
            <a:srgbClr val="E95635"/>
          </a:solidFill>
        </p:spPr>
      </p:sp>
      <p:sp>
        <p:nvSpPr>
          <p:cNvPr id="4" name="TextBox 4"/>
          <p:cNvSpPr txBox="1"/>
          <p:nvPr/>
        </p:nvSpPr>
        <p:spPr>
          <a:xfrm>
            <a:off x="530929" y="2640439"/>
            <a:ext cx="5582475" cy="283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40"/>
              </a:lnSpc>
            </a:pPr>
            <a:r>
              <a:rPr lang="en-US" sz="6200">
                <a:solidFill>
                  <a:srgbClr val="FFFFFF"/>
                </a:solidFill>
                <a:latin typeface="HK Grotesk Medium Bold"/>
              </a:rPr>
              <a:t>THE FACTFULNESS QUIZ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0929" y="5789843"/>
            <a:ext cx="4932642" cy="113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HK Grotesk Medium"/>
              </a:rPr>
              <a:t>How accurate is your view of the world?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91600" y="3160321"/>
            <a:ext cx="7880047" cy="1463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 dirty="0">
                <a:solidFill>
                  <a:srgbClr val="000000"/>
                </a:solidFill>
                <a:latin typeface="HK Grotesk Medium Bold"/>
              </a:rPr>
              <a:t>IN THE LAST 20 YEARS, THE PROPORTION OF THE WORLD POPULATION LIVING IN EXTREME POVERTY HAS . . 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91600" y="4827947"/>
            <a:ext cx="7558362" cy="1671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HK Grotesk Light Bold"/>
              </a:rPr>
              <a:t>A. Almost doubled</a:t>
            </a: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HK Grotesk Light Bold"/>
              </a:rPr>
              <a:t>B. Remained more or less the same</a:t>
            </a: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HK Grotesk Light Bold"/>
              </a:rPr>
              <a:t>C. Almost halved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18343" y="3072038"/>
            <a:ext cx="940932" cy="8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51"/>
              </a:lnSpc>
            </a:pPr>
            <a:r>
              <a:rPr lang="en-US" sz="5542" dirty="0">
                <a:solidFill>
                  <a:srgbClr val="E95635"/>
                </a:solidFill>
                <a:latin typeface="HK Grotesk Medium Bold"/>
              </a:rPr>
              <a:t>02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6644333" cy="10287000"/>
          </a:xfrm>
          <a:prstGeom prst="rect">
            <a:avLst/>
          </a:prstGeom>
          <a:solidFill>
            <a:srgbClr val="E95635"/>
          </a:solidFill>
        </p:spPr>
      </p:sp>
      <p:sp>
        <p:nvSpPr>
          <p:cNvPr id="4" name="TextBox 4"/>
          <p:cNvSpPr txBox="1"/>
          <p:nvPr/>
        </p:nvSpPr>
        <p:spPr>
          <a:xfrm>
            <a:off x="530929" y="2640439"/>
            <a:ext cx="5582475" cy="283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40"/>
              </a:lnSpc>
            </a:pPr>
            <a:r>
              <a:rPr lang="en-US" sz="6200">
                <a:solidFill>
                  <a:srgbClr val="FFFFFF"/>
                </a:solidFill>
                <a:latin typeface="HK Grotesk Medium Bold"/>
              </a:rPr>
              <a:t>THE FACTFULNESS QUIZ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0929" y="5789843"/>
            <a:ext cx="4932642" cy="113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HK Grotesk Medium"/>
              </a:rPr>
              <a:t>How accurate is your view of the world?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91600" y="3160321"/>
            <a:ext cx="7880047" cy="1463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 dirty="0">
                <a:solidFill>
                  <a:srgbClr val="000000"/>
                </a:solidFill>
                <a:latin typeface="HK Grotesk Medium Bold"/>
              </a:rPr>
              <a:t>HOW MANY OF THE WORLD’S 1-YEAR-OLD CHILDREN TODAY HAVE BEEN VACCINATED AGAINST SOME DISEASE?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91600" y="4934833"/>
            <a:ext cx="7558362" cy="1710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HK Grotesk Light Bold"/>
              </a:rPr>
              <a:t>A. 20%</a:t>
            </a: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HK Grotesk Light Bold"/>
              </a:rPr>
              <a:t>B. 50%</a:t>
            </a: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HK Grotesk Light Bold"/>
              </a:rPr>
              <a:t>C. 80%</a:t>
            </a:r>
          </a:p>
        </p:txBody>
      </p:sp>
    </p:spTree>
    <p:extLst>
      <p:ext uri="{BB962C8B-B14F-4D97-AF65-F5344CB8AC3E}">
        <p14:creationId xmlns:p14="http://schemas.microsoft.com/office/powerpoint/2010/main" val="313626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18343" y="3072038"/>
            <a:ext cx="940932" cy="8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51"/>
              </a:lnSpc>
            </a:pPr>
            <a:r>
              <a:rPr lang="en-US" sz="5542" dirty="0">
                <a:solidFill>
                  <a:srgbClr val="E95635"/>
                </a:solidFill>
                <a:latin typeface="HK Grotesk Medium Bold"/>
              </a:rPr>
              <a:t>03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0"/>
            <a:ext cx="6644333" cy="10287000"/>
          </a:xfrm>
          <a:prstGeom prst="rect">
            <a:avLst/>
          </a:prstGeom>
          <a:solidFill>
            <a:srgbClr val="E95635"/>
          </a:solidFill>
        </p:spPr>
      </p:sp>
      <p:sp>
        <p:nvSpPr>
          <p:cNvPr id="4" name="TextBox 4"/>
          <p:cNvSpPr txBox="1"/>
          <p:nvPr/>
        </p:nvSpPr>
        <p:spPr>
          <a:xfrm>
            <a:off x="530929" y="2640439"/>
            <a:ext cx="5582475" cy="2838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40"/>
              </a:lnSpc>
            </a:pPr>
            <a:r>
              <a:rPr lang="en-US" sz="6200">
                <a:solidFill>
                  <a:srgbClr val="FFFFFF"/>
                </a:solidFill>
                <a:latin typeface="HK Grotesk Medium Bold"/>
              </a:rPr>
              <a:t>THE FACTFULNESS QUIZ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0929" y="5789843"/>
            <a:ext cx="4932642" cy="113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HK Grotesk Medium"/>
              </a:rPr>
              <a:t>How accurate is your view of the world?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91600" y="3160321"/>
            <a:ext cx="7880047" cy="2437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3199" dirty="0">
                <a:solidFill>
                  <a:srgbClr val="000000"/>
                </a:solidFill>
                <a:latin typeface="HK Grotesk Medium Bold"/>
              </a:rPr>
              <a:t>IN 1996, TIGERS, GIANT PANDAS, AND BLACK RHINOS WERE ALL LISTED AS ENDANGERED. HOW MANY OF THESE THREE SPECIES ARE MORE CRITICALLY ENDANGERED TODAY?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91600" y="5751743"/>
            <a:ext cx="7558362" cy="1710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HK Grotesk Light Bold"/>
              </a:rPr>
              <a:t>A. Two of them</a:t>
            </a: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HK Grotesk Light Bold"/>
              </a:rPr>
              <a:t>B. One of them</a:t>
            </a:r>
          </a:p>
          <a:p>
            <a:pPr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HK Grotesk Light Bold"/>
              </a:rPr>
              <a:t>C. None</a:t>
            </a:r>
          </a:p>
        </p:txBody>
      </p:sp>
    </p:spTree>
    <p:extLst>
      <p:ext uri="{BB962C8B-B14F-4D97-AF65-F5344CB8AC3E}">
        <p14:creationId xmlns:p14="http://schemas.microsoft.com/office/powerpoint/2010/main" val="174212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8115300" cy="3368319"/>
            <a:chOff x="0" y="0"/>
            <a:chExt cx="10820400" cy="449109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072854" cy="963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88"/>
                </a:lnSpc>
              </a:pPr>
              <a:r>
                <a:rPr lang="en-US" sz="4740">
                  <a:solidFill>
                    <a:srgbClr val="E95635"/>
                  </a:solidFill>
                  <a:latin typeface="HK Grotesk Medium Bold"/>
                </a:rPr>
                <a:t>01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926794" y="0"/>
              <a:ext cx="8893606" cy="2235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HK Grotesk Medium Bold"/>
                </a:rPr>
                <a:t>IN THE LAST 20 YEARS, THE PROPORTION OF THE WORLD POPULATION LIVING IN EXTREME POVERTY HAS . . 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926794" y="2482850"/>
              <a:ext cx="8618070" cy="1943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 dirty="0">
                  <a:solidFill>
                    <a:srgbClr val="000000"/>
                  </a:solidFill>
                  <a:latin typeface="HK Grotesk Light Bold"/>
                </a:rPr>
                <a:t>A. Almost doubled</a:t>
              </a:r>
            </a:p>
            <a:p>
              <a:pPr>
                <a:lnSpc>
                  <a:spcPts val="3919"/>
                </a:lnSpc>
              </a:pPr>
              <a:r>
                <a:rPr lang="en-US" sz="2799" dirty="0">
                  <a:solidFill>
                    <a:srgbClr val="000000"/>
                  </a:solidFill>
                  <a:latin typeface="HK Grotesk Light Bold"/>
                </a:rPr>
                <a:t>B. Remained more or less the same</a:t>
              </a:r>
            </a:p>
            <a:p>
              <a:pPr>
                <a:lnSpc>
                  <a:spcPts val="3919"/>
                </a:lnSpc>
              </a:pPr>
              <a:endParaRPr lang="en-US" sz="2799" dirty="0">
                <a:solidFill>
                  <a:srgbClr val="000000"/>
                </a:solidFill>
                <a:latin typeface="HK Grotesk Light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879017" y="3911618"/>
              <a:ext cx="3658183" cy="579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000000"/>
                  </a:solidFill>
                  <a:highlight>
                    <a:srgbClr val="FFFF00"/>
                  </a:highlight>
                  <a:latin typeface="HK Grotesk Light Bold"/>
                </a:rPr>
                <a:t>C. Almost halved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5433378"/>
            <a:ext cx="8799030" cy="3268929"/>
            <a:chOff x="0" y="0"/>
            <a:chExt cx="11732040" cy="4358573"/>
          </a:xfrm>
        </p:grpSpPr>
        <p:sp>
          <p:nvSpPr>
            <p:cNvPr id="8" name="TextBox 8"/>
            <p:cNvSpPr txBox="1"/>
            <p:nvPr/>
          </p:nvSpPr>
          <p:spPr>
            <a:xfrm>
              <a:off x="1932036" y="0"/>
              <a:ext cx="8319641" cy="2235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 dirty="0">
                  <a:solidFill>
                    <a:srgbClr val="000000"/>
                  </a:solidFill>
                  <a:latin typeface="HK Grotesk Medium Bold"/>
                </a:rPr>
                <a:t>HOW MANY OF THE WORLD’S 1-YEAR-OLD CHILDREN TODAY HAVE BEEN VACCINATED AGAINST SOME DISEASE?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1072854" cy="963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88"/>
                </a:lnSpc>
              </a:pPr>
              <a:r>
                <a:rPr lang="en-US" sz="4740">
                  <a:solidFill>
                    <a:srgbClr val="E95635"/>
                  </a:solidFill>
                  <a:latin typeface="HK Grotesk Medium Bold"/>
                </a:rPr>
                <a:t>02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932036" y="2403290"/>
              <a:ext cx="9800004" cy="19433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HK Grotesk Light Bold"/>
                </a:rPr>
                <a:t>A. 20%</a:t>
              </a:r>
            </a:p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HK Grotesk Light Bold"/>
                </a:rPr>
                <a:t>B. 50%</a:t>
              </a:r>
            </a:p>
            <a:p>
              <a:pPr>
                <a:lnSpc>
                  <a:spcPts val="3919"/>
                </a:lnSpc>
              </a:pPr>
              <a:endParaRPr lang="en-US" sz="2799">
                <a:solidFill>
                  <a:srgbClr val="000000"/>
                </a:solidFill>
                <a:latin typeface="HK Grotesk Light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879600" y="3779098"/>
              <a:ext cx="1563687" cy="579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000000"/>
                  </a:solidFill>
                  <a:highlight>
                    <a:srgbClr val="FFFF00"/>
                  </a:highlight>
                  <a:latin typeface="HK Grotesk Light Bold"/>
                </a:rPr>
                <a:t>C. 80%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00052" y="2213793"/>
            <a:ext cx="7359248" cy="4326803"/>
            <a:chOff x="0" y="0"/>
            <a:chExt cx="9812331" cy="5769070"/>
          </a:xfrm>
        </p:grpSpPr>
        <p:sp>
          <p:nvSpPr>
            <p:cNvPr id="13" name="TextBox 13"/>
            <p:cNvSpPr txBox="1"/>
            <p:nvPr/>
          </p:nvSpPr>
          <p:spPr>
            <a:xfrm>
              <a:off x="1618653" y="0"/>
              <a:ext cx="8193678" cy="3352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HK Grotesk Medium"/>
                </a:rPr>
                <a:t>IN 1996, TIGERS, GIANT PANDAS, AND BLACK RHINOS WERE ALL LISTED AS ENDANGERED. HOW MANY OF THESE THREE SPECIES ARE MORE CRITICALLY ENDANGERED TODAY?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618653" y="3770230"/>
              <a:ext cx="8193678" cy="1283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HK Grotesk Light Bold"/>
                </a:rPr>
                <a:t>A. Two of them</a:t>
              </a:r>
            </a:p>
            <a:p>
              <a:pPr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HK Grotesk Light Bold"/>
                </a:rPr>
                <a:t>B. One of them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7"/>
              <a:ext cx="952380" cy="963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88"/>
                </a:lnSpc>
              </a:pPr>
              <a:r>
                <a:rPr lang="en-US" sz="4740">
                  <a:solidFill>
                    <a:srgbClr val="E95635"/>
                  </a:solidFill>
                  <a:latin typeface="HK Grotesk Medium Bold"/>
                </a:rPr>
                <a:t>03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618653" y="5125475"/>
              <a:ext cx="1693935" cy="643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000000"/>
                  </a:solidFill>
                  <a:highlight>
                    <a:srgbClr val="FFFF00"/>
                  </a:highlight>
                  <a:latin typeface="HK Grotesk Light Bold"/>
                </a:rPr>
                <a:t>C. None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15732" b="8454"/>
          <a:stretch>
            <a:fillRect/>
          </a:stretch>
        </p:blipFill>
        <p:spPr>
          <a:xfrm>
            <a:off x="1028700" y="1621819"/>
            <a:ext cx="10247417" cy="704336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918500" y="3834275"/>
            <a:ext cx="5340800" cy="31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HK Grotesk Medium"/>
              </a:rPr>
              <a:t>On average only 7% in the most educated countries get it right. 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HK Grotesk Medium"/>
              </a:rPr>
              <a:t>People guess worse than a random choice (1 out of 3) 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HK Grotesk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813013" y="6264662"/>
            <a:ext cx="14661975" cy="60231"/>
          </a:xfrm>
          <a:prstGeom prst="line">
            <a:avLst/>
          </a:prstGeom>
          <a:ln w="123825" cap="flat">
            <a:solidFill>
              <a:srgbClr val="E95635"/>
            </a:solidFill>
            <a:prstDash val="solid"/>
            <a:headEnd type="none" w="sm" len="sm"/>
            <a:tailEnd type="triangle" w="lg" len="med"/>
          </a:ln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106506" y="4122676"/>
            <a:ext cx="798873" cy="208175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815566" y="4122676"/>
            <a:ext cx="798873" cy="208175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6614440" y="4122676"/>
            <a:ext cx="798873" cy="208175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13313" y="4122676"/>
            <a:ext cx="798873" cy="208175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122709" y="4122676"/>
            <a:ext cx="798873" cy="2081755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921582" y="4122676"/>
            <a:ext cx="798873" cy="2081755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630978" y="4122676"/>
            <a:ext cx="798873" cy="208175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002" b="28385"/>
          <a:stretch>
            <a:fillRect/>
          </a:stretch>
        </p:blipFill>
        <p:spPr>
          <a:xfrm rot="-5400000">
            <a:off x="2052072" y="6909566"/>
            <a:ext cx="5616802" cy="43022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1019175"/>
            <a:ext cx="8862855" cy="1381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HK Grotesk Medium Bold"/>
              </a:rPr>
              <a:t>WORLD POPULATION (BILLION) BY FOUR INCOME LEVELS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2279" r="15002"/>
          <a:stretch>
            <a:fillRect/>
          </a:stretch>
        </p:blipFill>
        <p:spPr>
          <a:xfrm rot="-5400000">
            <a:off x="8099094" y="5173653"/>
            <a:ext cx="2162028" cy="60075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002" b="28385"/>
          <a:stretch>
            <a:fillRect/>
          </a:stretch>
        </p:blipFill>
        <p:spPr>
          <a:xfrm rot="-5400000">
            <a:off x="9862846" y="6909566"/>
            <a:ext cx="5616802" cy="43022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13013" y="6763719"/>
            <a:ext cx="2730495" cy="92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62"/>
              </a:lnSpc>
            </a:pPr>
            <a:r>
              <a:rPr lang="en-US" sz="6052">
                <a:solidFill>
                  <a:srgbClr val="000000"/>
                </a:solidFill>
                <a:latin typeface="HK Grotesk Medium Bold"/>
              </a:rPr>
              <a:t>L1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48629" y="6470758"/>
            <a:ext cx="2730495" cy="92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62"/>
              </a:lnSpc>
            </a:pPr>
            <a:r>
              <a:rPr lang="en-US" sz="6052">
                <a:solidFill>
                  <a:srgbClr val="000000"/>
                </a:solidFill>
                <a:latin typeface="HK Grotesk Medium Bold"/>
              </a:rPr>
              <a:t>L2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56167" y="6470758"/>
            <a:ext cx="2730495" cy="92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62"/>
              </a:lnSpc>
            </a:pPr>
            <a:r>
              <a:rPr lang="en-US" sz="6052">
                <a:solidFill>
                  <a:srgbClr val="000000"/>
                </a:solidFill>
                <a:latin typeface="HK Grotesk Medium Bold"/>
              </a:rPr>
              <a:t>L3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92758" y="6470758"/>
            <a:ext cx="2730495" cy="92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62"/>
              </a:lnSpc>
            </a:pPr>
            <a:r>
              <a:rPr lang="en-US" sz="6052">
                <a:solidFill>
                  <a:srgbClr val="000000"/>
                </a:solidFill>
                <a:latin typeface="HK Grotesk Medium Bold"/>
              </a:rPr>
              <a:t>L4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473714" y="3127900"/>
            <a:ext cx="2730495" cy="619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8"/>
              </a:lnSpc>
            </a:pPr>
            <a:r>
              <a:rPr lang="en-US" sz="4065">
                <a:solidFill>
                  <a:srgbClr val="E95635"/>
                </a:solidFill>
                <a:latin typeface="HK Grotesk Medium Bold"/>
              </a:rPr>
              <a:t>$2/day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778752" y="3127900"/>
            <a:ext cx="2730495" cy="619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8"/>
              </a:lnSpc>
            </a:pPr>
            <a:r>
              <a:rPr lang="en-US" sz="4065">
                <a:solidFill>
                  <a:srgbClr val="E95635"/>
                </a:solidFill>
                <a:latin typeface="HK Grotesk Medium Bold"/>
              </a:rPr>
              <a:t>$8/day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327510" y="3127900"/>
            <a:ext cx="2730495" cy="619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78"/>
              </a:lnSpc>
            </a:pPr>
            <a:r>
              <a:rPr lang="en-US" sz="4065">
                <a:solidFill>
                  <a:srgbClr val="E95635"/>
                </a:solidFill>
                <a:latin typeface="HK Grotesk Medium Bold"/>
              </a:rPr>
              <a:t>$32/day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46712" y="7760877"/>
            <a:ext cx="2527553" cy="16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6"/>
              </a:lnSpc>
            </a:pPr>
            <a:r>
              <a:rPr lang="en-US" sz="3613" dirty="0">
                <a:solidFill>
                  <a:srgbClr val="000000"/>
                </a:solidFill>
                <a:latin typeface="HK Grotesk Medium Bold"/>
              </a:rPr>
              <a:t>Low Income</a:t>
            </a:r>
          </a:p>
          <a:p>
            <a:pPr algn="ctr">
              <a:lnSpc>
                <a:spcPts val="4336"/>
              </a:lnSpc>
            </a:pPr>
            <a:r>
              <a:rPr lang="en-US" sz="3613" dirty="0">
                <a:solidFill>
                  <a:srgbClr val="000000"/>
                </a:solidFill>
                <a:latin typeface="HK Grotesk Medium Bold"/>
              </a:rPr>
              <a:t>(Extreme Poverty)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77541" y="8031905"/>
            <a:ext cx="3332918" cy="551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6"/>
              </a:lnSpc>
            </a:pPr>
            <a:r>
              <a:rPr lang="en-US" sz="3613">
                <a:solidFill>
                  <a:srgbClr val="000000"/>
                </a:solidFill>
                <a:latin typeface="HK Grotesk Medium Bold"/>
              </a:rPr>
              <a:t>Middle Income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054145" y="7760877"/>
            <a:ext cx="2384923" cy="1093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6"/>
              </a:lnSpc>
            </a:pPr>
            <a:r>
              <a:rPr lang="en-US" sz="3613">
                <a:solidFill>
                  <a:srgbClr val="000000"/>
                </a:solidFill>
                <a:latin typeface="HK Grotesk Medium Bold"/>
              </a:rPr>
              <a:t>High Income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53718"/>
          <a:stretch>
            <a:fillRect/>
          </a:stretch>
        </p:blipFill>
        <p:spPr>
          <a:xfrm>
            <a:off x="2930657" y="1028700"/>
            <a:ext cx="12426685" cy="7698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46754"/>
          <a:stretch>
            <a:fillRect/>
          </a:stretch>
        </p:blipFill>
        <p:spPr>
          <a:xfrm>
            <a:off x="3260586" y="1028700"/>
            <a:ext cx="11766828" cy="8386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397</Words>
  <Application>Microsoft Macintosh PowerPoint</Application>
  <PresentationFormat>Custom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HK Grotesk Medium</vt:lpstr>
      <vt:lpstr>Arial</vt:lpstr>
      <vt:lpstr>HK Grotesk Light Bold</vt:lpstr>
      <vt:lpstr>Calibri</vt:lpstr>
      <vt:lpstr>HK Grotesk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Factfulness</dc:title>
  <cp:lastModifiedBy>Sherise Immanuela</cp:lastModifiedBy>
  <cp:revision>3</cp:revision>
  <dcterms:created xsi:type="dcterms:W3CDTF">2006-08-16T00:00:00Z</dcterms:created>
  <dcterms:modified xsi:type="dcterms:W3CDTF">2023-04-20T14:45:29Z</dcterms:modified>
  <dc:identifier>DAFgmpLLQts</dc:identifier>
</cp:coreProperties>
</file>